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2" r:id="rId1"/>
  </p:sldMasterIdLst>
  <p:notesMasterIdLst>
    <p:notesMasterId r:id="rId68"/>
  </p:notesMasterIdLst>
  <p:sldIdLst>
    <p:sldId id="259" r:id="rId2"/>
    <p:sldId id="260" r:id="rId3"/>
    <p:sldId id="275" r:id="rId4"/>
    <p:sldId id="262" r:id="rId5"/>
    <p:sldId id="263" r:id="rId6"/>
    <p:sldId id="264" r:id="rId7"/>
    <p:sldId id="265" r:id="rId8"/>
    <p:sldId id="266" r:id="rId9"/>
    <p:sldId id="267" r:id="rId10"/>
    <p:sldId id="268" r:id="rId11"/>
    <p:sldId id="269" r:id="rId12"/>
    <p:sldId id="271" r:id="rId13"/>
    <p:sldId id="270" r:id="rId14"/>
    <p:sldId id="272" r:id="rId15"/>
    <p:sldId id="273" r:id="rId16"/>
    <p:sldId id="274" r:id="rId17"/>
    <p:sldId id="276" r:id="rId18"/>
    <p:sldId id="277" r:id="rId19"/>
    <p:sldId id="278" r:id="rId20"/>
    <p:sldId id="280" r:id="rId21"/>
    <p:sldId id="279" r:id="rId22"/>
    <p:sldId id="281" r:id="rId23"/>
    <p:sldId id="283" r:id="rId24"/>
    <p:sldId id="284" r:id="rId25"/>
    <p:sldId id="285" r:id="rId26"/>
    <p:sldId id="304" r:id="rId27"/>
    <p:sldId id="298" r:id="rId28"/>
    <p:sldId id="305" r:id="rId29"/>
    <p:sldId id="300" r:id="rId30"/>
    <p:sldId id="286" r:id="rId31"/>
    <p:sldId id="287" r:id="rId32"/>
    <p:sldId id="288" r:id="rId33"/>
    <p:sldId id="289" r:id="rId34"/>
    <p:sldId id="296" r:id="rId35"/>
    <p:sldId id="299" r:id="rId36"/>
    <p:sldId id="306" r:id="rId37"/>
    <p:sldId id="307" r:id="rId38"/>
    <p:sldId id="308" r:id="rId39"/>
    <p:sldId id="311" r:id="rId40"/>
    <p:sldId id="309" r:id="rId41"/>
    <p:sldId id="310" r:id="rId42"/>
    <p:sldId id="312" r:id="rId43"/>
    <p:sldId id="313" r:id="rId44"/>
    <p:sldId id="314" r:id="rId45"/>
    <p:sldId id="315" r:id="rId46"/>
    <p:sldId id="316" r:id="rId47"/>
    <p:sldId id="317" r:id="rId48"/>
    <p:sldId id="318" r:id="rId49"/>
    <p:sldId id="319" r:id="rId50"/>
    <p:sldId id="320" r:id="rId51"/>
    <p:sldId id="282" r:id="rId52"/>
    <p:sldId id="321" r:id="rId53"/>
    <p:sldId id="322" r:id="rId54"/>
    <p:sldId id="323" r:id="rId55"/>
    <p:sldId id="324" r:id="rId56"/>
    <p:sldId id="325" r:id="rId57"/>
    <p:sldId id="326" r:id="rId58"/>
    <p:sldId id="327" r:id="rId59"/>
    <p:sldId id="328" r:id="rId60"/>
    <p:sldId id="329" r:id="rId61"/>
    <p:sldId id="330" r:id="rId62"/>
    <p:sldId id="331" r:id="rId63"/>
    <p:sldId id="332" r:id="rId64"/>
    <p:sldId id="333" r:id="rId65"/>
    <p:sldId id="335" r:id="rId66"/>
    <p:sldId id="336" r:id="rId6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C451B"/>
    <a:srgbClr val="D1AE2D"/>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20FC543-3183-4063-A6D9-A54036F2617C}" v="62" dt="2025-10-02T12:20:21.404"/>
  </p1510:revLst>
</p1510:revInfo>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Estilo medio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DF18680-E054-41AD-8BC1-D1AEF772440D}" styleName="Estilo medio 2 - Énfasis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Estilo medio 2 - Énfasis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4155" autoAdjust="0"/>
  </p:normalViewPr>
  <p:slideViewPr>
    <p:cSldViewPr snapToGrid="0">
      <p:cViewPr varScale="1">
        <p:scale>
          <a:sx n="119" d="100"/>
          <a:sy n="119" d="100"/>
        </p:scale>
        <p:origin x="1860"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microsoft.com/office/2015/10/relationships/revisionInfo" Target="revisionInfo.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arlos Hidalgo García" userId="5e0decdd4a0d9a7e" providerId="LiveId" clId="{55B19BF4-33A6-45FD-B748-E123167B287F}"/>
    <pc:docChg chg="undo custSel addSld delSld modSld">
      <pc:chgData name="Carlos Hidalgo García" userId="5e0decdd4a0d9a7e" providerId="LiveId" clId="{55B19BF4-33A6-45FD-B748-E123167B287F}" dt="2025-10-02T13:31:59.455" v="1593" actId="20577"/>
      <pc:docMkLst>
        <pc:docMk/>
      </pc:docMkLst>
      <pc:sldChg chg="modSp mod">
        <pc:chgData name="Carlos Hidalgo García" userId="5e0decdd4a0d9a7e" providerId="LiveId" clId="{55B19BF4-33A6-45FD-B748-E123167B287F}" dt="2025-10-02T12:12:11.477" v="1291" actId="13926"/>
        <pc:sldMkLst>
          <pc:docMk/>
          <pc:sldMk cId="4215535904" sldId="260"/>
        </pc:sldMkLst>
        <pc:spChg chg="mod">
          <ac:chgData name="Carlos Hidalgo García" userId="5e0decdd4a0d9a7e" providerId="LiveId" clId="{55B19BF4-33A6-45FD-B748-E123167B287F}" dt="2025-10-02T12:12:11.477" v="1291" actId="13926"/>
          <ac:spMkLst>
            <pc:docMk/>
            <pc:sldMk cId="4215535904" sldId="260"/>
            <ac:spMk id="24" creationId="{77AC952E-FE1E-3C99-9DBC-A0774DAFAAAE}"/>
          </ac:spMkLst>
        </pc:spChg>
      </pc:sldChg>
      <pc:sldChg chg="modSp add mod">
        <pc:chgData name="Carlos Hidalgo García" userId="5e0decdd4a0d9a7e" providerId="LiveId" clId="{55B19BF4-33A6-45FD-B748-E123167B287F}" dt="2025-10-02T13:31:09.903" v="1563" actId="20577"/>
        <pc:sldMkLst>
          <pc:docMk/>
          <pc:sldMk cId="2765346532" sldId="282"/>
        </pc:sldMkLst>
        <pc:spChg chg="mod">
          <ac:chgData name="Carlos Hidalgo García" userId="5e0decdd4a0d9a7e" providerId="LiveId" clId="{55B19BF4-33A6-45FD-B748-E123167B287F}" dt="2025-10-02T12:14:44.294" v="1317"/>
          <ac:spMkLst>
            <pc:docMk/>
            <pc:sldMk cId="2765346532" sldId="282"/>
            <ac:spMk id="6" creationId="{D786F86A-65F6-B27C-5958-1929E2640052}"/>
          </ac:spMkLst>
        </pc:spChg>
        <pc:spChg chg="mod">
          <ac:chgData name="Carlos Hidalgo García" userId="5e0decdd4a0d9a7e" providerId="LiveId" clId="{55B19BF4-33A6-45FD-B748-E123167B287F}" dt="2025-10-02T13:31:09.903" v="1563" actId="20577"/>
          <ac:spMkLst>
            <pc:docMk/>
            <pc:sldMk cId="2765346532" sldId="282"/>
            <ac:spMk id="39" creationId="{D19F94A5-07B2-2D50-37AB-141F64CC0BB8}"/>
          </ac:spMkLst>
        </pc:spChg>
      </pc:sldChg>
      <pc:sldChg chg="modSp mod">
        <pc:chgData name="Carlos Hidalgo García" userId="5e0decdd4a0d9a7e" providerId="LiveId" clId="{55B19BF4-33A6-45FD-B748-E123167B287F}" dt="2025-10-02T13:29:04.197" v="1521" actId="20577"/>
        <pc:sldMkLst>
          <pc:docMk/>
          <pc:sldMk cId="2201675432" sldId="286"/>
        </pc:sldMkLst>
        <pc:spChg chg="mod">
          <ac:chgData name="Carlos Hidalgo García" userId="5e0decdd4a0d9a7e" providerId="LiveId" clId="{55B19BF4-33A6-45FD-B748-E123167B287F}" dt="2025-10-02T13:29:04.197" v="1521" actId="20577"/>
          <ac:spMkLst>
            <pc:docMk/>
            <pc:sldMk cId="2201675432" sldId="286"/>
            <ac:spMk id="2" creationId="{7F9F07BE-1DDC-E18E-7266-8619704EC24D}"/>
          </ac:spMkLst>
        </pc:spChg>
      </pc:sldChg>
      <pc:sldChg chg="modSp mod">
        <pc:chgData name="Carlos Hidalgo García" userId="5e0decdd4a0d9a7e" providerId="LiveId" clId="{55B19BF4-33A6-45FD-B748-E123167B287F}" dt="2025-10-02T13:29:08.201" v="1523" actId="20577"/>
        <pc:sldMkLst>
          <pc:docMk/>
          <pc:sldMk cId="3307690465" sldId="287"/>
        </pc:sldMkLst>
        <pc:spChg chg="mod">
          <ac:chgData name="Carlos Hidalgo García" userId="5e0decdd4a0d9a7e" providerId="LiveId" clId="{55B19BF4-33A6-45FD-B748-E123167B287F}" dt="2025-10-02T13:29:08.201" v="1523" actId="20577"/>
          <ac:spMkLst>
            <pc:docMk/>
            <pc:sldMk cId="3307690465" sldId="287"/>
            <ac:spMk id="2" creationId="{7F9F07BE-1DDC-E18E-7266-8619704EC24D}"/>
          </ac:spMkLst>
        </pc:spChg>
      </pc:sldChg>
      <pc:sldChg chg="modSp mod">
        <pc:chgData name="Carlos Hidalgo García" userId="5e0decdd4a0d9a7e" providerId="LiveId" clId="{55B19BF4-33A6-45FD-B748-E123167B287F}" dt="2025-10-02T13:29:11.346" v="1525" actId="20577"/>
        <pc:sldMkLst>
          <pc:docMk/>
          <pc:sldMk cId="1892639867" sldId="288"/>
        </pc:sldMkLst>
        <pc:spChg chg="mod">
          <ac:chgData name="Carlos Hidalgo García" userId="5e0decdd4a0d9a7e" providerId="LiveId" clId="{55B19BF4-33A6-45FD-B748-E123167B287F}" dt="2025-10-02T13:29:11.346" v="1525" actId="20577"/>
          <ac:spMkLst>
            <pc:docMk/>
            <pc:sldMk cId="1892639867" sldId="288"/>
            <ac:spMk id="2" creationId="{7F9F07BE-1DDC-E18E-7266-8619704EC24D}"/>
          </ac:spMkLst>
        </pc:spChg>
      </pc:sldChg>
      <pc:sldChg chg="modSp mod">
        <pc:chgData name="Carlos Hidalgo García" userId="5e0decdd4a0d9a7e" providerId="LiveId" clId="{55B19BF4-33A6-45FD-B748-E123167B287F}" dt="2025-10-02T13:29:14.492" v="1527" actId="20577"/>
        <pc:sldMkLst>
          <pc:docMk/>
          <pc:sldMk cId="1246015074" sldId="289"/>
        </pc:sldMkLst>
        <pc:spChg chg="mod">
          <ac:chgData name="Carlos Hidalgo García" userId="5e0decdd4a0d9a7e" providerId="LiveId" clId="{55B19BF4-33A6-45FD-B748-E123167B287F}" dt="2025-10-02T13:29:14.492" v="1527" actId="20577"/>
          <ac:spMkLst>
            <pc:docMk/>
            <pc:sldMk cId="1246015074" sldId="289"/>
            <ac:spMk id="2" creationId="{7F9F07BE-1DDC-E18E-7266-8619704EC24D}"/>
          </ac:spMkLst>
        </pc:spChg>
      </pc:sldChg>
      <pc:sldChg chg="del">
        <pc:chgData name="Carlos Hidalgo García" userId="5e0decdd4a0d9a7e" providerId="LiveId" clId="{55B19BF4-33A6-45FD-B748-E123167B287F}" dt="2025-10-02T11:41:04.505" v="0" actId="47"/>
        <pc:sldMkLst>
          <pc:docMk/>
          <pc:sldMk cId="1239441791" sldId="290"/>
        </pc:sldMkLst>
      </pc:sldChg>
      <pc:sldChg chg="del">
        <pc:chgData name="Carlos Hidalgo García" userId="5e0decdd4a0d9a7e" providerId="LiveId" clId="{55B19BF4-33A6-45FD-B748-E123167B287F}" dt="2025-10-02T11:41:04.505" v="0" actId="47"/>
        <pc:sldMkLst>
          <pc:docMk/>
          <pc:sldMk cId="412916189" sldId="291"/>
        </pc:sldMkLst>
      </pc:sldChg>
      <pc:sldChg chg="del">
        <pc:chgData name="Carlos Hidalgo García" userId="5e0decdd4a0d9a7e" providerId="LiveId" clId="{55B19BF4-33A6-45FD-B748-E123167B287F}" dt="2025-10-02T11:41:04.505" v="0" actId="47"/>
        <pc:sldMkLst>
          <pc:docMk/>
          <pc:sldMk cId="3011287496" sldId="292"/>
        </pc:sldMkLst>
      </pc:sldChg>
      <pc:sldChg chg="del">
        <pc:chgData name="Carlos Hidalgo García" userId="5e0decdd4a0d9a7e" providerId="LiveId" clId="{55B19BF4-33A6-45FD-B748-E123167B287F}" dt="2025-10-02T11:41:04.505" v="0" actId="47"/>
        <pc:sldMkLst>
          <pc:docMk/>
          <pc:sldMk cId="388189251" sldId="293"/>
        </pc:sldMkLst>
      </pc:sldChg>
      <pc:sldChg chg="del">
        <pc:chgData name="Carlos Hidalgo García" userId="5e0decdd4a0d9a7e" providerId="LiveId" clId="{55B19BF4-33A6-45FD-B748-E123167B287F}" dt="2025-10-02T11:41:04.505" v="0" actId="47"/>
        <pc:sldMkLst>
          <pc:docMk/>
          <pc:sldMk cId="2081922072" sldId="294"/>
        </pc:sldMkLst>
      </pc:sldChg>
      <pc:sldChg chg="del">
        <pc:chgData name="Carlos Hidalgo García" userId="5e0decdd4a0d9a7e" providerId="LiveId" clId="{55B19BF4-33A6-45FD-B748-E123167B287F}" dt="2025-10-02T11:41:04.505" v="0" actId="47"/>
        <pc:sldMkLst>
          <pc:docMk/>
          <pc:sldMk cId="2302418647" sldId="295"/>
        </pc:sldMkLst>
      </pc:sldChg>
      <pc:sldChg chg="modSp mod">
        <pc:chgData name="Carlos Hidalgo García" userId="5e0decdd4a0d9a7e" providerId="LiveId" clId="{55B19BF4-33A6-45FD-B748-E123167B287F}" dt="2025-10-02T13:29:17.555" v="1529" actId="20577"/>
        <pc:sldMkLst>
          <pc:docMk/>
          <pc:sldMk cId="1223997280" sldId="296"/>
        </pc:sldMkLst>
        <pc:spChg chg="mod">
          <ac:chgData name="Carlos Hidalgo García" userId="5e0decdd4a0d9a7e" providerId="LiveId" clId="{55B19BF4-33A6-45FD-B748-E123167B287F}" dt="2025-10-02T13:29:17.555" v="1529" actId="20577"/>
          <ac:spMkLst>
            <pc:docMk/>
            <pc:sldMk cId="1223997280" sldId="296"/>
            <ac:spMk id="2" creationId="{7F9F07BE-1DDC-E18E-7266-8619704EC24D}"/>
          </ac:spMkLst>
        </pc:spChg>
      </pc:sldChg>
      <pc:sldChg chg="modSp mod">
        <pc:chgData name="Carlos Hidalgo García" userId="5e0decdd4a0d9a7e" providerId="LiveId" clId="{55B19BF4-33A6-45FD-B748-E123167B287F}" dt="2025-10-02T13:28:52.764" v="1515" actId="20577"/>
        <pc:sldMkLst>
          <pc:docMk/>
          <pc:sldMk cId="3034707097" sldId="298"/>
        </pc:sldMkLst>
        <pc:spChg chg="mod">
          <ac:chgData name="Carlos Hidalgo García" userId="5e0decdd4a0d9a7e" providerId="LiveId" clId="{55B19BF4-33A6-45FD-B748-E123167B287F}" dt="2025-10-02T13:28:52.764" v="1515" actId="20577"/>
          <ac:spMkLst>
            <pc:docMk/>
            <pc:sldMk cId="3034707097" sldId="298"/>
            <ac:spMk id="5" creationId="{E7DC1AC7-B994-A3D5-DDF3-534920C93FBC}"/>
          </ac:spMkLst>
        </pc:spChg>
      </pc:sldChg>
      <pc:sldChg chg="modSp mod">
        <pc:chgData name="Carlos Hidalgo García" userId="5e0decdd4a0d9a7e" providerId="LiveId" clId="{55B19BF4-33A6-45FD-B748-E123167B287F}" dt="2025-10-02T13:29:22.518" v="1531" actId="20577"/>
        <pc:sldMkLst>
          <pc:docMk/>
          <pc:sldMk cId="2571109814" sldId="299"/>
        </pc:sldMkLst>
        <pc:spChg chg="mod">
          <ac:chgData name="Carlos Hidalgo García" userId="5e0decdd4a0d9a7e" providerId="LiveId" clId="{55B19BF4-33A6-45FD-B748-E123167B287F}" dt="2025-10-02T13:29:22.518" v="1531" actId="20577"/>
          <ac:spMkLst>
            <pc:docMk/>
            <pc:sldMk cId="2571109814" sldId="299"/>
            <ac:spMk id="5" creationId="{E7DC1AC7-B994-A3D5-DDF3-534920C93FBC}"/>
          </ac:spMkLst>
        </pc:spChg>
        <pc:spChg chg="mod">
          <ac:chgData name="Carlos Hidalgo García" userId="5e0decdd4a0d9a7e" providerId="LiveId" clId="{55B19BF4-33A6-45FD-B748-E123167B287F}" dt="2025-10-02T11:43:43.303" v="59" actId="20577"/>
          <ac:spMkLst>
            <pc:docMk/>
            <pc:sldMk cId="2571109814" sldId="299"/>
            <ac:spMk id="6" creationId="{03E9B5F6-D12F-D76F-64B8-A813D2D8B9A9}"/>
          </ac:spMkLst>
        </pc:spChg>
      </pc:sldChg>
      <pc:sldChg chg="modSp mod">
        <pc:chgData name="Carlos Hidalgo García" userId="5e0decdd4a0d9a7e" providerId="LiveId" clId="{55B19BF4-33A6-45FD-B748-E123167B287F}" dt="2025-10-02T13:29:01.071" v="1519" actId="20577"/>
        <pc:sldMkLst>
          <pc:docMk/>
          <pc:sldMk cId="2286231898" sldId="300"/>
        </pc:sldMkLst>
        <pc:spChg chg="mod">
          <ac:chgData name="Carlos Hidalgo García" userId="5e0decdd4a0d9a7e" providerId="LiveId" clId="{55B19BF4-33A6-45FD-B748-E123167B287F}" dt="2025-10-02T13:29:01.071" v="1519" actId="20577"/>
          <ac:spMkLst>
            <pc:docMk/>
            <pc:sldMk cId="2286231898" sldId="300"/>
            <ac:spMk id="2" creationId="{5A49FDC9-D52C-68B0-C687-537AD8626AC0}"/>
          </ac:spMkLst>
        </pc:spChg>
      </pc:sldChg>
      <pc:sldChg chg="del">
        <pc:chgData name="Carlos Hidalgo García" userId="5e0decdd4a0d9a7e" providerId="LiveId" clId="{55B19BF4-33A6-45FD-B748-E123167B287F}" dt="2025-10-02T11:41:04.505" v="0" actId="47"/>
        <pc:sldMkLst>
          <pc:docMk/>
          <pc:sldMk cId="2262322562" sldId="302"/>
        </pc:sldMkLst>
      </pc:sldChg>
      <pc:sldChg chg="del">
        <pc:chgData name="Carlos Hidalgo García" userId="5e0decdd4a0d9a7e" providerId="LiveId" clId="{55B19BF4-33A6-45FD-B748-E123167B287F}" dt="2025-10-02T11:41:04.505" v="0" actId="47"/>
        <pc:sldMkLst>
          <pc:docMk/>
          <pc:sldMk cId="4120568758" sldId="303"/>
        </pc:sldMkLst>
      </pc:sldChg>
      <pc:sldChg chg="modSp mod">
        <pc:chgData name="Carlos Hidalgo García" userId="5e0decdd4a0d9a7e" providerId="LiveId" clId="{55B19BF4-33A6-45FD-B748-E123167B287F}" dt="2025-10-02T13:28:57.857" v="1517" actId="20577"/>
        <pc:sldMkLst>
          <pc:docMk/>
          <pc:sldMk cId="3094400828" sldId="305"/>
        </pc:sldMkLst>
        <pc:spChg chg="mod">
          <ac:chgData name="Carlos Hidalgo García" userId="5e0decdd4a0d9a7e" providerId="LiveId" clId="{55B19BF4-33A6-45FD-B748-E123167B287F}" dt="2025-10-02T13:28:57.857" v="1517" actId="20577"/>
          <ac:spMkLst>
            <pc:docMk/>
            <pc:sldMk cId="3094400828" sldId="305"/>
            <ac:spMk id="2" creationId="{7F9F07BE-1DDC-E18E-7266-8619704EC24D}"/>
          </ac:spMkLst>
        </pc:spChg>
      </pc:sldChg>
      <pc:sldChg chg="modSp add mod">
        <pc:chgData name="Carlos Hidalgo García" userId="5e0decdd4a0d9a7e" providerId="LiveId" clId="{55B19BF4-33A6-45FD-B748-E123167B287F}" dt="2025-10-02T13:29:26.056" v="1533" actId="20577"/>
        <pc:sldMkLst>
          <pc:docMk/>
          <pc:sldMk cId="3008020438" sldId="306"/>
        </pc:sldMkLst>
        <pc:spChg chg="mod">
          <ac:chgData name="Carlos Hidalgo García" userId="5e0decdd4a0d9a7e" providerId="LiveId" clId="{55B19BF4-33A6-45FD-B748-E123167B287F}" dt="2025-10-02T13:29:26.056" v="1533" actId="20577"/>
          <ac:spMkLst>
            <pc:docMk/>
            <pc:sldMk cId="3008020438" sldId="306"/>
            <ac:spMk id="2" creationId="{16D71DB7-78E0-A4FB-1452-D1D7C8D97AD7}"/>
          </ac:spMkLst>
        </pc:spChg>
        <pc:spChg chg="mod">
          <ac:chgData name="Carlos Hidalgo García" userId="5e0decdd4a0d9a7e" providerId="LiveId" clId="{55B19BF4-33A6-45FD-B748-E123167B287F}" dt="2025-10-02T11:44:36.931" v="61"/>
          <ac:spMkLst>
            <pc:docMk/>
            <pc:sldMk cId="3008020438" sldId="306"/>
            <ac:spMk id="6" creationId="{B698B6D0-7ADD-33BA-FA4B-E2A489A96CCF}"/>
          </ac:spMkLst>
        </pc:spChg>
      </pc:sldChg>
      <pc:sldChg chg="addSp delSp modSp add mod">
        <pc:chgData name="Carlos Hidalgo García" userId="5e0decdd4a0d9a7e" providerId="LiveId" clId="{55B19BF4-33A6-45FD-B748-E123167B287F}" dt="2025-10-02T13:29:29.397" v="1535" actId="20577"/>
        <pc:sldMkLst>
          <pc:docMk/>
          <pc:sldMk cId="569576172" sldId="307"/>
        </pc:sldMkLst>
        <pc:spChg chg="mod">
          <ac:chgData name="Carlos Hidalgo García" userId="5e0decdd4a0d9a7e" providerId="LiveId" clId="{55B19BF4-33A6-45FD-B748-E123167B287F}" dt="2025-10-02T13:29:29.397" v="1535" actId="20577"/>
          <ac:spMkLst>
            <pc:docMk/>
            <pc:sldMk cId="569576172" sldId="307"/>
            <ac:spMk id="2" creationId="{F3D534C4-E7EB-7BD8-085A-29CF0B1AD117}"/>
          </ac:spMkLst>
        </pc:spChg>
        <pc:spChg chg="mod">
          <ac:chgData name="Carlos Hidalgo García" userId="5e0decdd4a0d9a7e" providerId="LiveId" clId="{55B19BF4-33A6-45FD-B748-E123167B287F}" dt="2025-10-02T11:44:47.686" v="67" actId="20577"/>
          <ac:spMkLst>
            <pc:docMk/>
            <pc:sldMk cId="569576172" sldId="307"/>
            <ac:spMk id="3" creationId="{DA5D123A-9B17-6C7E-757E-8A75D5CBC3D4}"/>
          </ac:spMkLst>
        </pc:spChg>
        <pc:spChg chg="mod">
          <ac:chgData name="Carlos Hidalgo García" userId="5e0decdd4a0d9a7e" providerId="LiveId" clId="{55B19BF4-33A6-45FD-B748-E123167B287F}" dt="2025-10-02T11:49:43.752" v="471" actId="13926"/>
          <ac:spMkLst>
            <pc:docMk/>
            <pc:sldMk cId="569576172" sldId="307"/>
            <ac:spMk id="24" creationId="{B003C6F1-DE54-58B1-660D-D8AA62047473}"/>
          </ac:spMkLst>
        </pc:spChg>
        <pc:picChg chg="add mod">
          <ac:chgData name="Carlos Hidalgo García" userId="5e0decdd4a0d9a7e" providerId="LiveId" clId="{55B19BF4-33A6-45FD-B748-E123167B287F}" dt="2025-10-02T11:45:16.194" v="73" actId="1076"/>
          <ac:picMkLst>
            <pc:docMk/>
            <pc:sldMk cId="569576172" sldId="307"/>
            <ac:picMk id="3074" creationId="{4D55BF4B-CD5F-04C6-B0F2-71B0FD633726}"/>
          </ac:picMkLst>
        </pc:picChg>
        <pc:picChg chg="add del">
          <ac:chgData name="Carlos Hidalgo García" userId="5e0decdd4a0d9a7e" providerId="LiveId" clId="{55B19BF4-33A6-45FD-B748-E123167B287F}" dt="2025-10-02T11:47:17.857" v="430" actId="478"/>
          <ac:picMkLst>
            <pc:docMk/>
            <pc:sldMk cId="569576172" sldId="307"/>
            <ac:picMk id="3076" creationId="{C3843DE6-B3AF-7D6A-45FC-FBDD5D80FEF1}"/>
          </ac:picMkLst>
        </pc:picChg>
        <pc:picChg chg="add mod">
          <ac:chgData name="Carlos Hidalgo García" userId="5e0decdd4a0d9a7e" providerId="LiveId" clId="{55B19BF4-33A6-45FD-B748-E123167B287F}" dt="2025-10-02T11:48:44.699" v="446" actId="1076"/>
          <ac:picMkLst>
            <pc:docMk/>
            <pc:sldMk cId="569576172" sldId="307"/>
            <ac:picMk id="3078" creationId="{5A527333-0551-67F2-7BCC-3591467B4BAA}"/>
          </ac:picMkLst>
        </pc:picChg>
        <pc:picChg chg="add mod">
          <ac:chgData name="Carlos Hidalgo García" userId="5e0decdd4a0d9a7e" providerId="LiveId" clId="{55B19BF4-33A6-45FD-B748-E123167B287F}" dt="2025-10-02T11:48:41.327" v="444" actId="1076"/>
          <ac:picMkLst>
            <pc:docMk/>
            <pc:sldMk cId="569576172" sldId="307"/>
            <ac:picMk id="3080" creationId="{FC9E573A-5686-753E-B68D-98CDCE236783}"/>
          </ac:picMkLst>
        </pc:picChg>
        <pc:picChg chg="add mod">
          <ac:chgData name="Carlos Hidalgo García" userId="5e0decdd4a0d9a7e" providerId="LiveId" clId="{55B19BF4-33A6-45FD-B748-E123167B287F}" dt="2025-10-02T11:48:45.700" v="447" actId="1076"/>
          <ac:picMkLst>
            <pc:docMk/>
            <pc:sldMk cId="569576172" sldId="307"/>
            <ac:picMk id="3082" creationId="{B9AC1E76-FE45-05D8-F5AF-88621602DBD2}"/>
          </ac:picMkLst>
        </pc:picChg>
      </pc:sldChg>
      <pc:sldChg chg="addSp delSp modSp add mod">
        <pc:chgData name="Carlos Hidalgo García" userId="5e0decdd4a0d9a7e" providerId="LiveId" clId="{55B19BF4-33A6-45FD-B748-E123167B287F}" dt="2025-10-02T13:29:32.895" v="1537" actId="20577"/>
        <pc:sldMkLst>
          <pc:docMk/>
          <pc:sldMk cId="2267038119" sldId="308"/>
        </pc:sldMkLst>
        <pc:spChg chg="mod">
          <ac:chgData name="Carlos Hidalgo García" userId="5e0decdd4a0d9a7e" providerId="LiveId" clId="{55B19BF4-33A6-45FD-B748-E123167B287F}" dt="2025-10-02T13:29:32.895" v="1537" actId="20577"/>
          <ac:spMkLst>
            <pc:docMk/>
            <pc:sldMk cId="2267038119" sldId="308"/>
            <ac:spMk id="2" creationId="{EF9BBBE7-7ECB-8495-1A47-A69E12BCC4EF}"/>
          </ac:spMkLst>
        </pc:spChg>
        <pc:spChg chg="add mod">
          <ac:chgData name="Carlos Hidalgo García" userId="5e0decdd4a0d9a7e" providerId="LiveId" clId="{55B19BF4-33A6-45FD-B748-E123167B287F}" dt="2025-10-02T11:53:07.226" v="597" actId="1076"/>
          <ac:spMkLst>
            <pc:docMk/>
            <pc:sldMk cId="2267038119" sldId="308"/>
            <ac:spMk id="5" creationId="{E606982F-780E-6079-E5AB-028E0E26EC11}"/>
          </ac:spMkLst>
        </pc:spChg>
        <pc:spChg chg="mod">
          <ac:chgData name="Carlos Hidalgo García" userId="5e0decdd4a0d9a7e" providerId="LiveId" clId="{55B19BF4-33A6-45FD-B748-E123167B287F}" dt="2025-10-02T12:12:22.712" v="1292" actId="13926"/>
          <ac:spMkLst>
            <pc:docMk/>
            <pc:sldMk cId="2267038119" sldId="308"/>
            <ac:spMk id="24" creationId="{2DF10090-CAAB-8C8D-CC20-4D0F81892857}"/>
          </ac:spMkLst>
        </pc:spChg>
        <pc:picChg chg="add mod">
          <ac:chgData name="Carlos Hidalgo García" userId="5e0decdd4a0d9a7e" providerId="LiveId" clId="{55B19BF4-33A6-45FD-B748-E123167B287F}" dt="2025-10-02T11:53:05.199" v="596" actId="1076"/>
          <ac:picMkLst>
            <pc:docMk/>
            <pc:sldMk cId="2267038119" sldId="308"/>
            <ac:picMk id="8" creationId="{0D6F596A-237F-EB53-9FA6-0E8372EA0196}"/>
          </ac:picMkLst>
        </pc:picChg>
        <pc:picChg chg="add mod">
          <ac:chgData name="Carlos Hidalgo García" userId="5e0decdd4a0d9a7e" providerId="LiveId" clId="{55B19BF4-33A6-45FD-B748-E123167B287F}" dt="2025-10-02T11:53:10.558" v="599" actId="14100"/>
          <ac:picMkLst>
            <pc:docMk/>
            <pc:sldMk cId="2267038119" sldId="308"/>
            <ac:picMk id="14" creationId="{BEA6DB50-FFFA-031D-486A-5815C9D8402A}"/>
          </ac:picMkLst>
        </pc:picChg>
        <pc:picChg chg="del">
          <ac:chgData name="Carlos Hidalgo García" userId="5e0decdd4a0d9a7e" providerId="LiveId" clId="{55B19BF4-33A6-45FD-B748-E123167B287F}" dt="2025-10-02T11:49:21.545" v="449" actId="478"/>
          <ac:picMkLst>
            <pc:docMk/>
            <pc:sldMk cId="2267038119" sldId="308"/>
            <ac:picMk id="3078" creationId="{E2412089-F4A4-0C31-09C5-7A0390590E90}"/>
          </ac:picMkLst>
        </pc:picChg>
        <pc:picChg chg="del">
          <ac:chgData name="Carlos Hidalgo García" userId="5e0decdd4a0d9a7e" providerId="LiveId" clId="{55B19BF4-33A6-45FD-B748-E123167B287F}" dt="2025-10-02T11:49:22.424" v="451" actId="478"/>
          <ac:picMkLst>
            <pc:docMk/>
            <pc:sldMk cId="2267038119" sldId="308"/>
            <ac:picMk id="3080" creationId="{48A1F4FD-3F82-79E3-DE60-22A507F2B0ED}"/>
          </ac:picMkLst>
        </pc:picChg>
        <pc:picChg chg="del">
          <ac:chgData name="Carlos Hidalgo García" userId="5e0decdd4a0d9a7e" providerId="LiveId" clId="{55B19BF4-33A6-45FD-B748-E123167B287F}" dt="2025-10-02T11:49:21.998" v="450" actId="478"/>
          <ac:picMkLst>
            <pc:docMk/>
            <pc:sldMk cId="2267038119" sldId="308"/>
            <ac:picMk id="3082" creationId="{DACFDD35-1E8D-E1A5-C393-9015519D4076}"/>
          </ac:picMkLst>
        </pc:picChg>
      </pc:sldChg>
      <pc:sldChg chg="addSp delSp modSp add mod">
        <pc:chgData name="Carlos Hidalgo García" userId="5e0decdd4a0d9a7e" providerId="LiveId" clId="{55B19BF4-33A6-45FD-B748-E123167B287F}" dt="2025-10-02T13:29:39.229" v="1541" actId="20577"/>
        <pc:sldMkLst>
          <pc:docMk/>
          <pc:sldMk cId="1021699405" sldId="309"/>
        </pc:sldMkLst>
        <pc:spChg chg="mod">
          <ac:chgData name="Carlos Hidalgo García" userId="5e0decdd4a0d9a7e" providerId="LiveId" clId="{55B19BF4-33A6-45FD-B748-E123167B287F}" dt="2025-10-02T13:29:39.229" v="1541" actId="20577"/>
          <ac:spMkLst>
            <pc:docMk/>
            <pc:sldMk cId="1021699405" sldId="309"/>
            <ac:spMk id="2" creationId="{79032C0F-C3EA-F3B7-435E-79E758292481}"/>
          </ac:spMkLst>
        </pc:spChg>
        <pc:spChg chg="del mod">
          <ac:chgData name="Carlos Hidalgo García" userId="5e0decdd4a0d9a7e" providerId="LiveId" clId="{55B19BF4-33A6-45FD-B748-E123167B287F}" dt="2025-10-02T12:00:40.358" v="839" actId="478"/>
          <ac:spMkLst>
            <pc:docMk/>
            <pc:sldMk cId="1021699405" sldId="309"/>
            <ac:spMk id="5" creationId="{E6457479-BF49-83C4-D58B-B8BF3AA302FE}"/>
          </ac:spMkLst>
        </pc:spChg>
        <pc:spChg chg="mod">
          <ac:chgData name="Carlos Hidalgo García" userId="5e0decdd4a0d9a7e" providerId="LiveId" clId="{55B19BF4-33A6-45FD-B748-E123167B287F}" dt="2025-10-02T12:03:59.888" v="1051" actId="20577"/>
          <ac:spMkLst>
            <pc:docMk/>
            <pc:sldMk cId="1021699405" sldId="309"/>
            <ac:spMk id="24" creationId="{1C785655-F904-2670-31AE-FB37F95D5576}"/>
          </ac:spMkLst>
        </pc:spChg>
        <pc:picChg chg="add mod modCrop">
          <ac:chgData name="Carlos Hidalgo García" userId="5e0decdd4a0d9a7e" providerId="LiveId" clId="{55B19BF4-33A6-45FD-B748-E123167B287F}" dt="2025-10-02T12:01:01.563" v="845" actId="208"/>
          <ac:picMkLst>
            <pc:docMk/>
            <pc:sldMk cId="1021699405" sldId="309"/>
            <ac:picMk id="7" creationId="{3A2B8575-971D-29EF-AF2C-BAF1CD0DDAC8}"/>
          </ac:picMkLst>
        </pc:picChg>
        <pc:picChg chg="del">
          <ac:chgData name="Carlos Hidalgo García" userId="5e0decdd4a0d9a7e" providerId="LiveId" clId="{55B19BF4-33A6-45FD-B748-E123167B287F}" dt="2025-10-02T11:54:04.447" v="725" actId="478"/>
          <ac:picMkLst>
            <pc:docMk/>
            <pc:sldMk cId="1021699405" sldId="309"/>
            <ac:picMk id="8" creationId="{AB667663-B2BD-6CCF-8FC7-E7ED7A66DD77}"/>
          </ac:picMkLst>
        </pc:picChg>
        <pc:picChg chg="del">
          <ac:chgData name="Carlos Hidalgo García" userId="5e0decdd4a0d9a7e" providerId="LiveId" clId="{55B19BF4-33A6-45FD-B748-E123167B287F}" dt="2025-10-02T11:54:03.808" v="724" actId="478"/>
          <ac:picMkLst>
            <pc:docMk/>
            <pc:sldMk cId="1021699405" sldId="309"/>
            <ac:picMk id="14" creationId="{846C3EF0-BB16-D905-46FA-CAA82799F8F2}"/>
          </ac:picMkLst>
        </pc:picChg>
        <pc:picChg chg="add mod">
          <ac:chgData name="Carlos Hidalgo García" userId="5e0decdd4a0d9a7e" providerId="LiveId" clId="{55B19BF4-33A6-45FD-B748-E123167B287F}" dt="2025-10-02T12:05:55.552" v="1057" actId="1076"/>
          <ac:picMkLst>
            <pc:docMk/>
            <pc:sldMk cId="1021699405" sldId="309"/>
            <ac:picMk id="15" creationId="{E9AAABEC-8AD9-B2B5-690E-3D5AC5028512}"/>
          </ac:picMkLst>
        </pc:picChg>
        <pc:picChg chg="add mod">
          <ac:chgData name="Carlos Hidalgo García" userId="5e0decdd4a0d9a7e" providerId="LiveId" clId="{55B19BF4-33A6-45FD-B748-E123167B287F}" dt="2025-10-02T12:05:57.891" v="1058" actId="1076"/>
          <ac:picMkLst>
            <pc:docMk/>
            <pc:sldMk cId="1021699405" sldId="309"/>
            <ac:picMk id="17" creationId="{EFB7BDDF-FC20-403C-D71E-C222285C2772}"/>
          </ac:picMkLst>
        </pc:picChg>
        <pc:picChg chg="add mod">
          <ac:chgData name="Carlos Hidalgo García" userId="5e0decdd4a0d9a7e" providerId="LiveId" clId="{55B19BF4-33A6-45FD-B748-E123167B287F}" dt="2025-10-02T12:03:52.052" v="1010" actId="1076"/>
          <ac:picMkLst>
            <pc:docMk/>
            <pc:sldMk cId="1021699405" sldId="309"/>
            <ac:picMk id="19" creationId="{A1C26F13-BA2E-76F7-EED6-355B3E8281F2}"/>
          </ac:picMkLst>
        </pc:picChg>
        <pc:picChg chg="add mod">
          <ac:chgData name="Carlos Hidalgo García" userId="5e0decdd4a0d9a7e" providerId="LiveId" clId="{55B19BF4-33A6-45FD-B748-E123167B287F}" dt="2025-10-02T12:04:36.816" v="1054" actId="208"/>
          <ac:picMkLst>
            <pc:docMk/>
            <pc:sldMk cId="1021699405" sldId="309"/>
            <ac:picMk id="21" creationId="{C9BCC16A-9871-7816-43BD-D41E22DAC99B}"/>
          </ac:picMkLst>
        </pc:picChg>
        <pc:picChg chg="add mod">
          <ac:chgData name="Carlos Hidalgo García" userId="5e0decdd4a0d9a7e" providerId="LiveId" clId="{55B19BF4-33A6-45FD-B748-E123167B287F}" dt="2025-10-02T12:06:03.374" v="1061" actId="208"/>
          <ac:picMkLst>
            <pc:docMk/>
            <pc:sldMk cId="1021699405" sldId="309"/>
            <ac:picMk id="23" creationId="{AEF83762-984A-A90F-1C87-24056BF8BA4C}"/>
          </ac:picMkLst>
        </pc:picChg>
        <pc:picChg chg="add mod">
          <ac:chgData name="Carlos Hidalgo García" userId="5e0decdd4a0d9a7e" providerId="LiveId" clId="{55B19BF4-33A6-45FD-B748-E123167B287F}" dt="2025-10-02T12:06:53.301" v="1065" actId="208"/>
          <ac:picMkLst>
            <pc:docMk/>
            <pc:sldMk cId="1021699405" sldId="309"/>
            <ac:picMk id="26" creationId="{13D65182-D5EA-5A0E-0B5B-CA2C600ADD46}"/>
          </ac:picMkLst>
        </pc:picChg>
        <pc:cxnChg chg="add mod">
          <ac:chgData name="Carlos Hidalgo García" userId="5e0decdd4a0d9a7e" providerId="LiveId" clId="{55B19BF4-33A6-45FD-B748-E123167B287F}" dt="2025-10-02T12:07:10.552" v="1069" actId="1582"/>
          <ac:cxnSpMkLst>
            <pc:docMk/>
            <pc:sldMk cId="1021699405" sldId="309"/>
            <ac:cxnSpMk id="28" creationId="{821E5864-600B-FC9B-68CE-7C74E5965A60}"/>
          </ac:cxnSpMkLst>
        </pc:cxnChg>
      </pc:sldChg>
      <pc:sldChg chg="addSp delSp modSp add mod">
        <pc:chgData name="Carlos Hidalgo García" userId="5e0decdd4a0d9a7e" providerId="LiveId" clId="{55B19BF4-33A6-45FD-B748-E123167B287F}" dt="2025-10-02T13:29:49.261" v="1543" actId="20577"/>
        <pc:sldMkLst>
          <pc:docMk/>
          <pc:sldMk cId="3501351886" sldId="310"/>
        </pc:sldMkLst>
        <pc:spChg chg="mod">
          <ac:chgData name="Carlos Hidalgo García" userId="5e0decdd4a0d9a7e" providerId="LiveId" clId="{55B19BF4-33A6-45FD-B748-E123167B287F}" dt="2025-10-02T13:29:49.261" v="1543" actId="20577"/>
          <ac:spMkLst>
            <pc:docMk/>
            <pc:sldMk cId="3501351886" sldId="310"/>
            <ac:spMk id="2" creationId="{A2B1D23E-A6A2-E768-B82E-B6970581E1E5}"/>
          </ac:spMkLst>
        </pc:spChg>
        <pc:spChg chg="mod">
          <ac:chgData name="Carlos Hidalgo García" userId="5e0decdd4a0d9a7e" providerId="LiveId" clId="{55B19BF4-33A6-45FD-B748-E123167B287F}" dt="2025-10-02T12:11:28.332" v="1287" actId="20577"/>
          <ac:spMkLst>
            <pc:docMk/>
            <pc:sldMk cId="3501351886" sldId="310"/>
            <ac:spMk id="24" creationId="{9CE14D81-1DEB-4F22-D0A3-1A32F96BA823}"/>
          </ac:spMkLst>
        </pc:spChg>
        <pc:picChg chg="add mod">
          <ac:chgData name="Carlos Hidalgo García" userId="5e0decdd4a0d9a7e" providerId="LiveId" clId="{55B19BF4-33A6-45FD-B748-E123167B287F}" dt="2025-10-02T12:08:49.224" v="1159" actId="1076"/>
          <ac:picMkLst>
            <pc:docMk/>
            <pc:sldMk cId="3501351886" sldId="310"/>
            <ac:picMk id="5" creationId="{6AD73833-FE30-4382-31B1-501E5DCEE69A}"/>
          </ac:picMkLst>
        </pc:picChg>
        <pc:picChg chg="del">
          <ac:chgData name="Carlos Hidalgo García" userId="5e0decdd4a0d9a7e" providerId="LiveId" clId="{55B19BF4-33A6-45FD-B748-E123167B287F}" dt="2025-10-02T12:07:41.511" v="1077" actId="478"/>
          <ac:picMkLst>
            <pc:docMk/>
            <pc:sldMk cId="3501351886" sldId="310"/>
            <ac:picMk id="7" creationId="{4DB917E9-81DB-2631-9BA7-DD7DC89C8483}"/>
          </ac:picMkLst>
        </pc:picChg>
        <pc:picChg chg="add mod">
          <ac:chgData name="Carlos Hidalgo García" userId="5e0decdd4a0d9a7e" providerId="LiveId" clId="{55B19BF4-33A6-45FD-B748-E123167B287F}" dt="2025-10-02T12:08:49.224" v="1159" actId="1076"/>
          <ac:picMkLst>
            <pc:docMk/>
            <pc:sldMk cId="3501351886" sldId="310"/>
            <ac:picMk id="13" creationId="{28BEE6E5-EF9C-261B-2623-0CDFBEE0DAF5}"/>
          </ac:picMkLst>
        </pc:picChg>
        <pc:picChg chg="del">
          <ac:chgData name="Carlos Hidalgo García" userId="5e0decdd4a0d9a7e" providerId="LiveId" clId="{55B19BF4-33A6-45FD-B748-E123167B287F}" dt="2025-10-02T12:07:38.858" v="1073" actId="478"/>
          <ac:picMkLst>
            <pc:docMk/>
            <pc:sldMk cId="3501351886" sldId="310"/>
            <ac:picMk id="15" creationId="{93451A57-6B30-8215-D271-DF0520190291}"/>
          </ac:picMkLst>
        </pc:picChg>
        <pc:picChg chg="add mod">
          <ac:chgData name="Carlos Hidalgo García" userId="5e0decdd4a0d9a7e" providerId="LiveId" clId="{55B19BF4-33A6-45FD-B748-E123167B287F}" dt="2025-10-02T12:09:02.974" v="1162" actId="208"/>
          <ac:picMkLst>
            <pc:docMk/>
            <pc:sldMk cId="3501351886" sldId="310"/>
            <ac:picMk id="16" creationId="{244EC0BF-E092-1F4C-E0F5-CE4CDF34CD06}"/>
          </ac:picMkLst>
        </pc:picChg>
        <pc:picChg chg="del">
          <ac:chgData name="Carlos Hidalgo García" userId="5e0decdd4a0d9a7e" providerId="LiveId" clId="{55B19BF4-33A6-45FD-B748-E123167B287F}" dt="2025-10-02T12:07:40.574" v="1076" actId="478"/>
          <ac:picMkLst>
            <pc:docMk/>
            <pc:sldMk cId="3501351886" sldId="310"/>
            <ac:picMk id="17" creationId="{FBAA02ED-D914-65BA-A87C-0D5E1E3AA9DE}"/>
          </ac:picMkLst>
        </pc:picChg>
        <pc:picChg chg="del">
          <ac:chgData name="Carlos Hidalgo García" userId="5e0decdd4a0d9a7e" providerId="LiveId" clId="{55B19BF4-33A6-45FD-B748-E123167B287F}" dt="2025-10-02T12:07:39.389" v="1074" actId="478"/>
          <ac:picMkLst>
            <pc:docMk/>
            <pc:sldMk cId="3501351886" sldId="310"/>
            <ac:picMk id="19" creationId="{CE507EE6-9F02-5506-6BDB-8687889E56AA}"/>
          </ac:picMkLst>
        </pc:picChg>
        <pc:picChg chg="add mod">
          <ac:chgData name="Carlos Hidalgo García" userId="5e0decdd4a0d9a7e" providerId="LiveId" clId="{55B19BF4-33A6-45FD-B748-E123167B287F}" dt="2025-10-02T12:09:44.130" v="1218" actId="208"/>
          <ac:picMkLst>
            <pc:docMk/>
            <pc:sldMk cId="3501351886" sldId="310"/>
            <ac:picMk id="20" creationId="{609EC276-6617-49DE-1E34-67CB52B733D4}"/>
          </ac:picMkLst>
        </pc:picChg>
        <pc:picChg chg="del">
          <ac:chgData name="Carlos Hidalgo García" userId="5e0decdd4a0d9a7e" providerId="LiveId" clId="{55B19BF4-33A6-45FD-B748-E123167B287F}" dt="2025-10-02T12:07:39.967" v="1075" actId="478"/>
          <ac:picMkLst>
            <pc:docMk/>
            <pc:sldMk cId="3501351886" sldId="310"/>
            <ac:picMk id="21" creationId="{5240CFAA-B6F3-B487-B06E-C9466FF68843}"/>
          </ac:picMkLst>
        </pc:picChg>
        <pc:picChg chg="del">
          <ac:chgData name="Carlos Hidalgo García" userId="5e0decdd4a0d9a7e" providerId="LiveId" clId="{55B19BF4-33A6-45FD-B748-E123167B287F}" dt="2025-10-02T12:07:38.446" v="1072" actId="478"/>
          <ac:picMkLst>
            <pc:docMk/>
            <pc:sldMk cId="3501351886" sldId="310"/>
            <ac:picMk id="23" creationId="{567A8017-AE54-138D-35DB-F592761F339E}"/>
          </ac:picMkLst>
        </pc:picChg>
        <pc:picChg chg="add mod">
          <ac:chgData name="Carlos Hidalgo García" userId="5e0decdd4a0d9a7e" providerId="LiveId" clId="{55B19BF4-33A6-45FD-B748-E123167B287F}" dt="2025-10-02T12:10:31.435" v="1262" actId="208"/>
          <ac:picMkLst>
            <pc:docMk/>
            <pc:sldMk cId="3501351886" sldId="310"/>
            <ac:picMk id="25" creationId="{B707DB82-CE5B-5FFC-DBF6-611C5B62B498}"/>
          </ac:picMkLst>
        </pc:picChg>
        <pc:picChg chg="del">
          <ac:chgData name="Carlos Hidalgo García" userId="5e0decdd4a0d9a7e" providerId="LiveId" clId="{55B19BF4-33A6-45FD-B748-E123167B287F}" dt="2025-10-02T12:07:38.013" v="1071" actId="478"/>
          <ac:picMkLst>
            <pc:docMk/>
            <pc:sldMk cId="3501351886" sldId="310"/>
            <ac:picMk id="26" creationId="{A6D65561-518B-DE15-A98C-5D3509D1025C}"/>
          </ac:picMkLst>
        </pc:picChg>
        <pc:picChg chg="add mod">
          <ac:chgData name="Carlos Hidalgo García" userId="5e0decdd4a0d9a7e" providerId="LiveId" clId="{55B19BF4-33A6-45FD-B748-E123167B287F}" dt="2025-10-02T12:11:08.872" v="1264" actId="1076"/>
          <ac:picMkLst>
            <pc:docMk/>
            <pc:sldMk cId="3501351886" sldId="310"/>
            <ac:picMk id="29" creationId="{7FFBD042-8F29-E504-0CFB-D32EFC9960C1}"/>
          </ac:picMkLst>
        </pc:picChg>
        <pc:picChg chg="add mod">
          <ac:chgData name="Carlos Hidalgo García" userId="5e0decdd4a0d9a7e" providerId="LiveId" clId="{55B19BF4-33A6-45FD-B748-E123167B287F}" dt="2025-10-02T12:11:24.547" v="1269" actId="208"/>
          <ac:picMkLst>
            <pc:docMk/>
            <pc:sldMk cId="3501351886" sldId="310"/>
            <ac:picMk id="31" creationId="{17A6723E-F965-AEC4-C8BE-81D89280E903}"/>
          </ac:picMkLst>
        </pc:picChg>
        <pc:picChg chg="add mod">
          <ac:chgData name="Carlos Hidalgo García" userId="5e0decdd4a0d9a7e" providerId="LiveId" clId="{55B19BF4-33A6-45FD-B748-E123167B287F}" dt="2025-10-02T12:12:00.587" v="1290" actId="208"/>
          <ac:picMkLst>
            <pc:docMk/>
            <pc:sldMk cId="3501351886" sldId="310"/>
            <ac:picMk id="33" creationId="{CEE08094-6776-3EBD-D992-40C14F5C1D25}"/>
          </ac:picMkLst>
        </pc:picChg>
        <pc:cxnChg chg="del mod">
          <ac:chgData name="Carlos Hidalgo García" userId="5e0decdd4a0d9a7e" providerId="LiveId" clId="{55B19BF4-33A6-45FD-B748-E123167B287F}" dt="2025-10-02T12:07:42.388" v="1078" actId="478"/>
          <ac:cxnSpMkLst>
            <pc:docMk/>
            <pc:sldMk cId="3501351886" sldId="310"/>
            <ac:cxnSpMk id="28" creationId="{924F87CC-45AF-D2BC-0CAA-B6600358291F}"/>
          </ac:cxnSpMkLst>
        </pc:cxnChg>
      </pc:sldChg>
      <pc:sldChg chg="addSp delSp modSp add mod">
        <pc:chgData name="Carlos Hidalgo García" userId="5e0decdd4a0d9a7e" providerId="LiveId" clId="{55B19BF4-33A6-45FD-B748-E123167B287F}" dt="2025-10-02T13:29:36.345" v="1539" actId="20577"/>
        <pc:sldMkLst>
          <pc:docMk/>
          <pc:sldMk cId="817715839" sldId="311"/>
        </pc:sldMkLst>
        <pc:spChg chg="mod">
          <ac:chgData name="Carlos Hidalgo García" userId="5e0decdd4a0d9a7e" providerId="LiveId" clId="{55B19BF4-33A6-45FD-B748-E123167B287F}" dt="2025-10-02T13:29:36.345" v="1539" actId="20577"/>
          <ac:spMkLst>
            <pc:docMk/>
            <pc:sldMk cId="817715839" sldId="311"/>
            <ac:spMk id="2" creationId="{87B39CDE-73FC-9DBD-46B5-AB6EE2CCA60F}"/>
          </ac:spMkLst>
        </pc:spChg>
        <pc:spChg chg="del">
          <ac:chgData name="Carlos Hidalgo García" userId="5e0decdd4a0d9a7e" providerId="LiveId" clId="{55B19BF4-33A6-45FD-B748-E123167B287F}" dt="2025-10-02T12:12:30.329" v="1299" actId="478"/>
          <ac:spMkLst>
            <pc:docMk/>
            <pc:sldMk cId="817715839" sldId="311"/>
            <ac:spMk id="5" creationId="{1E4D066E-6042-AC07-DF91-0565BEDEBBE5}"/>
          </ac:spMkLst>
        </pc:spChg>
        <pc:spChg chg="mod">
          <ac:chgData name="Carlos Hidalgo García" userId="5e0decdd4a0d9a7e" providerId="LiveId" clId="{55B19BF4-33A6-45FD-B748-E123167B287F}" dt="2025-10-02T12:16:18.409" v="1490" actId="20577"/>
          <ac:spMkLst>
            <pc:docMk/>
            <pc:sldMk cId="817715839" sldId="311"/>
            <ac:spMk id="24" creationId="{6AB85DDC-54BB-AAAE-2E20-9B4EDF5009C4}"/>
          </ac:spMkLst>
        </pc:spChg>
        <pc:picChg chg="add mod">
          <ac:chgData name="Carlos Hidalgo García" userId="5e0decdd4a0d9a7e" providerId="LiveId" clId="{55B19BF4-33A6-45FD-B748-E123167B287F}" dt="2025-10-02T12:15:31.444" v="1340" actId="208"/>
          <ac:picMkLst>
            <pc:docMk/>
            <pc:sldMk cId="817715839" sldId="311"/>
            <ac:picMk id="7" creationId="{9D3537E6-2D43-DBFB-FDF4-49CF88D1C3D2}"/>
          </ac:picMkLst>
        </pc:picChg>
        <pc:picChg chg="del">
          <ac:chgData name="Carlos Hidalgo García" userId="5e0decdd4a0d9a7e" providerId="LiveId" clId="{55B19BF4-33A6-45FD-B748-E123167B287F}" dt="2025-10-02T12:12:30.804" v="1300" actId="478"/>
          <ac:picMkLst>
            <pc:docMk/>
            <pc:sldMk cId="817715839" sldId="311"/>
            <ac:picMk id="8" creationId="{210053B8-7C57-41F0-C7F8-FF5160F5A27B}"/>
          </ac:picMkLst>
        </pc:picChg>
        <pc:picChg chg="del">
          <ac:chgData name="Carlos Hidalgo García" userId="5e0decdd4a0d9a7e" providerId="LiveId" clId="{55B19BF4-33A6-45FD-B748-E123167B287F}" dt="2025-10-02T12:12:31.200" v="1301" actId="478"/>
          <ac:picMkLst>
            <pc:docMk/>
            <pc:sldMk cId="817715839" sldId="311"/>
            <ac:picMk id="14" creationId="{5BC21BE2-9D8C-1119-0A32-4BE919B37BD9}"/>
          </ac:picMkLst>
        </pc:picChg>
        <pc:picChg chg="add mod">
          <ac:chgData name="Carlos Hidalgo García" userId="5e0decdd4a0d9a7e" providerId="LiveId" clId="{55B19BF4-33A6-45FD-B748-E123167B287F}" dt="2025-10-02T12:15:59.390" v="1419" actId="208"/>
          <ac:picMkLst>
            <pc:docMk/>
            <pc:sldMk cId="817715839" sldId="311"/>
            <ac:picMk id="15" creationId="{8746BCE4-F49F-0DB7-C854-2D89175E7EAD}"/>
          </ac:picMkLst>
        </pc:picChg>
        <pc:picChg chg="add mod">
          <ac:chgData name="Carlos Hidalgo García" userId="5e0decdd4a0d9a7e" providerId="LiveId" clId="{55B19BF4-33A6-45FD-B748-E123167B287F}" dt="2025-10-02T12:16:22.538" v="1493" actId="208"/>
          <ac:picMkLst>
            <pc:docMk/>
            <pc:sldMk cId="817715839" sldId="311"/>
            <ac:picMk id="17" creationId="{BC2B21E2-D8A5-862A-C32C-9C86374B2E12}"/>
          </ac:picMkLst>
        </pc:picChg>
      </pc:sldChg>
      <pc:sldChg chg="modSp add mod">
        <pc:chgData name="Carlos Hidalgo García" userId="5e0decdd4a0d9a7e" providerId="LiveId" clId="{55B19BF4-33A6-45FD-B748-E123167B287F}" dt="2025-10-02T13:30:36.874" v="1545" actId="20577"/>
        <pc:sldMkLst>
          <pc:docMk/>
          <pc:sldMk cId="2458244108" sldId="312"/>
        </pc:sldMkLst>
        <pc:spChg chg="mod">
          <ac:chgData name="Carlos Hidalgo García" userId="5e0decdd4a0d9a7e" providerId="LiveId" clId="{55B19BF4-33A6-45FD-B748-E123167B287F}" dt="2025-10-02T12:14:10.607" v="1305"/>
          <ac:spMkLst>
            <pc:docMk/>
            <pc:sldMk cId="2458244108" sldId="312"/>
            <ac:spMk id="6" creationId="{03E9B5F6-D12F-D76F-64B8-A813D2D8B9A9}"/>
          </ac:spMkLst>
        </pc:spChg>
        <pc:spChg chg="mod">
          <ac:chgData name="Carlos Hidalgo García" userId="5e0decdd4a0d9a7e" providerId="LiveId" clId="{55B19BF4-33A6-45FD-B748-E123167B287F}" dt="2025-10-02T13:30:36.874" v="1545" actId="20577"/>
          <ac:spMkLst>
            <pc:docMk/>
            <pc:sldMk cId="2458244108" sldId="312"/>
            <ac:spMk id="39" creationId="{F24BD744-48A4-6014-E992-40B00C92E61A}"/>
          </ac:spMkLst>
        </pc:spChg>
      </pc:sldChg>
      <pc:sldChg chg="modSp add mod">
        <pc:chgData name="Carlos Hidalgo García" userId="5e0decdd4a0d9a7e" providerId="LiveId" clId="{55B19BF4-33A6-45FD-B748-E123167B287F}" dt="2025-10-02T13:30:39.976" v="1547" actId="20577"/>
        <pc:sldMkLst>
          <pc:docMk/>
          <pc:sldMk cId="2102182428" sldId="313"/>
        </pc:sldMkLst>
        <pc:spChg chg="mod">
          <ac:chgData name="Carlos Hidalgo García" userId="5e0decdd4a0d9a7e" providerId="LiveId" clId="{55B19BF4-33A6-45FD-B748-E123167B287F}" dt="2025-10-02T12:14:12.997" v="1306"/>
          <ac:spMkLst>
            <pc:docMk/>
            <pc:sldMk cId="2102182428" sldId="313"/>
            <ac:spMk id="6" creationId="{8D649A93-9E22-B1CB-F96E-043D7A814EF5}"/>
          </ac:spMkLst>
        </pc:spChg>
        <pc:spChg chg="mod">
          <ac:chgData name="Carlos Hidalgo García" userId="5e0decdd4a0d9a7e" providerId="LiveId" clId="{55B19BF4-33A6-45FD-B748-E123167B287F}" dt="2025-10-02T13:30:39.976" v="1547" actId="20577"/>
          <ac:spMkLst>
            <pc:docMk/>
            <pc:sldMk cId="2102182428" sldId="313"/>
            <ac:spMk id="39" creationId="{D854592E-AF83-5B4D-150D-F2362FABEA9F}"/>
          </ac:spMkLst>
        </pc:spChg>
      </pc:sldChg>
      <pc:sldChg chg="modSp add mod">
        <pc:chgData name="Carlos Hidalgo García" userId="5e0decdd4a0d9a7e" providerId="LiveId" clId="{55B19BF4-33A6-45FD-B748-E123167B287F}" dt="2025-10-02T13:30:44.652" v="1549" actId="20577"/>
        <pc:sldMkLst>
          <pc:docMk/>
          <pc:sldMk cId="1632973417" sldId="314"/>
        </pc:sldMkLst>
        <pc:spChg chg="mod">
          <ac:chgData name="Carlos Hidalgo García" userId="5e0decdd4a0d9a7e" providerId="LiveId" clId="{55B19BF4-33A6-45FD-B748-E123167B287F}" dt="2025-10-02T12:14:14.795" v="1307"/>
          <ac:spMkLst>
            <pc:docMk/>
            <pc:sldMk cId="1632973417" sldId="314"/>
            <ac:spMk id="6" creationId="{4D75E034-A6E0-B534-DBF7-683D0E896281}"/>
          </ac:spMkLst>
        </pc:spChg>
        <pc:spChg chg="mod">
          <ac:chgData name="Carlos Hidalgo García" userId="5e0decdd4a0d9a7e" providerId="LiveId" clId="{55B19BF4-33A6-45FD-B748-E123167B287F}" dt="2025-10-02T13:30:44.652" v="1549" actId="20577"/>
          <ac:spMkLst>
            <pc:docMk/>
            <pc:sldMk cId="1632973417" sldId="314"/>
            <ac:spMk id="39" creationId="{76EF9F00-C7AE-3175-B1C7-7D2CB04529E7}"/>
          </ac:spMkLst>
        </pc:spChg>
      </pc:sldChg>
      <pc:sldChg chg="modSp add mod">
        <pc:chgData name="Carlos Hidalgo García" userId="5e0decdd4a0d9a7e" providerId="LiveId" clId="{55B19BF4-33A6-45FD-B748-E123167B287F}" dt="2025-10-02T13:30:47.569" v="1551" actId="20577"/>
        <pc:sldMkLst>
          <pc:docMk/>
          <pc:sldMk cId="2938676552" sldId="315"/>
        </pc:sldMkLst>
        <pc:spChg chg="mod">
          <ac:chgData name="Carlos Hidalgo García" userId="5e0decdd4a0d9a7e" providerId="LiveId" clId="{55B19BF4-33A6-45FD-B748-E123167B287F}" dt="2025-10-02T12:14:16.900" v="1308"/>
          <ac:spMkLst>
            <pc:docMk/>
            <pc:sldMk cId="2938676552" sldId="315"/>
            <ac:spMk id="6" creationId="{DD0EC697-F4C0-EB96-4036-C5263B9305E8}"/>
          </ac:spMkLst>
        </pc:spChg>
        <pc:spChg chg="mod">
          <ac:chgData name="Carlos Hidalgo García" userId="5e0decdd4a0d9a7e" providerId="LiveId" clId="{55B19BF4-33A6-45FD-B748-E123167B287F}" dt="2025-10-02T13:30:47.569" v="1551" actId="20577"/>
          <ac:spMkLst>
            <pc:docMk/>
            <pc:sldMk cId="2938676552" sldId="315"/>
            <ac:spMk id="39" creationId="{F3A9D961-9D9D-44A7-9A7C-B479ABFB1FB3}"/>
          </ac:spMkLst>
        </pc:spChg>
      </pc:sldChg>
      <pc:sldChg chg="modSp add mod">
        <pc:chgData name="Carlos Hidalgo García" userId="5e0decdd4a0d9a7e" providerId="LiveId" clId="{55B19BF4-33A6-45FD-B748-E123167B287F}" dt="2025-10-02T13:30:51.915" v="1553" actId="20577"/>
        <pc:sldMkLst>
          <pc:docMk/>
          <pc:sldMk cId="1887624794" sldId="316"/>
        </pc:sldMkLst>
        <pc:spChg chg="mod">
          <ac:chgData name="Carlos Hidalgo García" userId="5e0decdd4a0d9a7e" providerId="LiveId" clId="{55B19BF4-33A6-45FD-B748-E123167B287F}" dt="2025-10-02T12:14:18.778" v="1309"/>
          <ac:spMkLst>
            <pc:docMk/>
            <pc:sldMk cId="1887624794" sldId="316"/>
            <ac:spMk id="6" creationId="{84F91A52-21DB-CE45-E78B-1276DB06F945}"/>
          </ac:spMkLst>
        </pc:spChg>
        <pc:spChg chg="mod">
          <ac:chgData name="Carlos Hidalgo García" userId="5e0decdd4a0d9a7e" providerId="LiveId" clId="{55B19BF4-33A6-45FD-B748-E123167B287F}" dt="2025-10-02T13:30:51.915" v="1553" actId="20577"/>
          <ac:spMkLst>
            <pc:docMk/>
            <pc:sldMk cId="1887624794" sldId="316"/>
            <ac:spMk id="39" creationId="{5C413109-7BD6-33B0-F68F-CDB389F684CF}"/>
          </ac:spMkLst>
        </pc:spChg>
      </pc:sldChg>
      <pc:sldChg chg="modSp add mod">
        <pc:chgData name="Carlos Hidalgo García" userId="5e0decdd4a0d9a7e" providerId="LiveId" clId="{55B19BF4-33A6-45FD-B748-E123167B287F}" dt="2025-10-02T13:30:55.944" v="1555" actId="20577"/>
        <pc:sldMkLst>
          <pc:docMk/>
          <pc:sldMk cId="3372341440" sldId="317"/>
        </pc:sldMkLst>
        <pc:spChg chg="mod">
          <ac:chgData name="Carlos Hidalgo García" userId="5e0decdd4a0d9a7e" providerId="LiveId" clId="{55B19BF4-33A6-45FD-B748-E123167B287F}" dt="2025-10-02T12:14:25.985" v="1312"/>
          <ac:spMkLst>
            <pc:docMk/>
            <pc:sldMk cId="3372341440" sldId="317"/>
            <ac:spMk id="6" creationId="{64532F01-903E-F22E-CB3E-76E70ADE0C4D}"/>
          </ac:spMkLst>
        </pc:spChg>
        <pc:spChg chg="mod">
          <ac:chgData name="Carlos Hidalgo García" userId="5e0decdd4a0d9a7e" providerId="LiveId" clId="{55B19BF4-33A6-45FD-B748-E123167B287F}" dt="2025-10-02T13:30:55.944" v="1555" actId="20577"/>
          <ac:spMkLst>
            <pc:docMk/>
            <pc:sldMk cId="3372341440" sldId="317"/>
            <ac:spMk id="39" creationId="{43B3670D-A252-4334-8E9D-33EAF3F62CDF}"/>
          </ac:spMkLst>
        </pc:spChg>
      </pc:sldChg>
      <pc:sldChg chg="modSp add mod">
        <pc:chgData name="Carlos Hidalgo García" userId="5e0decdd4a0d9a7e" providerId="LiveId" clId="{55B19BF4-33A6-45FD-B748-E123167B287F}" dt="2025-10-02T13:31:00.073" v="1557" actId="20577"/>
        <pc:sldMkLst>
          <pc:docMk/>
          <pc:sldMk cId="659899871" sldId="318"/>
        </pc:sldMkLst>
        <pc:spChg chg="mod">
          <ac:chgData name="Carlos Hidalgo García" userId="5e0decdd4a0d9a7e" providerId="LiveId" clId="{55B19BF4-33A6-45FD-B748-E123167B287F}" dt="2025-10-02T12:14:32.498" v="1313"/>
          <ac:spMkLst>
            <pc:docMk/>
            <pc:sldMk cId="659899871" sldId="318"/>
            <ac:spMk id="6" creationId="{538B4D72-87C4-84E1-7924-1C5221AB3024}"/>
          </ac:spMkLst>
        </pc:spChg>
        <pc:spChg chg="mod">
          <ac:chgData name="Carlos Hidalgo García" userId="5e0decdd4a0d9a7e" providerId="LiveId" clId="{55B19BF4-33A6-45FD-B748-E123167B287F}" dt="2025-10-02T13:31:00.073" v="1557" actId="20577"/>
          <ac:spMkLst>
            <pc:docMk/>
            <pc:sldMk cId="659899871" sldId="318"/>
            <ac:spMk id="39" creationId="{C173270A-65D9-44C2-AB6E-9B3AE8095F68}"/>
          </ac:spMkLst>
        </pc:spChg>
      </pc:sldChg>
      <pc:sldChg chg="modSp add mod">
        <pc:chgData name="Carlos Hidalgo García" userId="5e0decdd4a0d9a7e" providerId="LiveId" clId="{55B19BF4-33A6-45FD-B748-E123167B287F}" dt="2025-10-02T13:31:03.439" v="1559" actId="20577"/>
        <pc:sldMkLst>
          <pc:docMk/>
          <pc:sldMk cId="3053444665" sldId="319"/>
        </pc:sldMkLst>
        <pc:spChg chg="mod">
          <ac:chgData name="Carlos Hidalgo García" userId="5e0decdd4a0d9a7e" providerId="LiveId" clId="{55B19BF4-33A6-45FD-B748-E123167B287F}" dt="2025-10-02T12:14:41.915" v="1316"/>
          <ac:spMkLst>
            <pc:docMk/>
            <pc:sldMk cId="3053444665" sldId="319"/>
            <ac:spMk id="6" creationId="{D5F158C1-9858-B899-CAF5-50BBD9CC2728}"/>
          </ac:spMkLst>
        </pc:spChg>
        <pc:spChg chg="mod">
          <ac:chgData name="Carlos Hidalgo García" userId="5e0decdd4a0d9a7e" providerId="LiveId" clId="{55B19BF4-33A6-45FD-B748-E123167B287F}" dt="2025-10-02T13:31:03.439" v="1559" actId="20577"/>
          <ac:spMkLst>
            <pc:docMk/>
            <pc:sldMk cId="3053444665" sldId="319"/>
            <ac:spMk id="39" creationId="{0F173F12-A8C4-4D2D-8219-3C7D5EF89108}"/>
          </ac:spMkLst>
        </pc:spChg>
      </pc:sldChg>
      <pc:sldChg chg="modSp add mod">
        <pc:chgData name="Carlos Hidalgo García" userId="5e0decdd4a0d9a7e" providerId="LiveId" clId="{55B19BF4-33A6-45FD-B748-E123167B287F}" dt="2025-10-02T13:31:06.686" v="1561" actId="20577"/>
        <pc:sldMkLst>
          <pc:docMk/>
          <pc:sldMk cId="2146403285" sldId="320"/>
        </pc:sldMkLst>
        <pc:spChg chg="mod">
          <ac:chgData name="Carlos Hidalgo García" userId="5e0decdd4a0d9a7e" providerId="LiveId" clId="{55B19BF4-33A6-45FD-B748-E123167B287F}" dt="2025-10-02T12:14:39.045" v="1315"/>
          <ac:spMkLst>
            <pc:docMk/>
            <pc:sldMk cId="2146403285" sldId="320"/>
            <ac:spMk id="6" creationId="{C7CE6FB8-6B0B-B0BE-A1D6-314FF1BEB0C9}"/>
          </ac:spMkLst>
        </pc:spChg>
        <pc:spChg chg="mod">
          <ac:chgData name="Carlos Hidalgo García" userId="5e0decdd4a0d9a7e" providerId="LiveId" clId="{55B19BF4-33A6-45FD-B748-E123167B287F}" dt="2025-10-02T13:31:06.686" v="1561" actId="20577"/>
          <ac:spMkLst>
            <pc:docMk/>
            <pc:sldMk cId="2146403285" sldId="320"/>
            <ac:spMk id="39" creationId="{94761819-BC90-A5DA-1448-983B1F363893}"/>
          </ac:spMkLst>
        </pc:spChg>
      </pc:sldChg>
      <pc:sldChg chg="modSp add mod">
        <pc:chgData name="Carlos Hidalgo García" userId="5e0decdd4a0d9a7e" providerId="LiveId" clId="{55B19BF4-33A6-45FD-B748-E123167B287F}" dt="2025-10-02T13:31:13.612" v="1565" actId="20577"/>
        <pc:sldMkLst>
          <pc:docMk/>
          <pc:sldMk cId="3441282562" sldId="321"/>
        </pc:sldMkLst>
        <pc:spChg chg="mod">
          <ac:chgData name="Carlos Hidalgo García" userId="5e0decdd4a0d9a7e" providerId="LiveId" clId="{55B19BF4-33A6-45FD-B748-E123167B287F}" dt="2025-10-02T12:14:46.493" v="1318"/>
          <ac:spMkLst>
            <pc:docMk/>
            <pc:sldMk cId="3441282562" sldId="321"/>
            <ac:spMk id="6" creationId="{5D1278C5-1951-407D-38C6-14033812929C}"/>
          </ac:spMkLst>
        </pc:spChg>
        <pc:spChg chg="mod">
          <ac:chgData name="Carlos Hidalgo García" userId="5e0decdd4a0d9a7e" providerId="LiveId" clId="{55B19BF4-33A6-45FD-B748-E123167B287F}" dt="2025-10-02T13:31:13.612" v="1565" actId="20577"/>
          <ac:spMkLst>
            <pc:docMk/>
            <pc:sldMk cId="3441282562" sldId="321"/>
            <ac:spMk id="39" creationId="{D3098BB4-4D7D-CE60-8674-44D3116F4D13}"/>
          </ac:spMkLst>
        </pc:spChg>
      </pc:sldChg>
      <pc:sldChg chg="modSp add mod">
        <pc:chgData name="Carlos Hidalgo García" userId="5e0decdd4a0d9a7e" providerId="LiveId" clId="{55B19BF4-33A6-45FD-B748-E123167B287F}" dt="2025-10-02T13:31:18.126" v="1567" actId="20577"/>
        <pc:sldMkLst>
          <pc:docMk/>
          <pc:sldMk cId="4052932789" sldId="322"/>
        </pc:sldMkLst>
        <pc:spChg chg="mod">
          <ac:chgData name="Carlos Hidalgo García" userId="5e0decdd4a0d9a7e" providerId="LiveId" clId="{55B19BF4-33A6-45FD-B748-E123167B287F}" dt="2025-10-02T12:14:48.966" v="1319"/>
          <ac:spMkLst>
            <pc:docMk/>
            <pc:sldMk cId="4052932789" sldId="322"/>
            <ac:spMk id="6" creationId="{1276BCB5-A0C3-1201-772F-85CA76E67D72}"/>
          </ac:spMkLst>
        </pc:spChg>
        <pc:spChg chg="mod">
          <ac:chgData name="Carlos Hidalgo García" userId="5e0decdd4a0d9a7e" providerId="LiveId" clId="{55B19BF4-33A6-45FD-B748-E123167B287F}" dt="2025-10-02T13:31:18.126" v="1567" actId="20577"/>
          <ac:spMkLst>
            <pc:docMk/>
            <pc:sldMk cId="4052932789" sldId="322"/>
            <ac:spMk id="39" creationId="{853AD8BE-5E7E-C462-73EE-BA5DDEDDC180}"/>
          </ac:spMkLst>
        </pc:spChg>
      </pc:sldChg>
      <pc:sldChg chg="modSp add mod">
        <pc:chgData name="Carlos Hidalgo García" userId="5e0decdd4a0d9a7e" providerId="LiveId" clId="{55B19BF4-33A6-45FD-B748-E123167B287F}" dt="2025-10-02T13:31:20.936" v="1569" actId="20577"/>
        <pc:sldMkLst>
          <pc:docMk/>
          <pc:sldMk cId="192331688" sldId="323"/>
        </pc:sldMkLst>
        <pc:spChg chg="mod">
          <ac:chgData name="Carlos Hidalgo García" userId="5e0decdd4a0d9a7e" providerId="LiveId" clId="{55B19BF4-33A6-45FD-B748-E123167B287F}" dt="2025-10-02T12:14:54.276" v="1321"/>
          <ac:spMkLst>
            <pc:docMk/>
            <pc:sldMk cId="192331688" sldId="323"/>
            <ac:spMk id="6" creationId="{C0CE3B49-1F53-C8E6-68CB-E89083A897FD}"/>
          </ac:spMkLst>
        </pc:spChg>
        <pc:spChg chg="mod">
          <ac:chgData name="Carlos Hidalgo García" userId="5e0decdd4a0d9a7e" providerId="LiveId" clId="{55B19BF4-33A6-45FD-B748-E123167B287F}" dt="2025-10-02T13:31:20.936" v="1569" actId="20577"/>
          <ac:spMkLst>
            <pc:docMk/>
            <pc:sldMk cId="192331688" sldId="323"/>
            <ac:spMk id="39" creationId="{A1C5BA31-5EBE-25C9-27B1-CF4F705B6B0C}"/>
          </ac:spMkLst>
        </pc:spChg>
      </pc:sldChg>
      <pc:sldChg chg="modSp add mod">
        <pc:chgData name="Carlos Hidalgo García" userId="5e0decdd4a0d9a7e" providerId="LiveId" clId="{55B19BF4-33A6-45FD-B748-E123167B287F}" dt="2025-10-02T13:31:23.887" v="1571" actId="20577"/>
        <pc:sldMkLst>
          <pc:docMk/>
          <pc:sldMk cId="3357881598" sldId="324"/>
        </pc:sldMkLst>
        <pc:spChg chg="mod">
          <ac:chgData name="Carlos Hidalgo García" userId="5e0decdd4a0d9a7e" providerId="LiveId" clId="{55B19BF4-33A6-45FD-B748-E123167B287F}" dt="2025-10-02T12:14:57.295" v="1322"/>
          <ac:spMkLst>
            <pc:docMk/>
            <pc:sldMk cId="3357881598" sldId="324"/>
            <ac:spMk id="6" creationId="{536CC81E-1054-D296-0515-5F3D1FB04A5E}"/>
          </ac:spMkLst>
        </pc:spChg>
        <pc:spChg chg="mod">
          <ac:chgData name="Carlos Hidalgo García" userId="5e0decdd4a0d9a7e" providerId="LiveId" clId="{55B19BF4-33A6-45FD-B748-E123167B287F}" dt="2025-10-02T13:31:23.887" v="1571" actId="20577"/>
          <ac:spMkLst>
            <pc:docMk/>
            <pc:sldMk cId="3357881598" sldId="324"/>
            <ac:spMk id="39" creationId="{74EE654A-18C3-8A34-6142-3300C7943CD5}"/>
          </ac:spMkLst>
        </pc:spChg>
      </pc:sldChg>
      <pc:sldChg chg="modSp add mod">
        <pc:chgData name="Carlos Hidalgo García" userId="5e0decdd4a0d9a7e" providerId="LiveId" clId="{55B19BF4-33A6-45FD-B748-E123167B287F}" dt="2025-10-02T13:31:26.587" v="1573" actId="20577"/>
        <pc:sldMkLst>
          <pc:docMk/>
          <pc:sldMk cId="3852037330" sldId="325"/>
        </pc:sldMkLst>
        <pc:spChg chg="mod">
          <ac:chgData name="Carlos Hidalgo García" userId="5e0decdd4a0d9a7e" providerId="LiveId" clId="{55B19BF4-33A6-45FD-B748-E123167B287F}" dt="2025-10-02T12:15:00.078" v="1323"/>
          <ac:spMkLst>
            <pc:docMk/>
            <pc:sldMk cId="3852037330" sldId="325"/>
            <ac:spMk id="6" creationId="{B3DE0FD4-27BE-85A4-7EB2-97F5AE74676E}"/>
          </ac:spMkLst>
        </pc:spChg>
        <pc:spChg chg="mod">
          <ac:chgData name="Carlos Hidalgo García" userId="5e0decdd4a0d9a7e" providerId="LiveId" clId="{55B19BF4-33A6-45FD-B748-E123167B287F}" dt="2025-10-02T13:31:26.587" v="1573" actId="20577"/>
          <ac:spMkLst>
            <pc:docMk/>
            <pc:sldMk cId="3852037330" sldId="325"/>
            <ac:spMk id="39" creationId="{AE61D244-C4DE-A250-96B0-4135EBCB46E2}"/>
          </ac:spMkLst>
        </pc:spChg>
      </pc:sldChg>
      <pc:sldChg chg="modSp add mod">
        <pc:chgData name="Carlos Hidalgo García" userId="5e0decdd4a0d9a7e" providerId="LiveId" clId="{55B19BF4-33A6-45FD-B748-E123167B287F}" dt="2025-10-02T13:31:29.721" v="1575" actId="20577"/>
        <pc:sldMkLst>
          <pc:docMk/>
          <pc:sldMk cId="268686433" sldId="326"/>
        </pc:sldMkLst>
        <pc:spChg chg="mod">
          <ac:chgData name="Carlos Hidalgo García" userId="5e0decdd4a0d9a7e" providerId="LiveId" clId="{55B19BF4-33A6-45FD-B748-E123167B287F}" dt="2025-10-02T12:15:02.390" v="1324"/>
          <ac:spMkLst>
            <pc:docMk/>
            <pc:sldMk cId="268686433" sldId="326"/>
            <ac:spMk id="6" creationId="{25F9A0D7-D326-0086-0BC0-A1285C071DD8}"/>
          </ac:spMkLst>
        </pc:spChg>
        <pc:spChg chg="mod">
          <ac:chgData name="Carlos Hidalgo García" userId="5e0decdd4a0d9a7e" providerId="LiveId" clId="{55B19BF4-33A6-45FD-B748-E123167B287F}" dt="2025-10-02T13:31:29.721" v="1575" actId="20577"/>
          <ac:spMkLst>
            <pc:docMk/>
            <pc:sldMk cId="268686433" sldId="326"/>
            <ac:spMk id="39" creationId="{A9B88733-A7E4-DDBA-62CC-4CD90C827A8B}"/>
          </ac:spMkLst>
        </pc:spChg>
      </pc:sldChg>
      <pc:sldChg chg="modSp add mod">
        <pc:chgData name="Carlos Hidalgo García" userId="5e0decdd4a0d9a7e" providerId="LiveId" clId="{55B19BF4-33A6-45FD-B748-E123167B287F}" dt="2025-10-02T13:31:32.294" v="1577" actId="20577"/>
        <pc:sldMkLst>
          <pc:docMk/>
          <pc:sldMk cId="2676061131" sldId="327"/>
        </pc:sldMkLst>
        <pc:spChg chg="mod">
          <ac:chgData name="Carlos Hidalgo García" userId="5e0decdd4a0d9a7e" providerId="LiveId" clId="{55B19BF4-33A6-45FD-B748-E123167B287F}" dt="2025-10-02T13:31:32.294" v="1577" actId="20577"/>
          <ac:spMkLst>
            <pc:docMk/>
            <pc:sldMk cId="2676061131" sldId="327"/>
            <ac:spMk id="2" creationId="{7F9F07BE-1DDC-E18E-7266-8619704EC24D}"/>
          </ac:spMkLst>
        </pc:spChg>
        <pc:spChg chg="mod">
          <ac:chgData name="Carlos Hidalgo García" userId="5e0decdd4a0d9a7e" providerId="LiveId" clId="{55B19BF4-33A6-45FD-B748-E123167B287F}" dt="2025-10-02T12:18:56.886" v="1495"/>
          <ac:spMkLst>
            <pc:docMk/>
            <pc:sldMk cId="2676061131" sldId="327"/>
            <ac:spMk id="6" creationId="{03E9B5F6-D12F-D76F-64B8-A813D2D8B9A9}"/>
          </ac:spMkLst>
        </pc:spChg>
      </pc:sldChg>
      <pc:sldChg chg="modSp add mod">
        <pc:chgData name="Carlos Hidalgo García" userId="5e0decdd4a0d9a7e" providerId="LiveId" clId="{55B19BF4-33A6-45FD-B748-E123167B287F}" dt="2025-10-02T13:31:35.009" v="1579" actId="20577"/>
        <pc:sldMkLst>
          <pc:docMk/>
          <pc:sldMk cId="3858465623" sldId="328"/>
        </pc:sldMkLst>
        <pc:spChg chg="mod">
          <ac:chgData name="Carlos Hidalgo García" userId="5e0decdd4a0d9a7e" providerId="LiveId" clId="{55B19BF4-33A6-45FD-B748-E123167B287F}" dt="2025-10-02T13:31:35.009" v="1579" actId="20577"/>
          <ac:spMkLst>
            <pc:docMk/>
            <pc:sldMk cId="3858465623" sldId="328"/>
            <ac:spMk id="2" creationId="{9D06FC25-EB4C-BEA3-70FC-85FE6BC1089B}"/>
          </ac:spMkLst>
        </pc:spChg>
        <pc:spChg chg="mod">
          <ac:chgData name="Carlos Hidalgo García" userId="5e0decdd4a0d9a7e" providerId="LiveId" clId="{55B19BF4-33A6-45FD-B748-E123167B287F}" dt="2025-10-02T12:18:59.638" v="1496"/>
          <ac:spMkLst>
            <pc:docMk/>
            <pc:sldMk cId="3858465623" sldId="328"/>
            <ac:spMk id="6" creationId="{D9098034-04F2-3102-EFAA-50F6C316A480}"/>
          </ac:spMkLst>
        </pc:spChg>
      </pc:sldChg>
      <pc:sldChg chg="modSp add mod">
        <pc:chgData name="Carlos Hidalgo García" userId="5e0decdd4a0d9a7e" providerId="LiveId" clId="{55B19BF4-33A6-45FD-B748-E123167B287F}" dt="2025-10-02T13:31:37.645" v="1581" actId="20577"/>
        <pc:sldMkLst>
          <pc:docMk/>
          <pc:sldMk cId="1114227846" sldId="329"/>
        </pc:sldMkLst>
        <pc:spChg chg="mod">
          <ac:chgData name="Carlos Hidalgo García" userId="5e0decdd4a0d9a7e" providerId="LiveId" clId="{55B19BF4-33A6-45FD-B748-E123167B287F}" dt="2025-10-02T13:31:37.645" v="1581" actId="20577"/>
          <ac:spMkLst>
            <pc:docMk/>
            <pc:sldMk cId="1114227846" sldId="329"/>
            <ac:spMk id="2" creationId="{7F9F07BE-1DDC-E18E-7266-8619704EC24D}"/>
          </ac:spMkLst>
        </pc:spChg>
        <pc:spChg chg="mod">
          <ac:chgData name="Carlos Hidalgo García" userId="5e0decdd4a0d9a7e" providerId="LiveId" clId="{55B19BF4-33A6-45FD-B748-E123167B287F}" dt="2025-10-02T12:19:04.445" v="1497"/>
          <ac:spMkLst>
            <pc:docMk/>
            <pc:sldMk cId="1114227846" sldId="329"/>
            <ac:spMk id="6" creationId="{03E9B5F6-D12F-D76F-64B8-A813D2D8B9A9}"/>
          </ac:spMkLst>
        </pc:spChg>
      </pc:sldChg>
      <pc:sldChg chg="modSp add mod">
        <pc:chgData name="Carlos Hidalgo García" userId="5e0decdd4a0d9a7e" providerId="LiveId" clId="{55B19BF4-33A6-45FD-B748-E123167B287F}" dt="2025-10-02T13:31:40.418" v="1583" actId="20577"/>
        <pc:sldMkLst>
          <pc:docMk/>
          <pc:sldMk cId="2886715969" sldId="330"/>
        </pc:sldMkLst>
        <pc:spChg chg="mod">
          <ac:chgData name="Carlos Hidalgo García" userId="5e0decdd4a0d9a7e" providerId="LiveId" clId="{55B19BF4-33A6-45FD-B748-E123167B287F}" dt="2025-10-02T13:31:40.418" v="1583" actId="20577"/>
          <ac:spMkLst>
            <pc:docMk/>
            <pc:sldMk cId="2886715969" sldId="330"/>
            <ac:spMk id="2" creationId="{65C9CC0B-C6D4-CEA9-5281-B51C16B01417}"/>
          </ac:spMkLst>
        </pc:spChg>
        <pc:spChg chg="mod">
          <ac:chgData name="Carlos Hidalgo García" userId="5e0decdd4a0d9a7e" providerId="LiveId" clId="{55B19BF4-33A6-45FD-B748-E123167B287F}" dt="2025-10-02T12:19:06.466" v="1498"/>
          <ac:spMkLst>
            <pc:docMk/>
            <pc:sldMk cId="2886715969" sldId="330"/>
            <ac:spMk id="6" creationId="{5E31E201-2A67-877C-47D8-BCFF438AF248}"/>
          </ac:spMkLst>
        </pc:spChg>
      </pc:sldChg>
      <pc:sldChg chg="modSp add mod">
        <pc:chgData name="Carlos Hidalgo García" userId="5e0decdd4a0d9a7e" providerId="LiveId" clId="{55B19BF4-33A6-45FD-B748-E123167B287F}" dt="2025-10-02T13:31:46.179" v="1585" actId="20577"/>
        <pc:sldMkLst>
          <pc:docMk/>
          <pc:sldMk cId="1939689615" sldId="331"/>
        </pc:sldMkLst>
        <pc:spChg chg="mod">
          <ac:chgData name="Carlos Hidalgo García" userId="5e0decdd4a0d9a7e" providerId="LiveId" clId="{55B19BF4-33A6-45FD-B748-E123167B287F}" dt="2025-10-02T13:31:46.179" v="1585" actId="20577"/>
          <ac:spMkLst>
            <pc:docMk/>
            <pc:sldMk cId="1939689615" sldId="331"/>
            <ac:spMk id="2" creationId="{7F9F07BE-1DDC-E18E-7266-8619704EC24D}"/>
          </ac:spMkLst>
        </pc:spChg>
        <pc:spChg chg="mod">
          <ac:chgData name="Carlos Hidalgo García" userId="5e0decdd4a0d9a7e" providerId="LiveId" clId="{55B19BF4-33A6-45FD-B748-E123167B287F}" dt="2025-10-02T12:19:09.685" v="1499"/>
          <ac:spMkLst>
            <pc:docMk/>
            <pc:sldMk cId="1939689615" sldId="331"/>
            <ac:spMk id="6" creationId="{03E9B5F6-D12F-D76F-64B8-A813D2D8B9A9}"/>
          </ac:spMkLst>
        </pc:spChg>
      </pc:sldChg>
      <pc:sldChg chg="modSp add mod">
        <pc:chgData name="Carlos Hidalgo García" userId="5e0decdd4a0d9a7e" providerId="LiveId" clId="{55B19BF4-33A6-45FD-B748-E123167B287F}" dt="2025-10-02T13:31:48.748" v="1587" actId="20577"/>
        <pc:sldMkLst>
          <pc:docMk/>
          <pc:sldMk cId="3641768416" sldId="332"/>
        </pc:sldMkLst>
        <pc:spChg chg="mod">
          <ac:chgData name="Carlos Hidalgo García" userId="5e0decdd4a0d9a7e" providerId="LiveId" clId="{55B19BF4-33A6-45FD-B748-E123167B287F}" dt="2025-10-02T13:31:48.748" v="1587" actId="20577"/>
          <ac:spMkLst>
            <pc:docMk/>
            <pc:sldMk cId="3641768416" sldId="332"/>
            <ac:spMk id="2" creationId="{19EF12C2-5035-196A-D274-7FD3E8F53111}"/>
          </ac:spMkLst>
        </pc:spChg>
        <pc:spChg chg="mod">
          <ac:chgData name="Carlos Hidalgo García" userId="5e0decdd4a0d9a7e" providerId="LiveId" clId="{55B19BF4-33A6-45FD-B748-E123167B287F}" dt="2025-10-02T12:19:16.835" v="1500"/>
          <ac:spMkLst>
            <pc:docMk/>
            <pc:sldMk cId="3641768416" sldId="332"/>
            <ac:spMk id="6" creationId="{0A29B766-7AFB-9697-E3A1-51208BF76BF2}"/>
          </ac:spMkLst>
        </pc:spChg>
      </pc:sldChg>
      <pc:sldChg chg="modSp add mod">
        <pc:chgData name="Carlos Hidalgo García" userId="5e0decdd4a0d9a7e" providerId="LiveId" clId="{55B19BF4-33A6-45FD-B748-E123167B287F}" dt="2025-10-02T13:31:52.251" v="1589" actId="20577"/>
        <pc:sldMkLst>
          <pc:docMk/>
          <pc:sldMk cId="376692894" sldId="333"/>
        </pc:sldMkLst>
        <pc:spChg chg="mod">
          <ac:chgData name="Carlos Hidalgo García" userId="5e0decdd4a0d9a7e" providerId="LiveId" clId="{55B19BF4-33A6-45FD-B748-E123167B287F}" dt="2025-10-02T13:31:52.251" v="1589" actId="20577"/>
          <ac:spMkLst>
            <pc:docMk/>
            <pc:sldMk cId="376692894" sldId="333"/>
            <ac:spMk id="2" creationId="{746CEB4D-E1FB-32CA-B57B-C14D03E3C45B}"/>
          </ac:spMkLst>
        </pc:spChg>
        <pc:spChg chg="mod">
          <ac:chgData name="Carlos Hidalgo García" userId="5e0decdd4a0d9a7e" providerId="LiveId" clId="{55B19BF4-33A6-45FD-B748-E123167B287F}" dt="2025-10-02T12:19:18.997" v="1501"/>
          <ac:spMkLst>
            <pc:docMk/>
            <pc:sldMk cId="376692894" sldId="333"/>
            <ac:spMk id="6" creationId="{4A730BA9-D57F-8998-6AF8-5F3C9E8DC43A}"/>
          </ac:spMkLst>
        </pc:spChg>
      </pc:sldChg>
      <pc:sldChg chg="modSp add del">
        <pc:chgData name="Carlos Hidalgo García" userId="5e0decdd4a0d9a7e" providerId="LiveId" clId="{55B19BF4-33A6-45FD-B748-E123167B287F}" dt="2025-10-02T12:20:02.894" v="1505" actId="47"/>
        <pc:sldMkLst>
          <pc:docMk/>
          <pc:sldMk cId="167288574" sldId="334"/>
        </pc:sldMkLst>
        <pc:spChg chg="mod">
          <ac:chgData name="Carlos Hidalgo García" userId="5e0decdd4a0d9a7e" providerId="LiveId" clId="{55B19BF4-33A6-45FD-B748-E123167B287F}" dt="2025-10-02T12:19:22.030" v="1502"/>
          <ac:spMkLst>
            <pc:docMk/>
            <pc:sldMk cId="167288574" sldId="334"/>
            <ac:spMk id="6" creationId="{03E9B5F6-D12F-D76F-64B8-A813D2D8B9A9}"/>
          </ac:spMkLst>
        </pc:spChg>
      </pc:sldChg>
      <pc:sldChg chg="modSp add mod">
        <pc:chgData name="Carlos Hidalgo García" userId="5e0decdd4a0d9a7e" providerId="LiveId" clId="{55B19BF4-33A6-45FD-B748-E123167B287F}" dt="2025-10-02T13:31:55.844" v="1591" actId="20577"/>
        <pc:sldMkLst>
          <pc:docMk/>
          <pc:sldMk cId="1440546347" sldId="335"/>
        </pc:sldMkLst>
        <pc:spChg chg="mod">
          <ac:chgData name="Carlos Hidalgo García" userId="5e0decdd4a0d9a7e" providerId="LiveId" clId="{55B19BF4-33A6-45FD-B748-E123167B287F}" dt="2025-10-02T12:19:25.939" v="1503"/>
          <ac:spMkLst>
            <pc:docMk/>
            <pc:sldMk cId="1440546347" sldId="335"/>
            <ac:spMk id="6" creationId="{89D4CC35-AD0D-CCAB-D43A-F51CEEF20E61}"/>
          </ac:spMkLst>
        </pc:spChg>
        <pc:spChg chg="mod">
          <ac:chgData name="Carlos Hidalgo García" userId="5e0decdd4a0d9a7e" providerId="LiveId" clId="{55B19BF4-33A6-45FD-B748-E123167B287F}" dt="2025-10-02T12:20:17.117" v="1512" actId="122"/>
          <ac:spMkLst>
            <pc:docMk/>
            <pc:sldMk cId="1440546347" sldId="335"/>
            <ac:spMk id="22" creationId="{8DAB0C1C-AE44-100F-44CF-9E3E35AB09EB}"/>
          </ac:spMkLst>
        </pc:spChg>
        <pc:spChg chg="mod">
          <ac:chgData name="Carlos Hidalgo García" userId="5e0decdd4a0d9a7e" providerId="LiveId" clId="{55B19BF4-33A6-45FD-B748-E123167B287F}" dt="2025-10-02T13:31:55.844" v="1591" actId="20577"/>
          <ac:spMkLst>
            <pc:docMk/>
            <pc:sldMk cId="1440546347" sldId="335"/>
            <ac:spMk id="39" creationId="{329C4552-0A7E-C7EA-32E5-C919A3DDE725}"/>
          </ac:spMkLst>
        </pc:spChg>
      </pc:sldChg>
      <pc:sldChg chg="modSp add mod">
        <pc:chgData name="Carlos Hidalgo García" userId="5e0decdd4a0d9a7e" providerId="LiveId" clId="{55B19BF4-33A6-45FD-B748-E123167B287F}" dt="2025-10-02T13:31:59.455" v="1593" actId="20577"/>
        <pc:sldMkLst>
          <pc:docMk/>
          <pc:sldMk cId="849902097" sldId="336"/>
        </pc:sldMkLst>
        <pc:spChg chg="mod">
          <ac:chgData name="Carlos Hidalgo García" userId="5e0decdd4a0d9a7e" providerId="LiveId" clId="{55B19BF4-33A6-45FD-B748-E123167B287F}" dt="2025-10-02T12:19:34.248" v="1504"/>
          <ac:spMkLst>
            <pc:docMk/>
            <pc:sldMk cId="849902097" sldId="336"/>
            <ac:spMk id="6" creationId="{FE7D0689-07E0-E3F5-5DC9-8D15BAEF1DA0}"/>
          </ac:spMkLst>
        </pc:spChg>
        <pc:spChg chg="mod">
          <ac:chgData name="Carlos Hidalgo García" userId="5e0decdd4a0d9a7e" providerId="LiveId" clId="{55B19BF4-33A6-45FD-B748-E123167B287F}" dt="2025-10-02T12:20:21.404" v="1513"/>
          <ac:spMkLst>
            <pc:docMk/>
            <pc:sldMk cId="849902097" sldId="336"/>
            <ac:spMk id="22" creationId="{3C6B69B5-E1DA-6AF1-02C8-C38DFF3624A5}"/>
          </ac:spMkLst>
        </pc:spChg>
        <pc:spChg chg="mod">
          <ac:chgData name="Carlos Hidalgo García" userId="5e0decdd4a0d9a7e" providerId="LiveId" clId="{55B19BF4-33A6-45FD-B748-E123167B287F}" dt="2025-10-02T13:31:59.455" v="1593" actId="20577"/>
          <ac:spMkLst>
            <pc:docMk/>
            <pc:sldMk cId="849902097" sldId="336"/>
            <ac:spMk id="39" creationId="{6A5928A5-DAE9-4650-CDDF-AAA775BA9517}"/>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EE3584D-108F-4663-B987-4F454F32649C}" type="datetimeFigureOut">
              <a:rPr lang="es-ES" smtClean="0"/>
              <a:t>02/10/2025</a:t>
            </a:fld>
            <a:endParaRPr lang="es-E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1D2D2B-B293-4FA1-8606-91021862E983}" type="slidenum">
              <a:rPr lang="es-ES" smtClean="0"/>
              <a:t>‹Nº›</a:t>
            </a:fld>
            <a:endParaRPr lang="es-ES"/>
          </a:p>
        </p:txBody>
      </p:sp>
    </p:spTree>
    <p:extLst>
      <p:ext uri="{BB962C8B-B14F-4D97-AF65-F5344CB8AC3E}">
        <p14:creationId xmlns:p14="http://schemas.microsoft.com/office/powerpoint/2010/main" val="14134221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Seguramente hemos oído hablar de los conceptos</a:t>
            </a:r>
          </a:p>
          <a:p>
            <a:endParaRPr lang="es-ES" dirty="0"/>
          </a:p>
          <a:p>
            <a:r>
              <a:rPr lang="es-ES" dirty="0"/>
              <a:t>Muchas veces estos se solapan, lo cual puede llevar a cierta confusión, vamos a verlos…</a:t>
            </a:r>
          </a:p>
        </p:txBody>
      </p:sp>
      <p:sp>
        <p:nvSpPr>
          <p:cNvPr id="4" name="Marcador de número de diapositiva 3"/>
          <p:cNvSpPr>
            <a:spLocks noGrp="1"/>
          </p:cNvSpPr>
          <p:nvPr>
            <p:ph type="sldNum" sz="quarter" idx="5"/>
          </p:nvPr>
        </p:nvSpPr>
        <p:spPr/>
        <p:txBody>
          <a:bodyPr/>
          <a:lstStyle/>
          <a:p>
            <a:fld id="{F91D2D2B-B293-4FA1-8606-91021862E983}" type="slidenum">
              <a:rPr lang="es-ES" smtClean="0"/>
              <a:t>4</a:t>
            </a:fld>
            <a:endParaRPr lang="es-ES"/>
          </a:p>
        </p:txBody>
      </p:sp>
    </p:spTree>
    <p:extLst>
      <p:ext uri="{BB962C8B-B14F-4D97-AF65-F5344CB8AC3E}">
        <p14:creationId xmlns:p14="http://schemas.microsoft.com/office/powerpoint/2010/main" val="11253931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b="0" i="0" dirty="0">
                <a:solidFill>
                  <a:srgbClr val="000000"/>
                </a:solidFill>
                <a:effectLst/>
                <a:latin typeface="Asap"/>
              </a:rPr>
              <a:t>La regresión tiene el objetivo de predecir valores continuos (Números pues, como el 1, 2.3, 3.1416 </a:t>
            </a:r>
            <a:r>
              <a:rPr lang="es-ES" b="0" i="0" dirty="0" err="1">
                <a:solidFill>
                  <a:srgbClr val="000000"/>
                </a:solidFill>
                <a:effectLst/>
                <a:latin typeface="Asap"/>
              </a:rPr>
              <a:t>etc</a:t>
            </a:r>
            <a:r>
              <a:rPr lang="es-ES" b="0" i="0" dirty="0">
                <a:solidFill>
                  <a:srgbClr val="000000"/>
                </a:solidFill>
                <a:effectLst/>
                <a:latin typeface="Asap"/>
              </a:rPr>
              <a:t>…),</a:t>
            </a:r>
          </a:p>
          <a:p>
            <a:pPr algn="l" fontAlgn="base"/>
            <a:r>
              <a:rPr lang="es-ES" b="0" i="0" dirty="0">
                <a:solidFill>
                  <a:srgbClr val="000000"/>
                </a:solidFill>
                <a:effectLst/>
                <a:latin typeface="Asap"/>
              </a:rPr>
              <a:t>El ejemplo más claro para este tipo de problemas es el de fijar el precio de nuestra casa, por lo general lo realizamos basados en una serie de parámetros como la cantidad de baños, metros cuadrados, habitaciones, etc.</a:t>
            </a:r>
          </a:p>
          <a:p>
            <a:pPr algn="l" fontAlgn="base"/>
            <a:r>
              <a:rPr lang="es-ES" b="0" i="0" dirty="0">
                <a:solidFill>
                  <a:srgbClr val="000000"/>
                </a:solidFill>
                <a:effectLst/>
                <a:latin typeface="Asap"/>
              </a:rPr>
              <a:t>Al final lo que buscamos es que nuestro algoritmo nos arroje un dato continuo, en este caso el valor en dólares de nuestra casa.</a:t>
            </a:r>
          </a:p>
          <a:p>
            <a:endParaRPr lang="es-ES" b="0" i="0" dirty="0">
              <a:solidFill>
                <a:srgbClr val="000000"/>
              </a:solidFill>
              <a:effectLst/>
              <a:latin typeface="Asap"/>
            </a:endParaRPr>
          </a:p>
          <a:p>
            <a:endParaRPr lang="es-ES" b="0" i="0" dirty="0">
              <a:solidFill>
                <a:srgbClr val="000000"/>
              </a:solidFill>
              <a:effectLst/>
              <a:latin typeface="Asap"/>
            </a:endParaRPr>
          </a:p>
          <a:p>
            <a:endParaRPr lang="es-ES" b="0" i="0" dirty="0">
              <a:solidFill>
                <a:srgbClr val="000000"/>
              </a:solidFill>
              <a:effectLst/>
              <a:latin typeface="Asap"/>
            </a:endParaRPr>
          </a:p>
          <a:p>
            <a:r>
              <a:rPr lang="es-ES" b="0" i="0" dirty="0">
                <a:solidFill>
                  <a:srgbClr val="000000"/>
                </a:solidFill>
                <a:effectLst/>
                <a:latin typeface="Asap"/>
              </a:rPr>
              <a:t> Y la clasificación tiene la tarea de asignar una clase, es decir predecir a que clase pertenece un conjunto de datos, aquí es muy importante entender que en los problemas de clasificación los valores son discretos .</a:t>
            </a:r>
          </a:p>
          <a:p>
            <a:pPr algn="l" fontAlgn="base"/>
            <a:r>
              <a:rPr lang="es-ES" b="0" i="0" dirty="0">
                <a:solidFill>
                  <a:srgbClr val="000000"/>
                </a:solidFill>
                <a:effectLst/>
                <a:latin typeface="Asap"/>
              </a:rPr>
              <a:t>No tengo idea de qué algoritmo usa Google para clasificar sus imágenes, pero definitivamente usan inteligencia artificial y MACHINE LEARNING.</a:t>
            </a:r>
          </a:p>
          <a:p>
            <a:pPr algn="l" fontAlgn="base"/>
            <a:r>
              <a:rPr lang="es-ES" b="0" i="0" dirty="0">
                <a:solidFill>
                  <a:srgbClr val="000000"/>
                </a:solidFill>
                <a:effectLst/>
                <a:latin typeface="Asap"/>
              </a:rPr>
              <a:t>Cuando buscas alguna imagen o subes la imagen a Google </a:t>
            </a:r>
            <a:r>
              <a:rPr lang="es-ES" b="0" i="0" dirty="0" err="1">
                <a:solidFill>
                  <a:srgbClr val="000000"/>
                </a:solidFill>
                <a:effectLst/>
                <a:latin typeface="Asap"/>
              </a:rPr>
              <a:t>images</a:t>
            </a:r>
            <a:r>
              <a:rPr lang="es-ES" b="0" i="0" dirty="0">
                <a:solidFill>
                  <a:srgbClr val="000000"/>
                </a:solidFill>
                <a:effectLst/>
                <a:latin typeface="Asap"/>
              </a:rPr>
              <a:t>, lo que vas a encontrar son muchos sitios web que la han previamente y en el caso de un producto, es muy sencillo encontrar los datos del mismo si no tienes idea de qué es lo que aparece en la imagen que subiste.</a:t>
            </a:r>
          </a:p>
          <a:p>
            <a:endParaRPr lang="es-ES" dirty="0"/>
          </a:p>
        </p:txBody>
      </p:sp>
      <p:sp>
        <p:nvSpPr>
          <p:cNvPr id="4" name="Marcador de número de diapositiva 3"/>
          <p:cNvSpPr>
            <a:spLocks noGrp="1"/>
          </p:cNvSpPr>
          <p:nvPr>
            <p:ph type="sldNum" sz="quarter" idx="5"/>
          </p:nvPr>
        </p:nvSpPr>
        <p:spPr/>
        <p:txBody>
          <a:bodyPr/>
          <a:lstStyle/>
          <a:p>
            <a:fld id="{F91D2D2B-B293-4FA1-8606-91021862E983}" type="slidenum">
              <a:rPr lang="es-ES" smtClean="0"/>
              <a:t>13</a:t>
            </a:fld>
            <a:endParaRPr lang="es-ES"/>
          </a:p>
        </p:txBody>
      </p:sp>
    </p:spTree>
    <p:extLst>
      <p:ext uri="{BB962C8B-B14F-4D97-AF65-F5344CB8AC3E}">
        <p14:creationId xmlns:p14="http://schemas.microsoft.com/office/powerpoint/2010/main" val="5286285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F91D2D2B-B293-4FA1-8606-91021862E983}" type="slidenum">
              <a:rPr lang="es-ES" smtClean="0"/>
              <a:t>14</a:t>
            </a:fld>
            <a:endParaRPr lang="es-ES"/>
          </a:p>
        </p:txBody>
      </p:sp>
    </p:spTree>
    <p:extLst>
      <p:ext uri="{BB962C8B-B14F-4D97-AF65-F5344CB8AC3E}">
        <p14:creationId xmlns:p14="http://schemas.microsoft.com/office/powerpoint/2010/main" val="34732890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F91D2D2B-B293-4FA1-8606-91021862E983}" type="slidenum">
              <a:rPr lang="es-ES" smtClean="0"/>
              <a:t>15</a:t>
            </a:fld>
            <a:endParaRPr lang="es-ES"/>
          </a:p>
        </p:txBody>
      </p:sp>
    </p:spTree>
    <p:extLst>
      <p:ext uri="{BB962C8B-B14F-4D97-AF65-F5344CB8AC3E}">
        <p14:creationId xmlns:p14="http://schemas.microsoft.com/office/powerpoint/2010/main" val="41939445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Información obtenida desde </a:t>
            </a:r>
            <a:r>
              <a:rPr lang="es-ES" dirty="0" err="1"/>
              <a:t>DotCSV</a:t>
            </a:r>
            <a:endParaRPr lang="es-ES" dirty="0"/>
          </a:p>
        </p:txBody>
      </p:sp>
      <p:sp>
        <p:nvSpPr>
          <p:cNvPr id="4" name="Marcador de número de diapositiva 3"/>
          <p:cNvSpPr>
            <a:spLocks noGrp="1"/>
          </p:cNvSpPr>
          <p:nvPr>
            <p:ph type="sldNum" sz="quarter" idx="5"/>
          </p:nvPr>
        </p:nvSpPr>
        <p:spPr/>
        <p:txBody>
          <a:bodyPr/>
          <a:lstStyle/>
          <a:p>
            <a:fld id="{F91D2D2B-B293-4FA1-8606-91021862E983}" type="slidenum">
              <a:rPr lang="es-ES" smtClean="0"/>
              <a:t>16</a:t>
            </a:fld>
            <a:endParaRPr lang="es-ES"/>
          </a:p>
        </p:txBody>
      </p:sp>
    </p:spTree>
    <p:extLst>
      <p:ext uri="{BB962C8B-B14F-4D97-AF65-F5344CB8AC3E}">
        <p14:creationId xmlns:p14="http://schemas.microsoft.com/office/powerpoint/2010/main" val="33320399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F91D2D2B-B293-4FA1-8606-91021862E983}" type="slidenum">
              <a:rPr lang="es-ES" smtClean="0"/>
              <a:t>17</a:t>
            </a:fld>
            <a:endParaRPr lang="es-ES"/>
          </a:p>
        </p:txBody>
      </p:sp>
    </p:spTree>
    <p:extLst>
      <p:ext uri="{BB962C8B-B14F-4D97-AF65-F5344CB8AC3E}">
        <p14:creationId xmlns:p14="http://schemas.microsoft.com/office/powerpoint/2010/main" val="20250912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F91D2D2B-B293-4FA1-8606-91021862E983}" type="slidenum">
              <a:rPr lang="es-ES" smtClean="0"/>
              <a:t>18</a:t>
            </a:fld>
            <a:endParaRPr lang="es-ES"/>
          </a:p>
        </p:txBody>
      </p:sp>
    </p:spTree>
    <p:extLst>
      <p:ext uri="{BB962C8B-B14F-4D97-AF65-F5344CB8AC3E}">
        <p14:creationId xmlns:p14="http://schemas.microsoft.com/office/powerpoint/2010/main" val="38775720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F91D2D2B-B293-4FA1-8606-91021862E983}" type="slidenum">
              <a:rPr lang="es-ES" smtClean="0"/>
              <a:t>19</a:t>
            </a:fld>
            <a:endParaRPr lang="es-ES"/>
          </a:p>
        </p:txBody>
      </p:sp>
    </p:spTree>
    <p:extLst>
      <p:ext uri="{BB962C8B-B14F-4D97-AF65-F5344CB8AC3E}">
        <p14:creationId xmlns:p14="http://schemas.microsoft.com/office/powerpoint/2010/main" val="30267400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F91D2D2B-B293-4FA1-8606-91021862E983}" type="slidenum">
              <a:rPr lang="es-ES" smtClean="0"/>
              <a:t>20</a:t>
            </a:fld>
            <a:endParaRPr lang="es-ES"/>
          </a:p>
        </p:txBody>
      </p:sp>
    </p:spTree>
    <p:extLst>
      <p:ext uri="{BB962C8B-B14F-4D97-AF65-F5344CB8AC3E}">
        <p14:creationId xmlns:p14="http://schemas.microsoft.com/office/powerpoint/2010/main" val="15763618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F91D2D2B-B293-4FA1-8606-91021862E983}" type="slidenum">
              <a:rPr lang="es-ES" smtClean="0"/>
              <a:t>21</a:t>
            </a:fld>
            <a:endParaRPr lang="es-ES"/>
          </a:p>
        </p:txBody>
      </p:sp>
    </p:spTree>
    <p:extLst>
      <p:ext uri="{BB962C8B-B14F-4D97-AF65-F5344CB8AC3E}">
        <p14:creationId xmlns:p14="http://schemas.microsoft.com/office/powerpoint/2010/main" val="340619301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F91D2D2B-B293-4FA1-8606-91021862E983}" type="slidenum">
              <a:rPr lang="es-ES" smtClean="0"/>
              <a:t>22</a:t>
            </a:fld>
            <a:endParaRPr lang="es-ES"/>
          </a:p>
        </p:txBody>
      </p:sp>
    </p:spTree>
    <p:extLst>
      <p:ext uri="{BB962C8B-B14F-4D97-AF65-F5344CB8AC3E}">
        <p14:creationId xmlns:p14="http://schemas.microsoft.com/office/powerpoint/2010/main" val="6580635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Si intentamos definir lo que es la IA, encontraremos a muchos autores que la definen a su manera. </a:t>
            </a:r>
          </a:p>
          <a:p>
            <a:endParaRPr lang="es-ES" dirty="0"/>
          </a:p>
          <a:p>
            <a:r>
              <a:rPr lang="es-ES" dirty="0"/>
              <a:t>Según la RAE:</a:t>
            </a:r>
          </a:p>
        </p:txBody>
      </p:sp>
      <p:sp>
        <p:nvSpPr>
          <p:cNvPr id="4" name="Marcador de número de diapositiva 3"/>
          <p:cNvSpPr>
            <a:spLocks noGrp="1"/>
          </p:cNvSpPr>
          <p:nvPr>
            <p:ph type="sldNum" sz="quarter" idx="5"/>
          </p:nvPr>
        </p:nvSpPr>
        <p:spPr/>
        <p:txBody>
          <a:bodyPr/>
          <a:lstStyle/>
          <a:p>
            <a:fld id="{F91D2D2B-B293-4FA1-8606-91021862E983}" type="slidenum">
              <a:rPr lang="es-ES" smtClean="0"/>
              <a:t>5</a:t>
            </a:fld>
            <a:endParaRPr lang="es-ES"/>
          </a:p>
        </p:txBody>
      </p:sp>
    </p:spTree>
    <p:extLst>
      <p:ext uri="{BB962C8B-B14F-4D97-AF65-F5344CB8AC3E}">
        <p14:creationId xmlns:p14="http://schemas.microsoft.com/office/powerpoint/2010/main" val="5954215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F91D2D2B-B293-4FA1-8606-91021862E983}" type="slidenum">
              <a:rPr lang="es-ES" smtClean="0"/>
              <a:t>23</a:t>
            </a:fld>
            <a:endParaRPr lang="es-ES"/>
          </a:p>
        </p:txBody>
      </p:sp>
    </p:spTree>
    <p:extLst>
      <p:ext uri="{BB962C8B-B14F-4D97-AF65-F5344CB8AC3E}">
        <p14:creationId xmlns:p14="http://schemas.microsoft.com/office/powerpoint/2010/main" val="34031266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F91D2D2B-B293-4FA1-8606-91021862E983}" type="slidenum">
              <a:rPr lang="es-ES" smtClean="0"/>
              <a:t>24</a:t>
            </a:fld>
            <a:endParaRPr lang="es-ES"/>
          </a:p>
        </p:txBody>
      </p:sp>
    </p:spTree>
    <p:extLst>
      <p:ext uri="{BB962C8B-B14F-4D97-AF65-F5344CB8AC3E}">
        <p14:creationId xmlns:p14="http://schemas.microsoft.com/office/powerpoint/2010/main" val="167152618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F91D2D2B-B293-4FA1-8606-91021862E983}" type="slidenum">
              <a:rPr lang="es-ES" smtClean="0"/>
              <a:t>25</a:t>
            </a:fld>
            <a:endParaRPr lang="es-ES"/>
          </a:p>
        </p:txBody>
      </p:sp>
    </p:spTree>
    <p:extLst>
      <p:ext uri="{BB962C8B-B14F-4D97-AF65-F5344CB8AC3E}">
        <p14:creationId xmlns:p14="http://schemas.microsoft.com/office/powerpoint/2010/main" val="29621025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864EE4-B645-7F4E-4EEB-27A601BF14D7}"/>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A68C3229-FDEC-F30F-7BC0-9BD0F23C5C35}"/>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0AFF90F6-EEAB-F7AB-8563-B73C9966BA6C}"/>
              </a:ext>
            </a:extLst>
          </p:cNvPr>
          <p:cNvSpPr>
            <a:spLocks noGrp="1"/>
          </p:cNvSpPr>
          <p:nvPr>
            <p:ph type="body" idx="1"/>
          </p:nvPr>
        </p:nvSpPr>
        <p:spPr/>
        <p:txBody>
          <a:bodyPr/>
          <a:lstStyle/>
          <a:p>
            <a:endParaRPr lang="es-ES" dirty="0"/>
          </a:p>
        </p:txBody>
      </p:sp>
      <p:sp>
        <p:nvSpPr>
          <p:cNvPr id="4" name="Marcador de número de diapositiva 3">
            <a:extLst>
              <a:ext uri="{FF2B5EF4-FFF2-40B4-BE49-F238E27FC236}">
                <a16:creationId xmlns:a16="http://schemas.microsoft.com/office/drawing/2014/main" id="{4DF9861C-E049-22D4-9180-801A15225176}"/>
              </a:ext>
            </a:extLst>
          </p:cNvPr>
          <p:cNvSpPr>
            <a:spLocks noGrp="1"/>
          </p:cNvSpPr>
          <p:nvPr>
            <p:ph type="sldNum" sz="quarter" idx="5"/>
          </p:nvPr>
        </p:nvSpPr>
        <p:spPr/>
        <p:txBody>
          <a:bodyPr/>
          <a:lstStyle/>
          <a:p>
            <a:fld id="{F91D2D2B-B293-4FA1-8606-91021862E983}" type="slidenum">
              <a:rPr lang="es-ES" smtClean="0"/>
              <a:t>26</a:t>
            </a:fld>
            <a:endParaRPr lang="es-ES"/>
          </a:p>
        </p:txBody>
      </p:sp>
    </p:spTree>
    <p:extLst>
      <p:ext uri="{BB962C8B-B14F-4D97-AF65-F5344CB8AC3E}">
        <p14:creationId xmlns:p14="http://schemas.microsoft.com/office/powerpoint/2010/main" val="37850354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F91D2D2B-B293-4FA1-8606-91021862E983}" type="slidenum">
              <a:rPr lang="es-ES" smtClean="0"/>
              <a:t>28</a:t>
            </a:fld>
            <a:endParaRPr lang="es-ES"/>
          </a:p>
        </p:txBody>
      </p:sp>
    </p:spTree>
    <p:extLst>
      <p:ext uri="{BB962C8B-B14F-4D97-AF65-F5344CB8AC3E}">
        <p14:creationId xmlns:p14="http://schemas.microsoft.com/office/powerpoint/2010/main" val="296210259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63162F-D81F-9DCC-1D26-070E96DE36BD}"/>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AB590573-E789-27E8-3D88-7DC6EF3FD8D0}"/>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7B18BD66-DF90-BABA-98AC-5DA833F53BEF}"/>
              </a:ext>
            </a:extLst>
          </p:cNvPr>
          <p:cNvSpPr>
            <a:spLocks noGrp="1"/>
          </p:cNvSpPr>
          <p:nvPr>
            <p:ph type="body" idx="1"/>
          </p:nvPr>
        </p:nvSpPr>
        <p:spPr/>
        <p:txBody>
          <a:bodyPr/>
          <a:lstStyle/>
          <a:p>
            <a:endParaRPr lang="es-ES" dirty="0"/>
          </a:p>
        </p:txBody>
      </p:sp>
      <p:sp>
        <p:nvSpPr>
          <p:cNvPr id="4" name="Marcador de número de diapositiva 3">
            <a:extLst>
              <a:ext uri="{FF2B5EF4-FFF2-40B4-BE49-F238E27FC236}">
                <a16:creationId xmlns:a16="http://schemas.microsoft.com/office/drawing/2014/main" id="{8F131983-3EE0-C5B4-D757-267481781A39}"/>
              </a:ext>
            </a:extLst>
          </p:cNvPr>
          <p:cNvSpPr>
            <a:spLocks noGrp="1"/>
          </p:cNvSpPr>
          <p:nvPr>
            <p:ph type="sldNum" sz="quarter" idx="5"/>
          </p:nvPr>
        </p:nvSpPr>
        <p:spPr/>
        <p:txBody>
          <a:bodyPr/>
          <a:lstStyle/>
          <a:p>
            <a:fld id="{F91D2D2B-B293-4FA1-8606-91021862E983}" type="slidenum">
              <a:rPr lang="es-ES" smtClean="0"/>
              <a:t>29</a:t>
            </a:fld>
            <a:endParaRPr lang="es-ES"/>
          </a:p>
        </p:txBody>
      </p:sp>
    </p:spTree>
    <p:extLst>
      <p:ext uri="{BB962C8B-B14F-4D97-AF65-F5344CB8AC3E}">
        <p14:creationId xmlns:p14="http://schemas.microsoft.com/office/powerpoint/2010/main" val="189063798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F91D2D2B-B293-4FA1-8606-91021862E983}" type="slidenum">
              <a:rPr lang="es-ES" smtClean="0"/>
              <a:t>30</a:t>
            </a:fld>
            <a:endParaRPr lang="es-ES"/>
          </a:p>
        </p:txBody>
      </p:sp>
    </p:spTree>
    <p:extLst>
      <p:ext uri="{BB962C8B-B14F-4D97-AF65-F5344CB8AC3E}">
        <p14:creationId xmlns:p14="http://schemas.microsoft.com/office/powerpoint/2010/main" val="247401338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F91D2D2B-B293-4FA1-8606-91021862E983}" type="slidenum">
              <a:rPr lang="es-ES" smtClean="0"/>
              <a:t>31</a:t>
            </a:fld>
            <a:endParaRPr lang="es-ES"/>
          </a:p>
        </p:txBody>
      </p:sp>
    </p:spTree>
    <p:extLst>
      <p:ext uri="{BB962C8B-B14F-4D97-AF65-F5344CB8AC3E}">
        <p14:creationId xmlns:p14="http://schemas.microsoft.com/office/powerpoint/2010/main" val="391481029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F91D2D2B-B293-4FA1-8606-91021862E983}" type="slidenum">
              <a:rPr lang="es-ES" smtClean="0"/>
              <a:t>32</a:t>
            </a:fld>
            <a:endParaRPr lang="es-ES"/>
          </a:p>
        </p:txBody>
      </p:sp>
    </p:spTree>
    <p:extLst>
      <p:ext uri="{BB962C8B-B14F-4D97-AF65-F5344CB8AC3E}">
        <p14:creationId xmlns:p14="http://schemas.microsoft.com/office/powerpoint/2010/main" val="426741219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F91D2D2B-B293-4FA1-8606-91021862E983}" type="slidenum">
              <a:rPr lang="es-ES" smtClean="0"/>
              <a:t>33</a:t>
            </a:fld>
            <a:endParaRPr lang="es-ES"/>
          </a:p>
        </p:txBody>
      </p:sp>
    </p:spTree>
    <p:extLst>
      <p:ext uri="{BB962C8B-B14F-4D97-AF65-F5344CB8AC3E}">
        <p14:creationId xmlns:p14="http://schemas.microsoft.com/office/powerpoint/2010/main" val="11295395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Son muchas las áreas en las que destacan las máquinas, incluso con un rendimiento mayor al humano.</a:t>
            </a:r>
          </a:p>
        </p:txBody>
      </p:sp>
      <p:sp>
        <p:nvSpPr>
          <p:cNvPr id="4" name="Marcador de número de diapositiva 3"/>
          <p:cNvSpPr>
            <a:spLocks noGrp="1"/>
          </p:cNvSpPr>
          <p:nvPr>
            <p:ph type="sldNum" sz="quarter" idx="5"/>
          </p:nvPr>
        </p:nvSpPr>
        <p:spPr/>
        <p:txBody>
          <a:bodyPr/>
          <a:lstStyle/>
          <a:p>
            <a:fld id="{F91D2D2B-B293-4FA1-8606-91021862E983}" type="slidenum">
              <a:rPr lang="es-ES" smtClean="0"/>
              <a:t>6</a:t>
            </a:fld>
            <a:endParaRPr lang="es-ES"/>
          </a:p>
        </p:txBody>
      </p:sp>
    </p:spTree>
    <p:extLst>
      <p:ext uri="{BB962C8B-B14F-4D97-AF65-F5344CB8AC3E}">
        <p14:creationId xmlns:p14="http://schemas.microsoft.com/office/powerpoint/2010/main" val="72827393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F91D2D2B-B293-4FA1-8606-91021862E983}" type="slidenum">
              <a:rPr lang="es-ES" smtClean="0"/>
              <a:t>34</a:t>
            </a:fld>
            <a:endParaRPr lang="es-ES"/>
          </a:p>
        </p:txBody>
      </p:sp>
    </p:spTree>
    <p:extLst>
      <p:ext uri="{BB962C8B-B14F-4D97-AF65-F5344CB8AC3E}">
        <p14:creationId xmlns:p14="http://schemas.microsoft.com/office/powerpoint/2010/main" val="15844687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F91D2D2B-B293-4FA1-8606-91021862E983}" type="slidenum">
              <a:rPr lang="es-ES" smtClean="0"/>
              <a:t>35</a:t>
            </a:fld>
            <a:endParaRPr lang="es-ES"/>
          </a:p>
        </p:txBody>
      </p:sp>
    </p:spTree>
    <p:extLst>
      <p:ext uri="{BB962C8B-B14F-4D97-AF65-F5344CB8AC3E}">
        <p14:creationId xmlns:p14="http://schemas.microsoft.com/office/powerpoint/2010/main" val="173010351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F18E59-C144-8882-8E37-B9DD52CE3737}"/>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7A91F4C2-55BA-0203-06C6-DBE73F7032F3}"/>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AEFE0CC8-10EA-F242-B697-F97894061F34}"/>
              </a:ext>
            </a:extLst>
          </p:cNvPr>
          <p:cNvSpPr>
            <a:spLocks noGrp="1"/>
          </p:cNvSpPr>
          <p:nvPr>
            <p:ph type="body" idx="1"/>
          </p:nvPr>
        </p:nvSpPr>
        <p:spPr/>
        <p:txBody>
          <a:bodyPr/>
          <a:lstStyle/>
          <a:p>
            <a:endParaRPr lang="es-ES" dirty="0"/>
          </a:p>
        </p:txBody>
      </p:sp>
      <p:sp>
        <p:nvSpPr>
          <p:cNvPr id="4" name="Marcador de número de diapositiva 3">
            <a:extLst>
              <a:ext uri="{FF2B5EF4-FFF2-40B4-BE49-F238E27FC236}">
                <a16:creationId xmlns:a16="http://schemas.microsoft.com/office/drawing/2014/main" id="{8653C352-7DA8-9BE6-9A3E-DBCFDBEA1878}"/>
              </a:ext>
            </a:extLst>
          </p:cNvPr>
          <p:cNvSpPr>
            <a:spLocks noGrp="1"/>
          </p:cNvSpPr>
          <p:nvPr>
            <p:ph type="sldNum" sz="quarter" idx="5"/>
          </p:nvPr>
        </p:nvSpPr>
        <p:spPr/>
        <p:txBody>
          <a:bodyPr/>
          <a:lstStyle/>
          <a:p>
            <a:fld id="{F91D2D2B-B293-4FA1-8606-91021862E983}" type="slidenum">
              <a:rPr lang="es-ES" smtClean="0"/>
              <a:t>36</a:t>
            </a:fld>
            <a:endParaRPr lang="es-ES"/>
          </a:p>
        </p:txBody>
      </p:sp>
    </p:spTree>
    <p:extLst>
      <p:ext uri="{BB962C8B-B14F-4D97-AF65-F5344CB8AC3E}">
        <p14:creationId xmlns:p14="http://schemas.microsoft.com/office/powerpoint/2010/main" val="354344531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F5F709-D109-95B1-D61F-CF02987DD690}"/>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5ADB4B29-D7E3-0160-F14C-D72EF1838BAE}"/>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F06EB949-626D-6959-AA0C-3B0A325EBCCE}"/>
              </a:ext>
            </a:extLst>
          </p:cNvPr>
          <p:cNvSpPr>
            <a:spLocks noGrp="1"/>
          </p:cNvSpPr>
          <p:nvPr>
            <p:ph type="body" idx="1"/>
          </p:nvPr>
        </p:nvSpPr>
        <p:spPr/>
        <p:txBody>
          <a:bodyPr/>
          <a:lstStyle/>
          <a:p>
            <a:endParaRPr lang="es-ES" dirty="0"/>
          </a:p>
        </p:txBody>
      </p:sp>
      <p:sp>
        <p:nvSpPr>
          <p:cNvPr id="4" name="Marcador de número de diapositiva 3">
            <a:extLst>
              <a:ext uri="{FF2B5EF4-FFF2-40B4-BE49-F238E27FC236}">
                <a16:creationId xmlns:a16="http://schemas.microsoft.com/office/drawing/2014/main" id="{2C829FA2-E2F4-4E65-F220-A3C2DC761451}"/>
              </a:ext>
            </a:extLst>
          </p:cNvPr>
          <p:cNvSpPr>
            <a:spLocks noGrp="1"/>
          </p:cNvSpPr>
          <p:nvPr>
            <p:ph type="sldNum" sz="quarter" idx="5"/>
          </p:nvPr>
        </p:nvSpPr>
        <p:spPr/>
        <p:txBody>
          <a:bodyPr/>
          <a:lstStyle/>
          <a:p>
            <a:fld id="{F91D2D2B-B293-4FA1-8606-91021862E983}" type="slidenum">
              <a:rPr lang="es-ES" smtClean="0"/>
              <a:t>37</a:t>
            </a:fld>
            <a:endParaRPr lang="es-ES"/>
          </a:p>
        </p:txBody>
      </p:sp>
    </p:spTree>
    <p:extLst>
      <p:ext uri="{BB962C8B-B14F-4D97-AF65-F5344CB8AC3E}">
        <p14:creationId xmlns:p14="http://schemas.microsoft.com/office/powerpoint/2010/main" val="426226539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1C8373-A6B0-6975-2086-2B2067F37808}"/>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C217C4FA-B72B-2CCD-3BA5-B51673ABCE90}"/>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8E7336C6-A1EF-7698-552A-3AFDC310B086}"/>
              </a:ext>
            </a:extLst>
          </p:cNvPr>
          <p:cNvSpPr>
            <a:spLocks noGrp="1"/>
          </p:cNvSpPr>
          <p:nvPr>
            <p:ph type="body" idx="1"/>
          </p:nvPr>
        </p:nvSpPr>
        <p:spPr/>
        <p:txBody>
          <a:bodyPr/>
          <a:lstStyle/>
          <a:p>
            <a:endParaRPr lang="es-ES" dirty="0"/>
          </a:p>
        </p:txBody>
      </p:sp>
      <p:sp>
        <p:nvSpPr>
          <p:cNvPr id="4" name="Marcador de número de diapositiva 3">
            <a:extLst>
              <a:ext uri="{FF2B5EF4-FFF2-40B4-BE49-F238E27FC236}">
                <a16:creationId xmlns:a16="http://schemas.microsoft.com/office/drawing/2014/main" id="{24655137-F831-AEFE-6DD8-FC46A03358C3}"/>
              </a:ext>
            </a:extLst>
          </p:cNvPr>
          <p:cNvSpPr>
            <a:spLocks noGrp="1"/>
          </p:cNvSpPr>
          <p:nvPr>
            <p:ph type="sldNum" sz="quarter" idx="5"/>
          </p:nvPr>
        </p:nvSpPr>
        <p:spPr/>
        <p:txBody>
          <a:bodyPr/>
          <a:lstStyle/>
          <a:p>
            <a:fld id="{F91D2D2B-B293-4FA1-8606-91021862E983}" type="slidenum">
              <a:rPr lang="es-ES" smtClean="0"/>
              <a:t>38</a:t>
            </a:fld>
            <a:endParaRPr lang="es-ES"/>
          </a:p>
        </p:txBody>
      </p:sp>
    </p:spTree>
    <p:extLst>
      <p:ext uri="{BB962C8B-B14F-4D97-AF65-F5344CB8AC3E}">
        <p14:creationId xmlns:p14="http://schemas.microsoft.com/office/powerpoint/2010/main" val="415402760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CF3902-090D-7649-8758-1E70835212FE}"/>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3F8F74E1-84D8-1623-D12C-44A46D798FF1}"/>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859E6B0D-F9AC-F160-875B-B4D5332636BD}"/>
              </a:ext>
            </a:extLst>
          </p:cNvPr>
          <p:cNvSpPr>
            <a:spLocks noGrp="1"/>
          </p:cNvSpPr>
          <p:nvPr>
            <p:ph type="body" idx="1"/>
          </p:nvPr>
        </p:nvSpPr>
        <p:spPr/>
        <p:txBody>
          <a:bodyPr/>
          <a:lstStyle/>
          <a:p>
            <a:endParaRPr lang="es-ES" dirty="0"/>
          </a:p>
        </p:txBody>
      </p:sp>
      <p:sp>
        <p:nvSpPr>
          <p:cNvPr id="4" name="Marcador de número de diapositiva 3">
            <a:extLst>
              <a:ext uri="{FF2B5EF4-FFF2-40B4-BE49-F238E27FC236}">
                <a16:creationId xmlns:a16="http://schemas.microsoft.com/office/drawing/2014/main" id="{4316B924-0D68-4B78-5B7C-1342E7DF3A41}"/>
              </a:ext>
            </a:extLst>
          </p:cNvPr>
          <p:cNvSpPr>
            <a:spLocks noGrp="1"/>
          </p:cNvSpPr>
          <p:nvPr>
            <p:ph type="sldNum" sz="quarter" idx="5"/>
          </p:nvPr>
        </p:nvSpPr>
        <p:spPr/>
        <p:txBody>
          <a:bodyPr/>
          <a:lstStyle/>
          <a:p>
            <a:fld id="{F91D2D2B-B293-4FA1-8606-91021862E983}" type="slidenum">
              <a:rPr lang="es-ES" smtClean="0"/>
              <a:t>39</a:t>
            </a:fld>
            <a:endParaRPr lang="es-ES"/>
          </a:p>
        </p:txBody>
      </p:sp>
    </p:spTree>
    <p:extLst>
      <p:ext uri="{BB962C8B-B14F-4D97-AF65-F5344CB8AC3E}">
        <p14:creationId xmlns:p14="http://schemas.microsoft.com/office/powerpoint/2010/main" val="377492230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352CD2-15DC-BB95-9D0B-3C32898595CC}"/>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CD34DA0A-B034-0162-B225-407B33F3181E}"/>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A3AE80DE-6604-633C-B1DC-F5C3267688B0}"/>
              </a:ext>
            </a:extLst>
          </p:cNvPr>
          <p:cNvSpPr>
            <a:spLocks noGrp="1"/>
          </p:cNvSpPr>
          <p:nvPr>
            <p:ph type="body" idx="1"/>
          </p:nvPr>
        </p:nvSpPr>
        <p:spPr/>
        <p:txBody>
          <a:bodyPr/>
          <a:lstStyle/>
          <a:p>
            <a:endParaRPr lang="es-ES" dirty="0"/>
          </a:p>
        </p:txBody>
      </p:sp>
      <p:sp>
        <p:nvSpPr>
          <p:cNvPr id="4" name="Marcador de número de diapositiva 3">
            <a:extLst>
              <a:ext uri="{FF2B5EF4-FFF2-40B4-BE49-F238E27FC236}">
                <a16:creationId xmlns:a16="http://schemas.microsoft.com/office/drawing/2014/main" id="{FDB7DD31-E03B-95CC-63DD-01654D2FBA4C}"/>
              </a:ext>
            </a:extLst>
          </p:cNvPr>
          <p:cNvSpPr>
            <a:spLocks noGrp="1"/>
          </p:cNvSpPr>
          <p:nvPr>
            <p:ph type="sldNum" sz="quarter" idx="5"/>
          </p:nvPr>
        </p:nvSpPr>
        <p:spPr/>
        <p:txBody>
          <a:bodyPr/>
          <a:lstStyle/>
          <a:p>
            <a:fld id="{F91D2D2B-B293-4FA1-8606-91021862E983}" type="slidenum">
              <a:rPr lang="es-ES" smtClean="0"/>
              <a:t>40</a:t>
            </a:fld>
            <a:endParaRPr lang="es-ES"/>
          </a:p>
        </p:txBody>
      </p:sp>
    </p:spTree>
    <p:extLst>
      <p:ext uri="{BB962C8B-B14F-4D97-AF65-F5344CB8AC3E}">
        <p14:creationId xmlns:p14="http://schemas.microsoft.com/office/powerpoint/2010/main" val="78747947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504F29-9B8C-99AE-E361-D82D0D3E52B5}"/>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B7AB290C-4682-6299-557F-ABD5FB71770A}"/>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5ADC59D6-9FEF-AC2B-17C2-A708C840C73D}"/>
              </a:ext>
            </a:extLst>
          </p:cNvPr>
          <p:cNvSpPr>
            <a:spLocks noGrp="1"/>
          </p:cNvSpPr>
          <p:nvPr>
            <p:ph type="body" idx="1"/>
          </p:nvPr>
        </p:nvSpPr>
        <p:spPr/>
        <p:txBody>
          <a:bodyPr/>
          <a:lstStyle/>
          <a:p>
            <a:endParaRPr lang="es-ES" dirty="0"/>
          </a:p>
        </p:txBody>
      </p:sp>
      <p:sp>
        <p:nvSpPr>
          <p:cNvPr id="4" name="Marcador de número de diapositiva 3">
            <a:extLst>
              <a:ext uri="{FF2B5EF4-FFF2-40B4-BE49-F238E27FC236}">
                <a16:creationId xmlns:a16="http://schemas.microsoft.com/office/drawing/2014/main" id="{BA6A482D-752B-ACE5-8BE0-9DA8BE0916FB}"/>
              </a:ext>
            </a:extLst>
          </p:cNvPr>
          <p:cNvSpPr>
            <a:spLocks noGrp="1"/>
          </p:cNvSpPr>
          <p:nvPr>
            <p:ph type="sldNum" sz="quarter" idx="5"/>
          </p:nvPr>
        </p:nvSpPr>
        <p:spPr/>
        <p:txBody>
          <a:bodyPr/>
          <a:lstStyle/>
          <a:p>
            <a:fld id="{F91D2D2B-B293-4FA1-8606-91021862E983}" type="slidenum">
              <a:rPr lang="es-ES" smtClean="0"/>
              <a:t>41</a:t>
            </a:fld>
            <a:endParaRPr lang="es-ES"/>
          </a:p>
        </p:txBody>
      </p:sp>
    </p:spTree>
    <p:extLst>
      <p:ext uri="{BB962C8B-B14F-4D97-AF65-F5344CB8AC3E}">
        <p14:creationId xmlns:p14="http://schemas.microsoft.com/office/powerpoint/2010/main" val="45738210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F91D2D2B-B293-4FA1-8606-91021862E983}" type="slidenum">
              <a:rPr lang="es-ES" smtClean="0"/>
              <a:t>58</a:t>
            </a:fld>
            <a:endParaRPr lang="es-ES"/>
          </a:p>
        </p:txBody>
      </p:sp>
    </p:spTree>
    <p:extLst>
      <p:ext uri="{BB962C8B-B14F-4D97-AF65-F5344CB8AC3E}">
        <p14:creationId xmlns:p14="http://schemas.microsoft.com/office/powerpoint/2010/main" val="39610362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3AFFDA-EF99-EB7F-9CB3-B118F58BFDA3}"/>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C00188C7-B558-38ED-CD88-369F532AA174}"/>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CCFE1F8B-8EAC-5C30-2C8B-CE1C773CC9F1}"/>
              </a:ext>
            </a:extLst>
          </p:cNvPr>
          <p:cNvSpPr>
            <a:spLocks noGrp="1"/>
          </p:cNvSpPr>
          <p:nvPr>
            <p:ph type="body" idx="1"/>
          </p:nvPr>
        </p:nvSpPr>
        <p:spPr/>
        <p:txBody>
          <a:bodyPr/>
          <a:lstStyle/>
          <a:p>
            <a:endParaRPr lang="es-ES" dirty="0"/>
          </a:p>
        </p:txBody>
      </p:sp>
      <p:sp>
        <p:nvSpPr>
          <p:cNvPr id="4" name="Marcador de número de diapositiva 3">
            <a:extLst>
              <a:ext uri="{FF2B5EF4-FFF2-40B4-BE49-F238E27FC236}">
                <a16:creationId xmlns:a16="http://schemas.microsoft.com/office/drawing/2014/main" id="{C2A91DA3-DA2E-7FF8-CE17-49B4E40DEB54}"/>
              </a:ext>
            </a:extLst>
          </p:cNvPr>
          <p:cNvSpPr>
            <a:spLocks noGrp="1"/>
          </p:cNvSpPr>
          <p:nvPr>
            <p:ph type="sldNum" sz="quarter" idx="5"/>
          </p:nvPr>
        </p:nvSpPr>
        <p:spPr/>
        <p:txBody>
          <a:bodyPr/>
          <a:lstStyle/>
          <a:p>
            <a:fld id="{F91D2D2B-B293-4FA1-8606-91021862E983}" type="slidenum">
              <a:rPr lang="es-ES" smtClean="0"/>
              <a:t>59</a:t>
            </a:fld>
            <a:endParaRPr lang="es-ES"/>
          </a:p>
        </p:txBody>
      </p:sp>
    </p:spTree>
    <p:extLst>
      <p:ext uri="{BB962C8B-B14F-4D97-AF65-F5344CB8AC3E}">
        <p14:creationId xmlns:p14="http://schemas.microsoft.com/office/powerpoint/2010/main" val="34297263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Por ejemplo, un robot que ha aprendido a andar, no tiene porque saber dar patadas</a:t>
            </a:r>
          </a:p>
        </p:txBody>
      </p:sp>
      <p:sp>
        <p:nvSpPr>
          <p:cNvPr id="4" name="Marcador de número de diapositiva 3"/>
          <p:cNvSpPr>
            <a:spLocks noGrp="1"/>
          </p:cNvSpPr>
          <p:nvPr>
            <p:ph type="sldNum" sz="quarter" idx="5"/>
          </p:nvPr>
        </p:nvSpPr>
        <p:spPr/>
        <p:txBody>
          <a:bodyPr/>
          <a:lstStyle/>
          <a:p>
            <a:fld id="{F91D2D2B-B293-4FA1-8606-91021862E983}" type="slidenum">
              <a:rPr lang="es-ES" smtClean="0"/>
              <a:t>7</a:t>
            </a:fld>
            <a:endParaRPr lang="es-ES"/>
          </a:p>
        </p:txBody>
      </p:sp>
    </p:spTree>
    <p:extLst>
      <p:ext uri="{BB962C8B-B14F-4D97-AF65-F5344CB8AC3E}">
        <p14:creationId xmlns:p14="http://schemas.microsoft.com/office/powerpoint/2010/main" val="137117927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F91D2D2B-B293-4FA1-8606-91021862E983}" type="slidenum">
              <a:rPr lang="es-ES" smtClean="0"/>
              <a:t>60</a:t>
            </a:fld>
            <a:endParaRPr lang="es-ES"/>
          </a:p>
        </p:txBody>
      </p:sp>
    </p:spTree>
    <p:extLst>
      <p:ext uri="{BB962C8B-B14F-4D97-AF65-F5344CB8AC3E}">
        <p14:creationId xmlns:p14="http://schemas.microsoft.com/office/powerpoint/2010/main" val="322221220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5B9ECA-99F6-9DEF-CF5C-D5DAE6DD421D}"/>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D09D8C4E-AB23-537C-1331-B17B28678F88}"/>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56337523-9878-DB59-9DC0-B6C969D48C29}"/>
              </a:ext>
            </a:extLst>
          </p:cNvPr>
          <p:cNvSpPr>
            <a:spLocks noGrp="1"/>
          </p:cNvSpPr>
          <p:nvPr>
            <p:ph type="body" idx="1"/>
          </p:nvPr>
        </p:nvSpPr>
        <p:spPr/>
        <p:txBody>
          <a:bodyPr/>
          <a:lstStyle/>
          <a:p>
            <a:endParaRPr lang="es-ES" dirty="0"/>
          </a:p>
        </p:txBody>
      </p:sp>
      <p:sp>
        <p:nvSpPr>
          <p:cNvPr id="4" name="Marcador de número de diapositiva 3">
            <a:extLst>
              <a:ext uri="{FF2B5EF4-FFF2-40B4-BE49-F238E27FC236}">
                <a16:creationId xmlns:a16="http://schemas.microsoft.com/office/drawing/2014/main" id="{60F39393-D938-B1A9-7AB4-F80D521ACCA6}"/>
              </a:ext>
            </a:extLst>
          </p:cNvPr>
          <p:cNvSpPr>
            <a:spLocks noGrp="1"/>
          </p:cNvSpPr>
          <p:nvPr>
            <p:ph type="sldNum" sz="quarter" idx="5"/>
          </p:nvPr>
        </p:nvSpPr>
        <p:spPr/>
        <p:txBody>
          <a:bodyPr/>
          <a:lstStyle/>
          <a:p>
            <a:fld id="{F91D2D2B-B293-4FA1-8606-91021862E983}" type="slidenum">
              <a:rPr lang="es-ES" smtClean="0"/>
              <a:t>61</a:t>
            </a:fld>
            <a:endParaRPr lang="es-ES"/>
          </a:p>
        </p:txBody>
      </p:sp>
    </p:spTree>
    <p:extLst>
      <p:ext uri="{BB962C8B-B14F-4D97-AF65-F5344CB8AC3E}">
        <p14:creationId xmlns:p14="http://schemas.microsoft.com/office/powerpoint/2010/main" val="16578879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F91D2D2B-B293-4FA1-8606-91021862E983}" type="slidenum">
              <a:rPr lang="es-ES" smtClean="0"/>
              <a:t>62</a:t>
            </a:fld>
            <a:endParaRPr lang="es-ES"/>
          </a:p>
        </p:txBody>
      </p:sp>
    </p:spTree>
    <p:extLst>
      <p:ext uri="{BB962C8B-B14F-4D97-AF65-F5344CB8AC3E}">
        <p14:creationId xmlns:p14="http://schemas.microsoft.com/office/powerpoint/2010/main" val="108505168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8FEA1C-8A50-1F00-C456-845D57CF1690}"/>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C6D2C1BD-27B5-7347-6784-9B086B9E394E}"/>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36236039-0B53-3FEC-08E1-B0A8BE04D436}"/>
              </a:ext>
            </a:extLst>
          </p:cNvPr>
          <p:cNvSpPr>
            <a:spLocks noGrp="1"/>
          </p:cNvSpPr>
          <p:nvPr>
            <p:ph type="body" idx="1"/>
          </p:nvPr>
        </p:nvSpPr>
        <p:spPr/>
        <p:txBody>
          <a:bodyPr/>
          <a:lstStyle/>
          <a:p>
            <a:endParaRPr lang="es-ES" dirty="0"/>
          </a:p>
        </p:txBody>
      </p:sp>
      <p:sp>
        <p:nvSpPr>
          <p:cNvPr id="4" name="Marcador de número de diapositiva 3">
            <a:extLst>
              <a:ext uri="{FF2B5EF4-FFF2-40B4-BE49-F238E27FC236}">
                <a16:creationId xmlns:a16="http://schemas.microsoft.com/office/drawing/2014/main" id="{AC5A6536-0791-975B-E09D-0D2EEF8653BD}"/>
              </a:ext>
            </a:extLst>
          </p:cNvPr>
          <p:cNvSpPr>
            <a:spLocks noGrp="1"/>
          </p:cNvSpPr>
          <p:nvPr>
            <p:ph type="sldNum" sz="quarter" idx="5"/>
          </p:nvPr>
        </p:nvSpPr>
        <p:spPr/>
        <p:txBody>
          <a:bodyPr/>
          <a:lstStyle/>
          <a:p>
            <a:fld id="{F91D2D2B-B293-4FA1-8606-91021862E983}" type="slidenum">
              <a:rPr lang="es-ES" smtClean="0"/>
              <a:t>63</a:t>
            </a:fld>
            <a:endParaRPr lang="es-ES"/>
          </a:p>
        </p:txBody>
      </p:sp>
    </p:spTree>
    <p:extLst>
      <p:ext uri="{BB962C8B-B14F-4D97-AF65-F5344CB8AC3E}">
        <p14:creationId xmlns:p14="http://schemas.microsoft.com/office/powerpoint/2010/main" val="7270542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709D6A-DAB1-3A76-FD6B-906DDEB4E5A6}"/>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48D29964-C704-1C80-AEFE-FE18A99F6780}"/>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B12CEA29-6E34-365D-5F4D-6F3F9DFE9D04}"/>
              </a:ext>
            </a:extLst>
          </p:cNvPr>
          <p:cNvSpPr>
            <a:spLocks noGrp="1"/>
          </p:cNvSpPr>
          <p:nvPr>
            <p:ph type="body" idx="1"/>
          </p:nvPr>
        </p:nvSpPr>
        <p:spPr/>
        <p:txBody>
          <a:bodyPr/>
          <a:lstStyle/>
          <a:p>
            <a:endParaRPr lang="es-ES" dirty="0"/>
          </a:p>
        </p:txBody>
      </p:sp>
      <p:sp>
        <p:nvSpPr>
          <p:cNvPr id="4" name="Marcador de número de diapositiva 3">
            <a:extLst>
              <a:ext uri="{FF2B5EF4-FFF2-40B4-BE49-F238E27FC236}">
                <a16:creationId xmlns:a16="http://schemas.microsoft.com/office/drawing/2014/main" id="{D736F6BE-8CDE-48A1-FB02-5CA8158E9171}"/>
              </a:ext>
            </a:extLst>
          </p:cNvPr>
          <p:cNvSpPr>
            <a:spLocks noGrp="1"/>
          </p:cNvSpPr>
          <p:nvPr>
            <p:ph type="sldNum" sz="quarter" idx="5"/>
          </p:nvPr>
        </p:nvSpPr>
        <p:spPr/>
        <p:txBody>
          <a:bodyPr/>
          <a:lstStyle/>
          <a:p>
            <a:fld id="{F91D2D2B-B293-4FA1-8606-91021862E983}" type="slidenum">
              <a:rPr lang="es-ES" smtClean="0"/>
              <a:t>64</a:t>
            </a:fld>
            <a:endParaRPr lang="es-ES"/>
          </a:p>
        </p:txBody>
      </p:sp>
    </p:spTree>
    <p:extLst>
      <p:ext uri="{BB962C8B-B14F-4D97-AF65-F5344CB8AC3E}">
        <p14:creationId xmlns:p14="http://schemas.microsoft.com/office/powerpoint/2010/main" val="13703819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F91D2D2B-B293-4FA1-8606-91021862E983}" type="slidenum">
              <a:rPr lang="es-ES" smtClean="0"/>
              <a:t>8</a:t>
            </a:fld>
            <a:endParaRPr lang="es-ES"/>
          </a:p>
        </p:txBody>
      </p:sp>
    </p:spTree>
    <p:extLst>
      <p:ext uri="{BB962C8B-B14F-4D97-AF65-F5344CB8AC3E}">
        <p14:creationId xmlns:p14="http://schemas.microsoft.com/office/powerpoint/2010/main" val="36967072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F91D2D2B-B293-4FA1-8606-91021862E983}" type="slidenum">
              <a:rPr lang="es-ES" smtClean="0"/>
              <a:t>9</a:t>
            </a:fld>
            <a:endParaRPr lang="es-ES"/>
          </a:p>
        </p:txBody>
      </p:sp>
    </p:spTree>
    <p:extLst>
      <p:ext uri="{BB962C8B-B14F-4D97-AF65-F5344CB8AC3E}">
        <p14:creationId xmlns:p14="http://schemas.microsoft.com/office/powerpoint/2010/main" val="37144560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F91D2D2B-B293-4FA1-8606-91021862E983}" type="slidenum">
              <a:rPr lang="es-ES" smtClean="0"/>
              <a:t>10</a:t>
            </a:fld>
            <a:endParaRPr lang="es-ES"/>
          </a:p>
        </p:txBody>
      </p:sp>
    </p:spTree>
    <p:extLst>
      <p:ext uri="{BB962C8B-B14F-4D97-AF65-F5344CB8AC3E}">
        <p14:creationId xmlns:p14="http://schemas.microsoft.com/office/powerpoint/2010/main" val="14065178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En el </a:t>
            </a:r>
            <a:r>
              <a:rPr lang="es-ES" b="1" dirty="0"/>
              <a:t>aprendizaje supervisado</a:t>
            </a:r>
            <a:r>
              <a:rPr lang="es-ES" dirty="0"/>
              <a:t>, el modelo se entrena utilizando un conjunto de datos etiquetado, donde cada entrada tiene una salida correspondiente conocida </a:t>
            </a:r>
            <a:r>
              <a:rPr lang="es-ES" dirty="0">
                <a:sym typeface="Wingdings" panose="05000000000000000000" pitchFamily="2" charset="2"/>
              </a:rPr>
              <a:t> Clasificación y regresión (ejemplo: detectar </a:t>
            </a:r>
            <a:r>
              <a:rPr lang="es-ES" dirty="0" err="1">
                <a:sym typeface="Wingdings" panose="05000000000000000000" pitchFamily="2" charset="2"/>
              </a:rPr>
              <a:t>correso</a:t>
            </a:r>
            <a:r>
              <a:rPr lang="es-ES" dirty="0">
                <a:sym typeface="Wingdings" panose="05000000000000000000" pitchFamily="2" charset="2"/>
              </a:rPr>
              <a:t> de spam)</a:t>
            </a:r>
          </a:p>
          <a:p>
            <a:endParaRPr lang="es-ES" dirty="0">
              <a:sym typeface="Wingdings" panose="05000000000000000000" pitchFamily="2" charset="2"/>
            </a:endParaRPr>
          </a:p>
          <a:p>
            <a:r>
              <a:rPr lang="es-ES" dirty="0"/>
              <a:t>Por otro lado, el </a:t>
            </a:r>
            <a:r>
              <a:rPr lang="es-ES" b="1" dirty="0"/>
              <a:t>aprendizaje no supervisado</a:t>
            </a:r>
            <a:r>
              <a:rPr lang="es-ES" dirty="0"/>
              <a:t> no utiliza etiquetas en los datos de entrenamiento. En su lugar, el modelo intenta descubrir patrones, estructuras o agrupaciones inherentes en los datos, lo que es útil para tareas como la </a:t>
            </a:r>
            <a:r>
              <a:rPr lang="es-ES" b="1" dirty="0"/>
              <a:t>segmentación de clientes</a:t>
            </a:r>
            <a:r>
              <a:rPr lang="es-ES" dirty="0"/>
              <a:t> en marketing, la </a:t>
            </a:r>
            <a:r>
              <a:rPr lang="es-ES" b="1" dirty="0"/>
              <a:t>reducción de dimensionalidad</a:t>
            </a:r>
            <a:r>
              <a:rPr lang="es-ES" dirty="0"/>
              <a:t> para visualizar datos complejos, o la </a:t>
            </a:r>
            <a:r>
              <a:rPr lang="es-ES" b="1" dirty="0"/>
              <a:t>detección de anomalías</a:t>
            </a:r>
            <a:r>
              <a:rPr lang="es-ES" dirty="0"/>
              <a:t> en sistemas de seguridad.</a:t>
            </a:r>
          </a:p>
          <a:p>
            <a:endParaRPr lang="es-ES" dirty="0"/>
          </a:p>
          <a:p>
            <a:r>
              <a:rPr lang="es-ES" dirty="0"/>
              <a:t>El </a:t>
            </a:r>
            <a:r>
              <a:rPr lang="es-ES" b="1" dirty="0"/>
              <a:t>aprendizaje por refuerzo</a:t>
            </a:r>
            <a:r>
              <a:rPr lang="es-ES" dirty="0"/>
              <a:t> representa una tercera categoría fundamental que difiere significativamente de los métodos supervisados y no supervisados. En este enfoque, un </a:t>
            </a:r>
            <a:r>
              <a:rPr lang="es-ES" b="1" dirty="0"/>
              <a:t>agente</a:t>
            </a:r>
            <a:r>
              <a:rPr lang="es-ES" dirty="0"/>
              <a:t> aprende a tomar decisiones secuenciales interactuando con un </a:t>
            </a:r>
            <a:r>
              <a:rPr lang="es-ES" b="1" dirty="0"/>
              <a:t>entorno</a:t>
            </a:r>
            <a:r>
              <a:rPr lang="es-ES" dirty="0"/>
              <a:t>, con el objetivo de maximizar una señal de recompensa acumulativa a lo largo del tiempo.</a:t>
            </a:r>
          </a:p>
        </p:txBody>
      </p:sp>
      <p:sp>
        <p:nvSpPr>
          <p:cNvPr id="4" name="Marcador de número de diapositiva 3"/>
          <p:cNvSpPr>
            <a:spLocks noGrp="1"/>
          </p:cNvSpPr>
          <p:nvPr>
            <p:ph type="sldNum" sz="quarter" idx="5"/>
          </p:nvPr>
        </p:nvSpPr>
        <p:spPr/>
        <p:txBody>
          <a:bodyPr/>
          <a:lstStyle/>
          <a:p>
            <a:fld id="{F91D2D2B-B293-4FA1-8606-91021862E983}" type="slidenum">
              <a:rPr lang="es-ES" smtClean="0"/>
              <a:t>11</a:t>
            </a:fld>
            <a:endParaRPr lang="es-ES"/>
          </a:p>
        </p:txBody>
      </p:sp>
    </p:spTree>
    <p:extLst>
      <p:ext uri="{BB962C8B-B14F-4D97-AF65-F5344CB8AC3E}">
        <p14:creationId xmlns:p14="http://schemas.microsoft.com/office/powerpoint/2010/main" val="9492107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F91D2D2B-B293-4FA1-8606-91021862E983}" type="slidenum">
              <a:rPr lang="es-ES" smtClean="0"/>
              <a:t>12</a:t>
            </a:fld>
            <a:endParaRPr lang="es-ES"/>
          </a:p>
        </p:txBody>
      </p:sp>
    </p:spTree>
    <p:extLst>
      <p:ext uri="{BB962C8B-B14F-4D97-AF65-F5344CB8AC3E}">
        <p14:creationId xmlns:p14="http://schemas.microsoft.com/office/powerpoint/2010/main" val="36572848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370693" y="359833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72667A3A-3F8F-44D2-9D26-3DDCD902BA7B}" type="datetimeFigureOut">
              <a:rPr lang="es-ES" smtClean="0"/>
              <a:t>02/10/2025</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0DA563A8-5988-4135-81CB-72361BDE38AD}" type="slidenum">
              <a:rPr lang="es-ES" smtClean="0"/>
              <a:t>‹Nº›</a:t>
            </a:fld>
            <a:endParaRPr lang="es-ES"/>
          </a:p>
        </p:txBody>
      </p:sp>
    </p:spTree>
    <p:extLst>
      <p:ext uri="{BB962C8B-B14F-4D97-AF65-F5344CB8AC3E}">
        <p14:creationId xmlns:p14="http://schemas.microsoft.com/office/powerpoint/2010/main" val="40593934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n panorámica con descripción">
    <p:spTree>
      <p:nvGrpSpPr>
        <p:cNvPr id="1" name=""/>
        <p:cNvGrpSpPr/>
        <p:nvPr/>
      </p:nvGrpSpPr>
      <p:grpSpPr>
        <a:xfrm>
          <a:off x="0" y="0"/>
          <a:ext cx="0" cy="0"/>
          <a:chOff x="0" y="0"/>
          <a:chExt cx="0" cy="0"/>
        </a:xfrm>
      </p:grpSpPr>
      <p:pic>
        <p:nvPicPr>
          <p:cNvPr id="16" name="Picture 15" descr="Slate-V2-H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913795" y="5108728"/>
            <a:ext cx="10353762" cy="682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72667A3A-3F8F-44D2-9D26-3DDCD902BA7B}" type="datetimeFigureOut">
              <a:rPr lang="es-ES" smtClean="0"/>
              <a:t>02/10/2025</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0DA563A8-5988-4135-81CB-72361BDE38AD}" type="slidenum">
              <a:rPr lang="es-ES" smtClean="0"/>
              <a:t>‹Nº›</a:t>
            </a:fld>
            <a:endParaRPr lang="es-ES"/>
          </a:p>
        </p:txBody>
      </p:sp>
    </p:spTree>
    <p:extLst>
      <p:ext uri="{BB962C8B-B14F-4D97-AF65-F5344CB8AC3E}">
        <p14:creationId xmlns:p14="http://schemas.microsoft.com/office/powerpoint/2010/main" val="23273052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lstStyle>
            <a:lvl1pPr>
              <a:defRPr sz="3200"/>
            </a:lvl1pPr>
          </a:lstStyle>
          <a:p>
            <a:r>
              <a:rPr lang="es-ES"/>
              <a:t>Haga clic para modificar el estilo de título del patrón</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72667A3A-3F8F-44D2-9D26-3DDCD902BA7B}" type="datetimeFigureOut">
              <a:rPr lang="es-ES" smtClean="0"/>
              <a:t>02/10/2025</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0DA563A8-5988-4135-81CB-72361BDE38AD}" type="slidenum">
              <a:rPr lang="es-ES" smtClean="0"/>
              <a:t>‹Nº›</a:t>
            </a:fld>
            <a:endParaRPr lang="es-ES"/>
          </a:p>
        </p:txBody>
      </p:sp>
    </p:spTree>
    <p:extLst>
      <p:ext uri="{BB962C8B-B14F-4D97-AF65-F5344CB8AC3E}">
        <p14:creationId xmlns:p14="http://schemas.microsoft.com/office/powerpoint/2010/main" val="33359178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s-ES"/>
              <a:t>Haga clic para modificar el estilo de título del patrón</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72667A3A-3F8F-44D2-9D26-3DDCD902BA7B}" type="datetimeFigureOut">
              <a:rPr lang="es-ES" smtClean="0"/>
              <a:t>02/10/2025</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0DA563A8-5988-4135-81CB-72361BDE38AD}" type="slidenum">
              <a:rPr lang="es-ES" smtClean="0"/>
              <a:t>‹Nº›</a:t>
            </a:fld>
            <a:endParaRPr lang="es-ES"/>
          </a:p>
        </p:txBody>
      </p:sp>
      <p:sp>
        <p:nvSpPr>
          <p:cNvPr id="11" name="TextBox 10"/>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44255907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s-ES"/>
              <a:t>Haga clic para modificar el estilo de título del patrón</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72667A3A-3F8F-44D2-9D26-3DDCD902BA7B}" type="datetimeFigureOut">
              <a:rPr lang="es-ES" smtClean="0"/>
              <a:t>02/10/2025</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0DA563A8-5988-4135-81CB-72361BDE38AD}" type="slidenum">
              <a:rPr lang="es-ES" smtClean="0"/>
              <a:t>‹Nº›</a:t>
            </a:fld>
            <a:endParaRPr lang="es-ES"/>
          </a:p>
        </p:txBody>
      </p:sp>
    </p:spTree>
    <p:extLst>
      <p:ext uri="{BB962C8B-B14F-4D97-AF65-F5344CB8AC3E}">
        <p14:creationId xmlns:p14="http://schemas.microsoft.com/office/powerpoint/2010/main" val="70968873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olumna 3">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s-ES"/>
              <a:t>Haga clic para modificar el estilo de título del patrón</a:t>
            </a:r>
            <a:endParaRPr lang="en-US" dirty="0"/>
          </a:p>
        </p:txBody>
      </p:sp>
      <p:sp>
        <p:nvSpPr>
          <p:cNvPr id="7" name="Text Placeholder 2"/>
          <p:cNvSpPr>
            <a:spLocks noGrp="1"/>
          </p:cNvSpPr>
          <p:nvPr>
            <p:ph type="body" idx="1"/>
          </p:nvPr>
        </p:nvSpPr>
        <p:spPr>
          <a:xfrm>
            <a:off x="913795"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8" name="Text Placeholder 3"/>
          <p:cNvSpPr>
            <a:spLocks noGrp="1"/>
          </p:cNvSpPr>
          <p:nvPr>
            <p:ph type="body" sz="half" idx="15"/>
          </p:nvPr>
        </p:nvSpPr>
        <p:spPr>
          <a:xfrm>
            <a:off x="91379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9" name="Text Placeholder 4"/>
          <p:cNvSpPr>
            <a:spLocks noGrp="1"/>
          </p:cNvSpPr>
          <p:nvPr>
            <p:ph type="body" sz="quarter" idx="3"/>
          </p:nvPr>
        </p:nvSpPr>
        <p:spPr>
          <a:xfrm>
            <a:off x="4446711"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10" name="Text Placeholder 3"/>
          <p:cNvSpPr>
            <a:spLocks noGrp="1"/>
          </p:cNvSpPr>
          <p:nvPr>
            <p:ph type="body" sz="half" idx="16"/>
          </p:nvPr>
        </p:nvSpPr>
        <p:spPr>
          <a:xfrm>
            <a:off x="444143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11" name="Text Placeholder 4"/>
          <p:cNvSpPr>
            <a:spLocks noGrp="1"/>
          </p:cNvSpPr>
          <p:nvPr>
            <p:ph type="body" sz="quarter" idx="13"/>
          </p:nvPr>
        </p:nvSpPr>
        <p:spPr>
          <a:xfrm>
            <a:off x="7966572"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12" name="Text Placeholder 3"/>
          <p:cNvSpPr>
            <a:spLocks noGrp="1"/>
          </p:cNvSpPr>
          <p:nvPr>
            <p:ph type="body" sz="half" idx="17"/>
          </p:nvPr>
        </p:nvSpPr>
        <p:spPr>
          <a:xfrm>
            <a:off x="7966572"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3" name="Date Placeholder 2"/>
          <p:cNvSpPr>
            <a:spLocks noGrp="1"/>
          </p:cNvSpPr>
          <p:nvPr>
            <p:ph type="dt" sz="half" idx="10"/>
          </p:nvPr>
        </p:nvSpPr>
        <p:spPr/>
        <p:txBody>
          <a:bodyPr/>
          <a:lstStyle/>
          <a:p>
            <a:fld id="{72667A3A-3F8F-44D2-9D26-3DDCD902BA7B}" type="datetimeFigureOut">
              <a:rPr lang="es-ES" smtClean="0"/>
              <a:t>02/10/2025</a:t>
            </a:fld>
            <a:endParaRPr lang="es-ES"/>
          </a:p>
        </p:txBody>
      </p:sp>
      <p:sp>
        <p:nvSpPr>
          <p:cNvPr id="4" name="Footer Placeholder 3"/>
          <p:cNvSpPr>
            <a:spLocks noGrp="1"/>
          </p:cNvSpPr>
          <p:nvPr>
            <p:ph type="ftr" sz="quarter" idx="11"/>
          </p:nvPr>
        </p:nvSpPr>
        <p:spPr/>
        <p:txBody>
          <a:bodyPr/>
          <a:lstStyle/>
          <a:p>
            <a:endParaRPr lang="es-ES"/>
          </a:p>
        </p:txBody>
      </p:sp>
      <p:sp>
        <p:nvSpPr>
          <p:cNvPr id="5" name="Slide Number Placeholder 4"/>
          <p:cNvSpPr>
            <a:spLocks noGrp="1"/>
          </p:cNvSpPr>
          <p:nvPr>
            <p:ph type="sldNum" sz="quarter" idx="12"/>
          </p:nvPr>
        </p:nvSpPr>
        <p:spPr/>
        <p:txBody>
          <a:bodyPr/>
          <a:lstStyle/>
          <a:p>
            <a:fld id="{0DA563A8-5988-4135-81CB-72361BDE38AD}" type="slidenum">
              <a:rPr lang="es-ES" smtClean="0"/>
              <a:t>‹Nº›</a:t>
            </a:fld>
            <a:endParaRPr lang="es-ES"/>
          </a:p>
        </p:txBody>
      </p:sp>
    </p:spTree>
    <p:extLst>
      <p:ext uri="{BB962C8B-B14F-4D97-AF65-F5344CB8AC3E}">
        <p14:creationId xmlns:p14="http://schemas.microsoft.com/office/powerpoint/2010/main" val="329419679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olumna de imagen 3">
    <p:spTree>
      <p:nvGrpSpPr>
        <p:cNvPr id="1" name=""/>
        <p:cNvGrpSpPr/>
        <p:nvPr/>
      </p:nvGrpSpPr>
      <p:grpSpPr>
        <a:xfrm>
          <a:off x="0" y="0"/>
          <a:ext cx="0" cy="0"/>
          <a:chOff x="0" y="0"/>
          <a:chExt cx="0" cy="0"/>
        </a:xfrm>
      </p:grpSpPr>
      <p:pic>
        <p:nvPicPr>
          <p:cNvPr id="2" name="Picture 1"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s-ES"/>
              <a:t>Haga clic para modificar el estilo de título del patrón</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21" name="Text Placeholder 3"/>
          <p:cNvSpPr>
            <a:spLocks noGrp="1"/>
          </p:cNvSpPr>
          <p:nvPr>
            <p:ph type="body" sz="half" idx="18"/>
          </p:nvPr>
        </p:nvSpPr>
        <p:spPr>
          <a:xfrm>
            <a:off x="913795" y="4480368"/>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24" name="Text Placeholder 3"/>
          <p:cNvSpPr>
            <a:spLocks noGrp="1"/>
          </p:cNvSpPr>
          <p:nvPr>
            <p:ph type="body" sz="half" idx="19"/>
          </p:nvPr>
        </p:nvSpPr>
        <p:spPr>
          <a:xfrm>
            <a:off x="4441435" y="4480367"/>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27" name="Text Placeholder 3"/>
          <p:cNvSpPr>
            <a:spLocks noGrp="1"/>
          </p:cNvSpPr>
          <p:nvPr>
            <p:ph type="body" sz="half" idx="20"/>
          </p:nvPr>
        </p:nvSpPr>
        <p:spPr>
          <a:xfrm>
            <a:off x="7966572" y="4480365"/>
            <a:ext cx="3300984" cy="131083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3" name="Date Placeholder 2"/>
          <p:cNvSpPr>
            <a:spLocks noGrp="1"/>
          </p:cNvSpPr>
          <p:nvPr>
            <p:ph type="dt" sz="half" idx="10"/>
          </p:nvPr>
        </p:nvSpPr>
        <p:spPr/>
        <p:txBody>
          <a:bodyPr/>
          <a:lstStyle/>
          <a:p>
            <a:fld id="{72667A3A-3F8F-44D2-9D26-3DDCD902BA7B}" type="datetimeFigureOut">
              <a:rPr lang="es-ES" smtClean="0"/>
              <a:t>02/10/2025</a:t>
            </a:fld>
            <a:endParaRPr lang="es-ES"/>
          </a:p>
        </p:txBody>
      </p:sp>
      <p:sp>
        <p:nvSpPr>
          <p:cNvPr id="4" name="Footer Placeholder 3"/>
          <p:cNvSpPr>
            <a:spLocks noGrp="1"/>
          </p:cNvSpPr>
          <p:nvPr>
            <p:ph type="ftr" sz="quarter" idx="11"/>
          </p:nvPr>
        </p:nvSpPr>
        <p:spPr/>
        <p:txBody>
          <a:bodyPr/>
          <a:lstStyle/>
          <a:p>
            <a:endParaRPr lang="es-ES"/>
          </a:p>
        </p:txBody>
      </p:sp>
      <p:sp>
        <p:nvSpPr>
          <p:cNvPr id="5" name="Slide Number Placeholder 4"/>
          <p:cNvSpPr>
            <a:spLocks noGrp="1"/>
          </p:cNvSpPr>
          <p:nvPr>
            <p:ph type="sldNum" sz="quarter" idx="12"/>
          </p:nvPr>
        </p:nvSpPr>
        <p:spPr/>
        <p:txBody>
          <a:bodyPr/>
          <a:lstStyle/>
          <a:p>
            <a:fld id="{0DA563A8-5988-4135-81CB-72361BDE38AD}" type="slidenum">
              <a:rPr lang="es-ES" smtClean="0"/>
              <a:t>‹Nº›</a:t>
            </a:fld>
            <a:endParaRPr lang="es-ES"/>
          </a:p>
        </p:txBody>
      </p:sp>
    </p:spTree>
    <p:extLst>
      <p:ext uri="{BB962C8B-B14F-4D97-AF65-F5344CB8AC3E}">
        <p14:creationId xmlns:p14="http://schemas.microsoft.com/office/powerpoint/2010/main" val="64587610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ncho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72667A3A-3F8F-44D2-9D26-3DDCD902BA7B}" type="datetimeFigureOut">
              <a:rPr lang="es-ES" smtClean="0"/>
              <a:t>02/10/2025</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0DA563A8-5988-4135-81CB-72361BDE38AD}" type="slidenum">
              <a:rPr lang="es-ES" smtClean="0"/>
              <a:t>‹Nº›</a:t>
            </a:fld>
            <a:endParaRPr lang="es-ES"/>
          </a:p>
        </p:txBody>
      </p:sp>
    </p:spTree>
    <p:extLst>
      <p:ext uri="{BB962C8B-B14F-4D97-AF65-F5344CB8AC3E}">
        <p14:creationId xmlns:p14="http://schemas.microsoft.com/office/powerpoint/2010/main" val="278586646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72667A3A-3F8F-44D2-9D26-3DDCD902BA7B}" type="datetimeFigureOut">
              <a:rPr lang="es-ES" smtClean="0"/>
              <a:t>02/10/2025</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0DA563A8-5988-4135-81CB-72361BDE38AD}" type="slidenum">
              <a:rPr lang="es-ES" smtClean="0"/>
              <a:t>‹Nº›</a:t>
            </a:fld>
            <a:endParaRPr lang="es-ES"/>
          </a:p>
        </p:txBody>
      </p:sp>
    </p:spTree>
    <p:extLst>
      <p:ext uri="{BB962C8B-B14F-4D97-AF65-F5344CB8AC3E}">
        <p14:creationId xmlns:p14="http://schemas.microsoft.com/office/powerpoint/2010/main" val="36668350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72667A3A-3F8F-44D2-9D26-3DDCD902BA7B}" type="datetimeFigureOut">
              <a:rPr lang="es-ES" smtClean="0"/>
              <a:t>02/10/2025</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0DA563A8-5988-4135-81CB-72361BDE38AD}" type="slidenum">
              <a:rPr lang="es-ES" smtClean="0"/>
              <a:t>‹Nº›</a:t>
            </a:fld>
            <a:endParaRPr lang="es-ES"/>
          </a:p>
        </p:txBody>
      </p:sp>
    </p:spTree>
    <p:extLst>
      <p:ext uri="{BB962C8B-B14F-4D97-AF65-F5344CB8AC3E}">
        <p14:creationId xmlns:p14="http://schemas.microsoft.com/office/powerpoint/2010/main" val="4288848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295401" y="3589879"/>
            <a:ext cx="9590550" cy="150705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72667A3A-3F8F-44D2-9D26-3DDCD902BA7B}" type="datetimeFigureOut">
              <a:rPr lang="es-ES" smtClean="0"/>
              <a:t>02/10/2025</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0DA563A8-5988-4135-81CB-72361BDE38AD}" type="slidenum">
              <a:rPr lang="es-ES" smtClean="0"/>
              <a:t>‹Nº›</a:t>
            </a:fld>
            <a:endParaRPr lang="es-ES"/>
          </a:p>
        </p:txBody>
      </p:sp>
    </p:spTree>
    <p:extLst>
      <p:ext uri="{BB962C8B-B14F-4D97-AF65-F5344CB8AC3E}">
        <p14:creationId xmlns:p14="http://schemas.microsoft.com/office/powerpoint/2010/main" val="11178651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913795" y="1732449"/>
            <a:ext cx="5060497" cy="4058750"/>
          </a:xfrm>
        </p:spPr>
        <p:txBody>
          <a:bodyPr anchor="t">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6202892" y="1732449"/>
            <a:ext cx="5064665" cy="4058751"/>
          </a:xfrm>
        </p:spPr>
        <p:txBody>
          <a:bodyPr anchor="t">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72667A3A-3F8F-44D2-9D26-3DDCD902BA7B}" type="datetimeFigureOut">
              <a:rPr lang="es-ES" smtClean="0"/>
              <a:t>02/10/2025</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0DA563A8-5988-4135-81CB-72361BDE38AD}" type="slidenum">
              <a:rPr lang="es-ES" smtClean="0"/>
              <a:t>‹Nº›</a:t>
            </a:fld>
            <a:endParaRPr lang="es-ES"/>
          </a:p>
        </p:txBody>
      </p:sp>
    </p:spTree>
    <p:extLst>
      <p:ext uri="{BB962C8B-B14F-4D97-AF65-F5344CB8AC3E}">
        <p14:creationId xmlns:p14="http://schemas.microsoft.com/office/powerpoint/2010/main" val="32703963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pic>
        <p:nvPicPr>
          <p:cNvPr id="20" name="Picture 19"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89072" cy="4148769"/>
          </a:xfrm>
          <a:prstGeom prst="rect">
            <a:avLst/>
          </a:prstGeom>
        </p:spPr>
      </p:pic>
      <p:pic>
        <p:nvPicPr>
          <p:cNvPr id="21" name="Picture 20"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8485" y="1734506"/>
            <a:ext cx="5089072" cy="4148769"/>
          </a:xfrm>
          <a:prstGeom prst="rect">
            <a:avLst/>
          </a:prstGeom>
        </p:spPr>
      </p:pic>
      <p:sp>
        <p:nvSpPr>
          <p:cNvPr id="2" name="Title 1"/>
          <p:cNvSpPr>
            <a:spLocks noGrp="1"/>
          </p:cNvSpPr>
          <p:nvPr>
            <p:ph type="title"/>
          </p:nvPr>
        </p:nvSpPr>
        <p:spPr/>
        <p:txBody>
          <a:bodyPr/>
          <a:lstStyle>
            <a:lvl1pPr>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005872" y="1835254"/>
            <a:ext cx="4876344" cy="54488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1005872" y="2380137"/>
            <a:ext cx="4876344" cy="3411063"/>
          </a:xfrm>
        </p:spPr>
        <p:txBody>
          <a:bodyPr anchor="t">
            <a:normAutofit/>
          </a:bodyPr>
          <a:lstStyle>
            <a:lvl1pPr>
              <a:defRPr sz="1800"/>
            </a:lvl1pPr>
            <a:lvl2pPr>
              <a:defRPr sz="1600"/>
            </a:lvl2pPr>
            <a:lvl3pPr>
              <a:defRPr sz="1400"/>
            </a:lvl3pPr>
            <a:lvl4pPr>
              <a:defRPr sz="1200"/>
            </a:lvl4pPr>
            <a:lvl5pPr>
              <a:defRPr sz="1200"/>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6294967" y="1835254"/>
            <a:ext cx="4895330" cy="544883"/>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6294967" y="2380137"/>
            <a:ext cx="4895330" cy="3411063"/>
          </a:xfrm>
        </p:spPr>
        <p:txBody>
          <a:bodyPr anchor="t">
            <a:normAutofit/>
          </a:bodyPr>
          <a:lstStyle>
            <a:lvl1pPr>
              <a:defRPr sz="1800"/>
            </a:lvl1pPr>
            <a:lvl2pPr>
              <a:defRPr sz="1600"/>
            </a:lvl2pPr>
            <a:lvl3pPr>
              <a:defRPr sz="1400"/>
            </a:lvl3pPr>
            <a:lvl4pPr>
              <a:defRPr sz="1200"/>
            </a:lvl4pPr>
            <a:lvl5pPr>
              <a:defRPr sz="1200"/>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72667A3A-3F8F-44D2-9D26-3DDCD902BA7B}" type="datetimeFigureOut">
              <a:rPr lang="es-ES" smtClean="0"/>
              <a:t>02/10/2025</a:t>
            </a:fld>
            <a:endParaRPr lang="es-ES"/>
          </a:p>
        </p:txBody>
      </p:sp>
      <p:sp>
        <p:nvSpPr>
          <p:cNvPr id="8" name="Footer Placeholder 7"/>
          <p:cNvSpPr>
            <a:spLocks noGrp="1"/>
          </p:cNvSpPr>
          <p:nvPr>
            <p:ph type="ftr" sz="quarter" idx="11"/>
          </p:nvPr>
        </p:nvSpPr>
        <p:spPr/>
        <p:txBody>
          <a:bodyPr/>
          <a:lstStyle/>
          <a:p>
            <a:endParaRPr lang="es-ES"/>
          </a:p>
        </p:txBody>
      </p:sp>
      <p:sp>
        <p:nvSpPr>
          <p:cNvPr id="9" name="Slide Number Placeholder 8"/>
          <p:cNvSpPr>
            <a:spLocks noGrp="1"/>
          </p:cNvSpPr>
          <p:nvPr>
            <p:ph type="sldNum" sz="quarter" idx="12"/>
          </p:nvPr>
        </p:nvSpPr>
        <p:spPr/>
        <p:txBody>
          <a:bodyPr/>
          <a:lstStyle/>
          <a:p>
            <a:fld id="{0DA563A8-5988-4135-81CB-72361BDE38AD}" type="slidenum">
              <a:rPr lang="es-ES" smtClean="0"/>
              <a:t>‹Nº›</a:t>
            </a:fld>
            <a:endParaRPr lang="es-ES"/>
          </a:p>
        </p:txBody>
      </p:sp>
    </p:spTree>
    <p:extLst>
      <p:ext uri="{BB962C8B-B14F-4D97-AF65-F5344CB8AC3E}">
        <p14:creationId xmlns:p14="http://schemas.microsoft.com/office/powerpoint/2010/main" val="22258786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72667A3A-3F8F-44D2-9D26-3DDCD902BA7B}" type="datetimeFigureOut">
              <a:rPr lang="es-ES" smtClean="0"/>
              <a:t>02/10/2025</a:t>
            </a:fld>
            <a:endParaRPr lang="es-ES"/>
          </a:p>
        </p:txBody>
      </p:sp>
      <p:sp>
        <p:nvSpPr>
          <p:cNvPr id="4" name="Footer Placeholder 3"/>
          <p:cNvSpPr>
            <a:spLocks noGrp="1"/>
          </p:cNvSpPr>
          <p:nvPr>
            <p:ph type="ftr" sz="quarter" idx="11"/>
          </p:nvPr>
        </p:nvSpPr>
        <p:spPr/>
        <p:txBody>
          <a:bodyPr/>
          <a:lstStyle/>
          <a:p>
            <a:endParaRPr lang="es-ES"/>
          </a:p>
        </p:txBody>
      </p:sp>
      <p:sp>
        <p:nvSpPr>
          <p:cNvPr id="5" name="Slide Number Placeholder 4"/>
          <p:cNvSpPr>
            <a:spLocks noGrp="1"/>
          </p:cNvSpPr>
          <p:nvPr>
            <p:ph type="sldNum" sz="quarter" idx="12"/>
          </p:nvPr>
        </p:nvSpPr>
        <p:spPr/>
        <p:txBody>
          <a:bodyPr/>
          <a:lstStyle/>
          <a:p>
            <a:fld id="{0DA563A8-5988-4135-81CB-72361BDE38AD}" type="slidenum">
              <a:rPr lang="es-ES" smtClean="0"/>
              <a:t>‹Nº›</a:t>
            </a:fld>
            <a:endParaRPr lang="es-ES"/>
          </a:p>
        </p:txBody>
      </p:sp>
    </p:spTree>
    <p:extLst>
      <p:ext uri="{BB962C8B-B14F-4D97-AF65-F5344CB8AC3E}">
        <p14:creationId xmlns:p14="http://schemas.microsoft.com/office/powerpoint/2010/main" val="12553952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2667A3A-3F8F-44D2-9D26-3DDCD902BA7B}" type="datetimeFigureOut">
              <a:rPr lang="es-ES" smtClean="0"/>
              <a:t>02/10/2025</a:t>
            </a:fld>
            <a:endParaRPr lang="es-ES"/>
          </a:p>
        </p:txBody>
      </p:sp>
      <p:sp>
        <p:nvSpPr>
          <p:cNvPr id="3" name="Footer Placeholder 2"/>
          <p:cNvSpPr>
            <a:spLocks noGrp="1"/>
          </p:cNvSpPr>
          <p:nvPr>
            <p:ph type="ftr" sz="quarter" idx="11"/>
          </p:nvPr>
        </p:nvSpPr>
        <p:spPr/>
        <p:txBody>
          <a:bodyPr/>
          <a:lstStyle/>
          <a:p>
            <a:endParaRPr lang="es-ES"/>
          </a:p>
        </p:txBody>
      </p:sp>
      <p:sp>
        <p:nvSpPr>
          <p:cNvPr id="4" name="Slide Number Placeholder 3"/>
          <p:cNvSpPr>
            <a:spLocks noGrp="1"/>
          </p:cNvSpPr>
          <p:nvPr>
            <p:ph type="sldNum" sz="quarter" idx="12"/>
          </p:nvPr>
        </p:nvSpPr>
        <p:spPr/>
        <p:txBody>
          <a:bodyPr/>
          <a:lstStyle/>
          <a:p>
            <a:fld id="{0DA563A8-5988-4135-81CB-72361BDE38AD}" type="slidenum">
              <a:rPr lang="es-ES" smtClean="0"/>
              <a:t>‹Nº›</a:t>
            </a:fld>
            <a:endParaRPr lang="es-ES"/>
          </a:p>
        </p:txBody>
      </p:sp>
    </p:spTree>
    <p:extLst>
      <p:ext uri="{BB962C8B-B14F-4D97-AF65-F5344CB8AC3E}">
        <p14:creationId xmlns:p14="http://schemas.microsoft.com/office/powerpoint/2010/main" val="19454770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400" b="0"/>
            </a:lvl1pPr>
          </a:lstStyle>
          <a:p>
            <a:r>
              <a:rPr lang="es-ES"/>
              <a:t>Haga clic para modificar el estilo de título del patrón</a:t>
            </a:r>
            <a:endParaRPr lang="en-US" dirty="0"/>
          </a:p>
        </p:txBody>
      </p:sp>
      <p:sp>
        <p:nvSpPr>
          <p:cNvPr id="3" name="Content Placeholder 2"/>
          <p:cNvSpPr>
            <a:spLocks noGrp="1"/>
          </p:cNvSpPr>
          <p:nvPr>
            <p:ph idx="1"/>
          </p:nvPr>
        </p:nvSpPr>
        <p:spPr>
          <a:xfrm>
            <a:off x="4855633" y="609600"/>
            <a:ext cx="6411924" cy="5181600"/>
          </a:xfrm>
        </p:spPr>
        <p:txBody>
          <a:bodyP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913795" y="2431518"/>
            <a:ext cx="3706889" cy="3359681"/>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72667A3A-3F8F-44D2-9D26-3DDCD902BA7B}" type="datetimeFigureOut">
              <a:rPr lang="es-ES" smtClean="0"/>
              <a:t>02/10/2025</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0DA563A8-5988-4135-81CB-72361BDE38AD}" type="slidenum">
              <a:rPr lang="es-ES" smtClean="0"/>
              <a:t>‹Nº›</a:t>
            </a:fld>
            <a:endParaRPr lang="es-ES"/>
          </a:p>
        </p:txBody>
      </p:sp>
    </p:spTree>
    <p:extLst>
      <p:ext uri="{BB962C8B-B14F-4D97-AF65-F5344CB8AC3E}">
        <p14:creationId xmlns:p14="http://schemas.microsoft.com/office/powerpoint/2010/main" val="32217703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pic>
        <p:nvPicPr>
          <p:cNvPr id="22" name="Picture 21" descr="Slate-V2-H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609923"/>
            <a:ext cx="5934949" cy="1829338"/>
          </a:xfrm>
        </p:spPr>
        <p:txBody>
          <a:bodyPr anchor="b">
            <a:noAutofit/>
          </a:bodyPr>
          <a:lstStyle>
            <a:lvl1pPr algn="ctr">
              <a:defRPr sz="3200" b="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913795" y="2439261"/>
            <a:ext cx="5934949" cy="337613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72667A3A-3F8F-44D2-9D26-3DDCD902BA7B}" type="datetimeFigureOut">
              <a:rPr lang="es-ES" smtClean="0"/>
              <a:t>02/10/2025</a:t>
            </a:fld>
            <a:endParaRPr lang="es-E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0DA563A8-5988-4135-81CB-72361BDE38AD}" type="slidenum">
              <a:rPr lang="es-ES" smtClean="0"/>
              <a:t>‹Nº›</a:t>
            </a:fld>
            <a:endParaRPr lang="es-ES"/>
          </a:p>
        </p:txBody>
      </p:sp>
    </p:spTree>
    <p:extLst>
      <p:ext uri="{BB962C8B-B14F-4D97-AF65-F5344CB8AC3E}">
        <p14:creationId xmlns:p14="http://schemas.microsoft.com/office/powerpoint/2010/main" val="16357798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913795" y="1732449"/>
            <a:ext cx="10353762"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72667A3A-3F8F-44D2-9D26-3DDCD902BA7B}" type="datetimeFigureOut">
              <a:rPr lang="es-ES" smtClean="0"/>
              <a:t>02/10/2025</a:t>
            </a:fld>
            <a:endParaRPr lang="es-ES"/>
          </a:p>
        </p:txBody>
      </p:sp>
      <p:sp>
        <p:nvSpPr>
          <p:cNvPr id="5" name="Footer Placeholder 4"/>
          <p:cNvSpPr>
            <a:spLocks noGrp="1"/>
          </p:cNvSpPr>
          <p:nvPr>
            <p:ph type="ftr" sz="quarter" idx="3"/>
          </p:nvPr>
        </p:nvSpPr>
        <p:spPr>
          <a:xfrm>
            <a:off x="913795" y="5883275"/>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endParaRPr lang="es-ES"/>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0DA563A8-5988-4135-81CB-72361BDE38AD}" type="slidenum">
              <a:rPr lang="es-ES" smtClean="0"/>
              <a:t>‹Nº›</a:t>
            </a:fld>
            <a:endParaRPr lang="es-ES"/>
          </a:p>
        </p:txBody>
      </p:sp>
    </p:spTree>
    <p:extLst>
      <p:ext uri="{BB962C8B-B14F-4D97-AF65-F5344CB8AC3E}">
        <p14:creationId xmlns:p14="http://schemas.microsoft.com/office/powerpoint/2010/main" val="2337245748"/>
      </p:ext>
    </p:extLst>
  </p:cSld>
  <p:clrMap bg1="dk1" tx1="lt1" bg2="dk2" tx2="lt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 id="2147483714" r:id="rId12"/>
    <p:sldLayoutId id="2147483715" r:id="rId13"/>
    <p:sldLayoutId id="2147483716" r:id="rId14"/>
    <p:sldLayoutId id="2147483717" r:id="rId15"/>
    <p:sldLayoutId id="2147483718" r:id="rId16"/>
    <p:sldLayoutId id="2147483719" r:id="rId17"/>
  </p:sldLayoutIdLst>
  <p:txStyles>
    <p:title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28.gif"/><Relationship Id="rId4" Type="http://schemas.openxmlformats.org/officeDocument/2006/relationships/image" Target="../media/image27.png"/></Relationships>
</file>

<file path=ppt/slides/_rels/slide11.xml.rels><?xml version="1.0" encoding="UTF-8" standalone="yes"?>
<Relationships xmlns="http://schemas.openxmlformats.org/package/2006/relationships"><Relationship Id="rId8" Type="http://schemas.openxmlformats.org/officeDocument/2006/relationships/image" Target="../media/image32.jpeg"/><Relationship Id="rId3" Type="http://schemas.openxmlformats.org/officeDocument/2006/relationships/image" Target="../media/image6.png"/><Relationship Id="rId7"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microsoft.com/office/2007/relationships/hdphoto" Target="../media/hdphoto5.wdp"/><Relationship Id="rId5" Type="http://schemas.openxmlformats.org/officeDocument/2006/relationships/image" Target="../media/image30.png"/><Relationship Id="rId4" Type="http://schemas.openxmlformats.org/officeDocument/2006/relationships/image" Target="../media/image29.png"/><Relationship Id="rId9" Type="http://schemas.openxmlformats.org/officeDocument/2006/relationships/image" Target="../media/image33.gif"/></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microsoft.com/office/2007/relationships/hdphoto" Target="../media/hdphoto6.wdp"/><Relationship Id="rId5" Type="http://schemas.openxmlformats.org/officeDocument/2006/relationships/image" Target="../media/image35.png"/><Relationship Id="rId4" Type="http://schemas.openxmlformats.org/officeDocument/2006/relationships/image" Target="../media/image34.png"/></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39.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40.png"/></Relationships>
</file>

<file path=ppt/slides/_rels/slide15.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6.png"/><Relationship Id="rId7" Type="http://schemas.openxmlformats.org/officeDocument/2006/relationships/image" Target="../media/image44.sv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43.png"/><Relationship Id="rId5" Type="http://schemas.openxmlformats.org/officeDocument/2006/relationships/image" Target="../media/image42.svg"/><Relationship Id="rId4" Type="http://schemas.openxmlformats.org/officeDocument/2006/relationships/image" Target="../media/image41.png"/><Relationship Id="rId9" Type="http://schemas.openxmlformats.org/officeDocument/2006/relationships/image" Target="../media/image45.png"/></Relationships>
</file>

<file path=ppt/slides/_rels/slide16.xml.rels><?xml version="1.0" encoding="UTF-8" standalone="yes"?>
<Relationships xmlns="http://schemas.openxmlformats.org/package/2006/relationships"><Relationship Id="rId8" Type="http://schemas.openxmlformats.org/officeDocument/2006/relationships/image" Target="../media/image49.svg"/><Relationship Id="rId3" Type="http://schemas.openxmlformats.org/officeDocument/2006/relationships/image" Target="../media/image6.png"/><Relationship Id="rId7" Type="http://schemas.openxmlformats.org/officeDocument/2006/relationships/image" Target="../media/image48.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47.svg"/><Relationship Id="rId5" Type="http://schemas.openxmlformats.org/officeDocument/2006/relationships/image" Target="../media/image46.png"/><Relationship Id="rId4" Type="http://schemas.openxmlformats.org/officeDocument/2006/relationships/image" Target="../media/image45.png"/></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51.gif"/><Relationship Id="rId4" Type="http://schemas.openxmlformats.org/officeDocument/2006/relationships/image" Target="../media/image50.png"/></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23.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6.png"/><Relationship Id="rId7" Type="http://schemas.microsoft.com/office/2007/relationships/hdphoto" Target="../media/hdphoto8.wdp"/><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56.png"/><Relationship Id="rId5" Type="http://schemas.microsoft.com/office/2007/relationships/hdphoto" Target="../media/hdphoto7.wdp"/><Relationship Id="rId4" Type="http://schemas.openxmlformats.org/officeDocument/2006/relationships/image" Target="../media/image55.png"/></Relationships>
</file>

<file path=ppt/slides/_rels/slide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2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62.png"/><Relationship Id="rId5" Type="http://schemas.openxmlformats.org/officeDocument/2006/relationships/image" Target="../media/image6.png"/><Relationship Id="rId4" Type="http://schemas.microsoft.com/office/2007/relationships/hdphoto" Target="../media/hdphoto9.wdp"/></Relationships>
</file>

<file path=ppt/slides/_rels/slide26.xml.rels><?xml version="1.0" encoding="UTF-8" standalone="yes"?>
<Relationships xmlns="http://schemas.openxmlformats.org/package/2006/relationships"><Relationship Id="rId3" Type="http://schemas.openxmlformats.org/officeDocument/2006/relationships/image" Target="../media/image61.png"/><Relationship Id="rId7" Type="http://schemas.openxmlformats.org/officeDocument/2006/relationships/hyperlink" Target="https://www.tiobe.com/tiobe-index/" TargetMode="External"/><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63.png"/><Relationship Id="rId5" Type="http://schemas.openxmlformats.org/officeDocument/2006/relationships/image" Target="../media/image6.png"/><Relationship Id="rId4" Type="http://schemas.microsoft.com/office/2007/relationships/hdphoto" Target="../media/hdphoto9.wdp"/></Relationships>
</file>

<file path=ppt/slides/_rels/slide2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8" Type="http://schemas.microsoft.com/office/2007/relationships/hdphoto" Target="../media/hdphoto11.wdp"/><Relationship Id="rId13" Type="http://schemas.microsoft.com/office/2007/relationships/hdphoto" Target="../media/hdphoto9.wdp"/><Relationship Id="rId3" Type="http://schemas.openxmlformats.org/officeDocument/2006/relationships/image" Target="../media/image6.png"/><Relationship Id="rId7" Type="http://schemas.openxmlformats.org/officeDocument/2006/relationships/image" Target="../media/image66.png"/><Relationship Id="rId12" Type="http://schemas.openxmlformats.org/officeDocument/2006/relationships/image" Target="../media/image69.pn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65.png"/><Relationship Id="rId11" Type="http://schemas.microsoft.com/office/2007/relationships/hdphoto" Target="../media/hdphoto12.wdp"/><Relationship Id="rId5" Type="http://schemas.microsoft.com/office/2007/relationships/hdphoto" Target="../media/hdphoto10.wdp"/><Relationship Id="rId10" Type="http://schemas.openxmlformats.org/officeDocument/2006/relationships/image" Target="../media/image68.png"/><Relationship Id="rId4" Type="http://schemas.openxmlformats.org/officeDocument/2006/relationships/image" Target="../media/image64.png"/><Relationship Id="rId9" Type="http://schemas.openxmlformats.org/officeDocument/2006/relationships/image" Target="../media/image67.png"/></Relationships>
</file>

<file path=ppt/slides/_rels/slide29.xml.rels><?xml version="1.0" encoding="UTF-8" standalone="yes"?>
<Relationships xmlns="http://schemas.openxmlformats.org/package/2006/relationships"><Relationship Id="rId8" Type="http://schemas.microsoft.com/office/2007/relationships/hdphoto" Target="../media/hdphoto13.wdp"/><Relationship Id="rId13" Type="http://schemas.openxmlformats.org/officeDocument/2006/relationships/image" Target="../media/image76.png"/><Relationship Id="rId3" Type="http://schemas.openxmlformats.org/officeDocument/2006/relationships/image" Target="../media/image6.png"/><Relationship Id="rId7" Type="http://schemas.openxmlformats.org/officeDocument/2006/relationships/image" Target="../media/image71.png"/><Relationship Id="rId12" Type="http://schemas.openxmlformats.org/officeDocument/2006/relationships/image" Target="../media/image75.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70.png"/><Relationship Id="rId11" Type="http://schemas.openxmlformats.org/officeDocument/2006/relationships/image" Target="../media/image74.png"/><Relationship Id="rId5" Type="http://schemas.microsoft.com/office/2007/relationships/hdphoto" Target="../media/hdphoto9.wdp"/><Relationship Id="rId15" Type="http://schemas.microsoft.com/office/2007/relationships/hdphoto" Target="../media/hdphoto11.wdp"/><Relationship Id="rId10" Type="http://schemas.openxmlformats.org/officeDocument/2006/relationships/image" Target="../media/image73.png"/><Relationship Id="rId4" Type="http://schemas.openxmlformats.org/officeDocument/2006/relationships/image" Target="../media/image69.png"/><Relationship Id="rId9" Type="http://schemas.openxmlformats.org/officeDocument/2006/relationships/image" Target="../media/image72.png"/><Relationship Id="rId14" Type="http://schemas.openxmlformats.org/officeDocument/2006/relationships/image" Target="../media/image66.png"/></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image" Target="../media/image61.png"/><Relationship Id="rId7" Type="http://schemas.openxmlformats.org/officeDocument/2006/relationships/image" Target="../media/image78.png"/><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image" Target="../media/image77.png"/><Relationship Id="rId5" Type="http://schemas.openxmlformats.org/officeDocument/2006/relationships/image" Target="../media/image6.png"/><Relationship Id="rId10" Type="http://schemas.openxmlformats.org/officeDocument/2006/relationships/image" Target="../media/image81.png"/><Relationship Id="rId4" Type="http://schemas.microsoft.com/office/2007/relationships/hdphoto" Target="../media/hdphoto9.wdp"/><Relationship Id="rId9" Type="http://schemas.openxmlformats.org/officeDocument/2006/relationships/image" Target="../media/image80.png"/></Relationships>
</file>

<file path=ppt/slides/_rels/slide31.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image" Target="../media/image61.png"/><Relationship Id="rId7" Type="http://schemas.openxmlformats.org/officeDocument/2006/relationships/image" Target="../media/image83.png"/><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image" Target="../media/image82.png"/><Relationship Id="rId5" Type="http://schemas.openxmlformats.org/officeDocument/2006/relationships/image" Target="../media/image6.png"/><Relationship Id="rId4" Type="http://schemas.microsoft.com/office/2007/relationships/hdphoto" Target="../media/hdphoto9.wdp"/><Relationship Id="rId9" Type="http://schemas.openxmlformats.org/officeDocument/2006/relationships/image" Target="../media/image85.png"/></Relationships>
</file>

<file path=ppt/slides/_rels/slide3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8.xml"/><Relationship Id="rId1" Type="http://schemas.openxmlformats.org/officeDocument/2006/relationships/slideLayout" Target="../slideLayouts/slideLayout1.xml"/><Relationship Id="rId6" Type="http://schemas.openxmlformats.org/officeDocument/2006/relationships/image" Target="../media/image86.png"/><Relationship Id="rId5" Type="http://schemas.openxmlformats.org/officeDocument/2006/relationships/image" Target="../media/image6.png"/><Relationship Id="rId4" Type="http://schemas.microsoft.com/office/2007/relationships/hdphoto" Target="../media/hdphoto9.wdp"/></Relationships>
</file>

<file path=ppt/slides/_rels/slide3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9.xml"/><Relationship Id="rId1" Type="http://schemas.openxmlformats.org/officeDocument/2006/relationships/slideLayout" Target="../slideLayouts/slideLayout1.xml"/><Relationship Id="rId5" Type="http://schemas.openxmlformats.org/officeDocument/2006/relationships/image" Target="../media/image6.png"/><Relationship Id="rId4" Type="http://schemas.microsoft.com/office/2007/relationships/hdphoto" Target="../media/hdphoto9.wdp"/></Relationships>
</file>

<file path=ppt/slides/_rels/slide34.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61.png"/><Relationship Id="rId7" Type="http://schemas.openxmlformats.org/officeDocument/2006/relationships/hyperlink" Target="https://www.python.org/" TargetMode="External"/><Relationship Id="rId2" Type="http://schemas.openxmlformats.org/officeDocument/2006/relationships/notesSlide" Target="../notesSlides/notesSlide30.xml"/><Relationship Id="rId1" Type="http://schemas.openxmlformats.org/officeDocument/2006/relationships/slideLayout" Target="../slideLayouts/slideLayout1.xml"/><Relationship Id="rId6" Type="http://schemas.openxmlformats.org/officeDocument/2006/relationships/image" Target="../media/image87.png"/><Relationship Id="rId5" Type="http://schemas.openxmlformats.org/officeDocument/2006/relationships/image" Target="../media/image6.png"/><Relationship Id="rId4" Type="http://schemas.microsoft.com/office/2007/relationships/hdphoto" Target="../media/hdphoto9.wdp"/></Relationships>
</file>

<file path=ppt/slides/_rels/slide3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image" Target="../media/image6.png"/><Relationship Id="rId7" Type="http://schemas.microsoft.com/office/2007/relationships/hdphoto" Target="../media/hdphoto14.wdp"/><Relationship Id="rId2" Type="http://schemas.openxmlformats.org/officeDocument/2006/relationships/notesSlide" Target="../notesSlides/notesSlide33.xml"/><Relationship Id="rId1" Type="http://schemas.openxmlformats.org/officeDocument/2006/relationships/slideLayout" Target="../slideLayouts/slideLayout1.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png"/></Relationships>
</file>

<file path=ppt/slides/_rels/slide38.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94.png"/><Relationship Id="rId2" Type="http://schemas.openxmlformats.org/officeDocument/2006/relationships/notesSlide" Target="../notesSlides/notesSlide34.xml"/><Relationship Id="rId1" Type="http://schemas.openxmlformats.org/officeDocument/2006/relationships/slideLayout" Target="../slideLayouts/slideLayout1.xml"/><Relationship Id="rId6" Type="http://schemas.openxmlformats.org/officeDocument/2006/relationships/image" Target="../media/image93.png"/><Relationship Id="rId5" Type="http://schemas.openxmlformats.org/officeDocument/2006/relationships/hyperlink" Target="https://www.anaconda.com/download" TargetMode="External"/><Relationship Id="rId4" Type="http://schemas.openxmlformats.org/officeDocument/2006/relationships/image" Target="../media/image89.png"/></Relationships>
</file>

<file path=ppt/slides/_rels/slide39.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97.png"/><Relationship Id="rId2" Type="http://schemas.openxmlformats.org/officeDocument/2006/relationships/notesSlide" Target="../notesSlides/notesSlide35.xml"/><Relationship Id="rId1" Type="http://schemas.openxmlformats.org/officeDocument/2006/relationships/slideLayout" Target="../slideLayouts/slideLayout1.xml"/><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image" Target="../media/image89.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8" Type="http://schemas.openxmlformats.org/officeDocument/2006/relationships/image" Target="../media/image101.png"/><Relationship Id="rId3" Type="http://schemas.openxmlformats.org/officeDocument/2006/relationships/image" Target="../media/image6.png"/><Relationship Id="rId7" Type="http://schemas.openxmlformats.org/officeDocument/2006/relationships/image" Target="../media/image100.png"/><Relationship Id="rId2" Type="http://schemas.openxmlformats.org/officeDocument/2006/relationships/notesSlide" Target="../notesSlides/notesSlide36.xml"/><Relationship Id="rId1" Type="http://schemas.openxmlformats.org/officeDocument/2006/relationships/slideLayout" Target="../slideLayouts/slideLayout1.xml"/><Relationship Id="rId6" Type="http://schemas.openxmlformats.org/officeDocument/2006/relationships/image" Target="../media/image99.png"/><Relationship Id="rId11" Type="http://schemas.openxmlformats.org/officeDocument/2006/relationships/image" Target="../media/image104.png"/><Relationship Id="rId5" Type="http://schemas.openxmlformats.org/officeDocument/2006/relationships/image" Target="../media/image98.png"/><Relationship Id="rId10" Type="http://schemas.openxmlformats.org/officeDocument/2006/relationships/image" Target="../media/image103.png"/><Relationship Id="rId4" Type="http://schemas.openxmlformats.org/officeDocument/2006/relationships/image" Target="../media/image89.png"/><Relationship Id="rId9" Type="http://schemas.openxmlformats.org/officeDocument/2006/relationships/image" Target="../media/image102.png"/></Relationships>
</file>

<file path=ppt/slides/_rels/slide41.xml.rels><?xml version="1.0" encoding="UTF-8" standalone="yes"?>
<Relationships xmlns="http://schemas.openxmlformats.org/package/2006/relationships"><Relationship Id="rId8" Type="http://schemas.openxmlformats.org/officeDocument/2006/relationships/image" Target="../media/image108.png"/><Relationship Id="rId3" Type="http://schemas.openxmlformats.org/officeDocument/2006/relationships/image" Target="../media/image6.png"/><Relationship Id="rId7" Type="http://schemas.openxmlformats.org/officeDocument/2006/relationships/image" Target="../media/image107.png"/><Relationship Id="rId12" Type="http://schemas.openxmlformats.org/officeDocument/2006/relationships/image" Target="../media/image112.png"/><Relationship Id="rId2" Type="http://schemas.openxmlformats.org/officeDocument/2006/relationships/notesSlide" Target="../notesSlides/notesSlide37.xml"/><Relationship Id="rId1" Type="http://schemas.openxmlformats.org/officeDocument/2006/relationships/slideLayout" Target="../slideLayouts/slideLayout1.xml"/><Relationship Id="rId6" Type="http://schemas.openxmlformats.org/officeDocument/2006/relationships/image" Target="../media/image106.png"/><Relationship Id="rId11" Type="http://schemas.openxmlformats.org/officeDocument/2006/relationships/image" Target="../media/image111.png"/><Relationship Id="rId5" Type="http://schemas.openxmlformats.org/officeDocument/2006/relationships/image" Target="../media/image105.png"/><Relationship Id="rId10" Type="http://schemas.openxmlformats.org/officeDocument/2006/relationships/image" Target="../media/image110.png"/><Relationship Id="rId4" Type="http://schemas.openxmlformats.org/officeDocument/2006/relationships/image" Target="../media/image89.png"/><Relationship Id="rId9" Type="http://schemas.openxmlformats.org/officeDocument/2006/relationships/image" Target="../media/image109.png"/></Relationships>
</file>

<file path=ppt/slides/_rels/slide42.xml.rels><?xml version="1.0" encoding="UTF-8" standalone="yes"?>
<Relationships xmlns="http://schemas.openxmlformats.org/package/2006/relationships"><Relationship Id="rId8" Type="http://schemas.openxmlformats.org/officeDocument/2006/relationships/image" Target="../media/image115.png"/><Relationship Id="rId3" Type="http://schemas.openxmlformats.org/officeDocument/2006/relationships/image" Target="../media/image57.png"/><Relationship Id="rId7" Type="http://schemas.openxmlformats.org/officeDocument/2006/relationships/image" Target="../media/image114.png"/><Relationship Id="rId12" Type="http://schemas.openxmlformats.org/officeDocument/2006/relationships/image" Target="../media/image118.png"/><Relationship Id="rId2" Type="http://schemas.openxmlformats.org/officeDocument/2006/relationships/image" Target="../media/image6.png"/><Relationship Id="rId1" Type="http://schemas.openxmlformats.org/officeDocument/2006/relationships/slideLayout" Target="../slideLayouts/slideLayout1.xml"/><Relationship Id="rId6" Type="http://schemas.openxmlformats.org/officeDocument/2006/relationships/image" Target="../media/image113.png"/><Relationship Id="rId11" Type="http://schemas.openxmlformats.org/officeDocument/2006/relationships/hyperlink" Target="https://code.visualstudio.com/" TargetMode="External"/><Relationship Id="rId5" Type="http://schemas.microsoft.com/office/2007/relationships/hdphoto" Target="../media/hdphoto9.wdp"/><Relationship Id="rId10" Type="http://schemas.openxmlformats.org/officeDocument/2006/relationships/image" Target="../media/image117.png"/><Relationship Id="rId4" Type="http://schemas.openxmlformats.org/officeDocument/2006/relationships/image" Target="../media/image61.png"/><Relationship Id="rId9" Type="http://schemas.openxmlformats.org/officeDocument/2006/relationships/image" Target="../media/image116.png"/></Relationships>
</file>

<file path=ppt/slides/_rels/slide43.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6.png"/><Relationship Id="rId1" Type="http://schemas.openxmlformats.org/officeDocument/2006/relationships/slideLayout" Target="../slideLayouts/slideLayout1.xml"/><Relationship Id="rId5" Type="http://schemas.openxmlformats.org/officeDocument/2006/relationships/image" Target="../media/image121.png"/><Relationship Id="rId4" Type="http://schemas.openxmlformats.org/officeDocument/2006/relationships/image" Target="../media/image120.png"/></Relationships>
</file>

<file path=ppt/slides/_rels/slide44.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6.png"/><Relationship Id="rId1" Type="http://schemas.openxmlformats.org/officeDocument/2006/relationships/slideLayout" Target="../slideLayouts/slideLayout1.xml"/><Relationship Id="rId5" Type="http://schemas.openxmlformats.org/officeDocument/2006/relationships/image" Target="../media/image124.png"/><Relationship Id="rId4" Type="http://schemas.openxmlformats.org/officeDocument/2006/relationships/image" Target="../media/image123.png"/></Relationships>
</file>

<file path=ppt/slides/_rels/slide45.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6.png"/><Relationship Id="rId1" Type="http://schemas.openxmlformats.org/officeDocument/2006/relationships/slideLayout" Target="../slideLayouts/slideLayout1.xml"/><Relationship Id="rId4" Type="http://schemas.openxmlformats.org/officeDocument/2006/relationships/image" Target="../media/image126.png"/></Relationships>
</file>

<file path=ppt/slides/_rels/slide46.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6.png"/><Relationship Id="rId1" Type="http://schemas.openxmlformats.org/officeDocument/2006/relationships/slideLayout" Target="../slideLayouts/slideLayout1.xml"/><Relationship Id="rId4" Type="http://schemas.openxmlformats.org/officeDocument/2006/relationships/image" Target="../media/image128.png"/></Relationships>
</file>

<file path=ppt/slides/_rels/slide47.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6.png"/><Relationship Id="rId1" Type="http://schemas.openxmlformats.org/officeDocument/2006/relationships/slideLayout" Target="../slideLayouts/slideLayout1.xml"/><Relationship Id="rId4" Type="http://schemas.openxmlformats.org/officeDocument/2006/relationships/image" Target="../media/image130.png"/></Relationships>
</file>

<file path=ppt/slides/_rels/slide48.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50.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6.png"/><Relationship Id="rId1" Type="http://schemas.openxmlformats.org/officeDocument/2006/relationships/slideLayout" Target="../slideLayouts/slideLayout1.xml"/><Relationship Id="rId4" Type="http://schemas.openxmlformats.org/officeDocument/2006/relationships/image" Target="../media/image134.gif"/></Relationships>
</file>

<file path=ppt/slides/_rels/slide51.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6.png"/><Relationship Id="rId1" Type="http://schemas.openxmlformats.org/officeDocument/2006/relationships/slideLayout" Target="../slideLayouts/slideLayout1.xml"/><Relationship Id="rId5" Type="http://schemas.openxmlformats.org/officeDocument/2006/relationships/image" Target="../media/image137.gif"/><Relationship Id="rId4" Type="http://schemas.openxmlformats.org/officeDocument/2006/relationships/image" Target="../media/image136.png"/></Relationships>
</file>

<file path=ppt/slides/_rels/slide52.xml.rels><?xml version="1.0" encoding="UTF-8" standalone="yes"?>
<Relationships xmlns="http://schemas.openxmlformats.org/package/2006/relationships"><Relationship Id="rId3" Type="http://schemas.openxmlformats.org/officeDocument/2006/relationships/image" Target="../media/image138.gif"/><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6.png"/><Relationship Id="rId1" Type="http://schemas.openxmlformats.org/officeDocument/2006/relationships/slideLayout" Target="../slideLayouts/slideLayout1.xml"/><Relationship Id="rId4" Type="http://schemas.openxmlformats.org/officeDocument/2006/relationships/image" Target="../media/image140.png"/></Relationships>
</file>

<file path=ppt/slides/_rels/slide54.xml.rels><?xml version="1.0" encoding="UTF-8" standalone="yes"?>
<Relationships xmlns="http://schemas.openxmlformats.org/package/2006/relationships"><Relationship Id="rId3" Type="http://schemas.openxmlformats.org/officeDocument/2006/relationships/image" Target="../media/image141.png"/><Relationship Id="rId7" Type="http://schemas.openxmlformats.org/officeDocument/2006/relationships/image" Target="../media/image145.png"/><Relationship Id="rId2" Type="http://schemas.openxmlformats.org/officeDocument/2006/relationships/image" Target="../media/image6.png"/><Relationship Id="rId1" Type="http://schemas.openxmlformats.org/officeDocument/2006/relationships/slideLayout" Target="../slideLayouts/slideLayout1.xml"/><Relationship Id="rId6" Type="http://schemas.openxmlformats.org/officeDocument/2006/relationships/image" Target="../media/image144.png"/><Relationship Id="rId5" Type="http://schemas.openxmlformats.org/officeDocument/2006/relationships/image" Target="../media/image143.png"/><Relationship Id="rId4" Type="http://schemas.openxmlformats.org/officeDocument/2006/relationships/image" Target="../media/image142.png"/></Relationships>
</file>

<file path=ppt/slides/_rels/slide55.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6.png"/><Relationship Id="rId1" Type="http://schemas.openxmlformats.org/officeDocument/2006/relationships/slideLayout" Target="../slideLayouts/slideLayout1.xml"/><Relationship Id="rId4" Type="http://schemas.openxmlformats.org/officeDocument/2006/relationships/image" Target="../media/image147.png"/></Relationships>
</file>

<file path=ppt/slides/_rels/slide56.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6.png"/><Relationship Id="rId1" Type="http://schemas.openxmlformats.org/officeDocument/2006/relationships/slideLayout" Target="../slideLayouts/slideLayout1.xml"/><Relationship Id="rId4" Type="http://schemas.openxmlformats.org/officeDocument/2006/relationships/image" Target="../media/image149.png"/></Relationships>
</file>

<file path=ppt/slides/_rels/slide57.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8.xml"/><Relationship Id="rId1" Type="http://schemas.openxmlformats.org/officeDocument/2006/relationships/slideLayout" Target="../slideLayouts/slideLayout1.xml"/><Relationship Id="rId6" Type="http://schemas.openxmlformats.org/officeDocument/2006/relationships/image" Target="../media/image151.png"/><Relationship Id="rId5" Type="http://schemas.openxmlformats.org/officeDocument/2006/relationships/image" Target="../media/image6.png"/><Relationship Id="rId4" Type="http://schemas.microsoft.com/office/2007/relationships/hdphoto" Target="../media/hdphoto9.wdp"/></Relationships>
</file>

<file path=ppt/slides/_rels/slide5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9.xml"/><Relationship Id="rId1" Type="http://schemas.openxmlformats.org/officeDocument/2006/relationships/slideLayout" Target="../slideLayouts/slideLayout1.xml"/><Relationship Id="rId6" Type="http://schemas.openxmlformats.org/officeDocument/2006/relationships/image" Target="../media/image152.png"/><Relationship Id="rId5" Type="http://schemas.openxmlformats.org/officeDocument/2006/relationships/image" Target="../media/image6.png"/><Relationship Id="rId4" Type="http://schemas.microsoft.com/office/2007/relationships/hdphoto" Target="../media/hdphoto9.wdp"/></Relationships>
</file>

<file path=ppt/slides/_rels/slide6.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microsoft.com/office/2007/relationships/hdphoto" Target="../media/hdphoto2.wdp"/><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10.png"/><Relationship Id="rId5" Type="http://schemas.microsoft.com/office/2007/relationships/hdphoto" Target="../media/hdphoto1.wdp"/><Relationship Id="rId4" Type="http://schemas.openxmlformats.org/officeDocument/2006/relationships/image" Target="../media/image9.png"/><Relationship Id="rId9" Type="http://schemas.openxmlformats.org/officeDocument/2006/relationships/image" Target="../media/image12.png"/></Relationships>
</file>

<file path=ppt/slides/_rels/slide6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0.xml"/><Relationship Id="rId1" Type="http://schemas.openxmlformats.org/officeDocument/2006/relationships/slideLayout" Target="../slideLayouts/slideLayout1.xml"/><Relationship Id="rId6" Type="http://schemas.openxmlformats.org/officeDocument/2006/relationships/image" Target="../media/image153.png"/><Relationship Id="rId5" Type="http://schemas.openxmlformats.org/officeDocument/2006/relationships/image" Target="../media/image6.png"/><Relationship Id="rId4" Type="http://schemas.microsoft.com/office/2007/relationships/hdphoto" Target="../media/hdphoto9.wdp"/></Relationships>
</file>

<file path=ppt/slides/_rels/slide6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1.xml"/><Relationship Id="rId1" Type="http://schemas.openxmlformats.org/officeDocument/2006/relationships/slideLayout" Target="../slideLayouts/slideLayout1.xml"/><Relationship Id="rId6" Type="http://schemas.openxmlformats.org/officeDocument/2006/relationships/image" Target="../media/image154.png"/><Relationship Id="rId5" Type="http://schemas.openxmlformats.org/officeDocument/2006/relationships/image" Target="../media/image6.png"/><Relationship Id="rId4" Type="http://schemas.microsoft.com/office/2007/relationships/hdphoto" Target="../media/hdphoto9.wdp"/></Relationships>
</file>

<file path=ppt/slides/_rels/slide62.xml.rels><?xml version="1.0" encoding="UTF-8" standalone="yes"?>
<Relationships xmlns="http://schemas.openxmlformats.org/package/2006/relationships"><Relationship Id="rId3" Type="http://schemas.openxmlformats.org/officeDocument/2006/relationships/image" Target="../media/image61.png"/><Relationship Id="rId7" Type="http://schemas.openxmlformats.org/officeDocument/2006/relationships/image" Target="../media/image156.png"/><Relationship Id="rId2" Type="http://schemas.openxmlformats.org/officeDocument/2006/relationships/notesSlide" Target="../notesSlides/notesSlide42.xml"/><Relationship Id="rId1" Type="http://schemas.openxmlformats.org/officeDocument/2006/relationships/slideLayout" Target="../slideLayouts/slideLayout1.xml"/><Relationship Id="rId6" Type="http://schemas.openxmlformats.org/officeDocument/2006/relationships/image" Target="../media/image155.png"/><Relationship Id="rId5" Type="http://schemas.openxmlformats.org/officeDocument/2006/relationships/image" Target="../media/image6.png"/><Relationship Id="rId4" Type="http://schemas.microsoft.com/office/2007/relationships/hdphoto" Target="../media/hdphoto9.wdp"/></Relationships>
</file>

<file path=ppt/slides/_rels/slide6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3.xml"/><Relationship Id="rId1" Type="http://schemas.openxmlformats.org/officeDocument/2006/relationships/slideLayout" Target="../slideLayouts/slideLayout1.xml"/><Relationship Id="rId6" Type="http://schemas.openxmlformats.org/officeDocument/2006/relationships/image" Target="../media/image157.png"/><Relationship Id="rId5" Type="http://schemas.openxmlformats.org/officeDocument/2006/relationships/image" Target="../media/image6.png"/><Relationship Id="rId4" Type="http://schemas.microsoft.com/office/2007/relationships/hdphoto" Target="../media/hdphoto9.wdp"/></Relationships>
</file>

<file path=ppt/slides/_rels/slide64.xml.rels><?xml version="1.0" encoding="UTF-8" standalone="yes"?>
<Relationships xmlns="http://schemas.openxmlformats.org/package/2006/relationships"><Relationship Id="rId3" Type="http://schemas.openxmlformats.org/officeDocument/2006/relationships/image" Target="../media/image61.png"/><Relationship Id="rId7" Type="http://schemas.openxmlformats.org/officeDocument/2006/relationships/image" Target="../media/image159.png"/><Relationship Id="rId2" Type="http://schemas.openxmlformats.org/officeDocument/2006/relationships/notesSlide" Target="../notesSlides/notesSlide44.xml"/><Relationship Id="rId1" Type="http://schemas.openxmlformats.org/officeDocument/2006/relationships/slideLayout" Target="../slideLayouts/slideLayout1.xml"/><Relationship Id="rId6" Type="http://schemas.openxmlformats.org/officeDocument/2006/relationships/image" Target="../media/image158.png"/><Relationship Id="rId5" Type="http://schemas.openxmlformats.org/officeDocument/2006/relationships/image" Target="../media/image6.png"/><Relationship Id="rId4" Type="http://schemas.microsoft.com/office/2007/relationships/hdphoto" Target="../media/hdphoto9.wdp"/></Relationships>
</file>

<file path=ppt/slides/_rels/slide65.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6.png"/><Relationship Id="rId1" Type="http://schemas.openxmlformats.org/officeDocument/2006/relationships/slideLayout" Target="../slideLayouts/slideLayout1.xml"/><Relationship Id="rId5" Type="http://schemas.openxmlformats.org/officeDocument/2006/relationships/image" Target="../media/image162.png"/><Relationship Id="rId4" Type="http://schemas.openxmlformats.org/officeDocument/2006/relationships/image" Target="../media/image161.png"/></Relationships>
</file>

<file path=ppt/slides/_rels/slide66.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image" Target="../media/image6.png"/><Relationship Id="rId1" Type="http://schemas.openxmlformats.org/officeDocument/2006/relationships/slideLayout" Target="../slideLayouts/slideLayout1.xml"/><Relationship Id="rId5" Type="http://schemas.openxmlformats.org/officeDocument/2006/relationships/image" Target="../media/image165.png"/><Relationship Id="rId4" Type="http://schemas.openxmlformats.org/officeDocument/2006/relationships/image" Target="../media/image164.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5.gif"/><Relationship Id="rId5" Type="http://schemas.openxmlformats.org/officeDocument/2006/relationships/image" Target="../media/image14.gif"/><Relationship Id="rId4" Type="http://schemas.openxmlformats.org/officeDocument/2006/relationships/image" Target="../media/image13.gif"/></Relationships>
</file>

<file path=ppt/slides/_rels/slide8.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6.png"/><Relationship Id="rId7"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8" Type="http://schemas.openxmlformats.org/officeDocument/2006/relationships/image" Target="../media/image23.jpeg"/><Relationship Id="rId3" Type="http://schemas.openxmlformats.org/officeDocument/2006/relationships/image" Target="../media/image6.png"/><Relationship Id="rId7" Type="http://schemas.microsoft.com/office/2007/relationships/hdphoto" Target="../media/hdphoto4.wdp"/><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22.png"/><Relationship Id="rId11" Type="http://schemas.openxmlformats.org/officeDocument/2006/relationships/image" Target="../media/image26.png"/><Relationship Id="rId5" Type="http://schemas.microsoft.com/office/2007/relationships/hdphoto" Target="../media/hdphoto3.wdp"/><Relationship Id="rId10" Type="http://schemas.openxmlformats.org/officeDocument/2006/relationships/image" Target="../media/image25.png"/><Relationship Id="rId4" Type="http://schemas.openxmlformats.org/officeDocument/2006/relationships/image" Target="../media/image21.png"/><Relationship Id="rId9"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F67850C-C4CA-058A-7E2C-F61F48F83F92}"/>
              </a:ext>
            </a:extLst>
          </p:cNvPr>
          <p:cNvSpPr>
            <a:spLocks noGrp="1"/>
          </p:cNvSpPr>
          <p:nvPr>
            <p:ph type="ctrTitle"/>
          </p:nvPr>
        </p:nvSpPr>
        <p:spPr>
          <a:xfrm>
            <a:off x="-138561" y="0"/>
            <a:ext cx="9788998" cy="4358696"/>
          </a:xfrm>
        </p:spPr>
        <p:txBody>
          <a:bodyPr>
            <a:noAutofit/>
          </a:bodyPr>
          <a:lstStyle/>
          <a:p>
            <a:pPr algn="l"/>
            <a:r>
              <a:rPr lang="es-ES" sz="9600" dirty="0">
                <a:solidFill>
                  <a:schemeClr val="bg1">
                    <a:lumMod val="75000"/>
                    <a:lumOff val="25000"/>
                  </a:schemeClr>
                </a:solidFill>
                <a:latin typeface="Bauhaus 93" panose="04030905020B02020C02" pitchFamily="82" charset="0"/>
                <a:ea typeface="Cascadia Code" panose="020B0609020000020004" pitchFamily="49" charset="0"/>
                <a:cs typeface="Cascadia Code" panose="020B0609020000020004" pitchFamily="49" charset="0"/>
              </a:rPr>
              <a:t>Programación de Inteligencia Artificial</a:t>
            </a:r>
          </a:p>
        </p:txBody>
      </p:sp>
      <p:sp>
        <p:nvSpPr>
          <p:cNvPr id="3" name="Subtítulo 2">
            <a:extLst>
              <a:ext uri="{FF2B5EF4-FFF2-40B4-BE49-F238E27FC236}">
                <a16:creationId xmlns:a16="http://schemas.microsoft.com/office/drawing/2014/main" id="{0F43A6D6-948E-91E0-C41F-55A538F9CF8F}"/>
              </a:ext>
            </a:extLst>
          </p:cNvPr>
          <p:cNvSpPr>
            <a:spLocks noGrp="1"/>
          </p:cNvSpPr>
          <p:nvPr>
            <p:ph type="subTitle" idx="1"/>
          </p:nvPr>
        </p:nvSpPr>
        <p:spPr>
          <a:xfrm>
            <a:off x="4755938" y="6232757"/>
            <a:ext cx="9144000" cy="625474"/>
          </a:xfrm>
        </p:spPr>
        <p:txBody>
          <a:bodyPr>
            <a:normAutofit/>
          </a:bodyPr>
          <a:lstStyle/>
          <a:p>
            <a:r>
              <a:rPr lang="es-ES" sz="2400" b="1" dirty="0">
                <a:latin typeface="Abadi Extra Light" panose="020B0204020104020204" pitchFamily="34" charset="0"/>
              </a:rPr>
              <a:t>C.E. de Inteligencia Artificial y Big Data</a:t>
            </a:r>
          </a:p>
        </p:txBody>
      </p:sp>
      <p:sp>
        <p:nvSpPr>
          <p:cNvPr id="7" name="Rectángulo 6">
            <a:extLst>
              <a:ext uri="{FF2B5EF4-FFF2-40B4-BE49-F238E27FC236}">
                <a16:creationId xmlns:a16="http://schemas.microsoft.com/office/drawing/2014/main" id="{5E8DF615-CFC6-96B2-3D94-2C27F1214C8A}"/>
              </a:ext>
            </a:extLst>
          </p:cNvPr>
          <p:cNvSpPr/>
          <p:nvPr/>
        </p:nvSpPr>
        <p:spPr>
          <a:xfrm>
            <a:off x="1201501" y="1301087"/>
            <a:ext cx="9788998" cy="4255826"/>
          </a:xfrm>
          <a:prstGeom prst="rect">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Título 1">
            <a:extLst>
              <a:ext uri="{FF2B5EF4-FFF2-40B4-BE49-F238E27FC236}">
                <a16:creationId xmlns:a16="http://schemas.microsoft.com/office/drawing/2014/main" id="{03E9B5F6-D12F-D76F-64B8-A813D2D8B9A9}"/>
              </a:ext>
            </a:extLst>
          </p:cNvPr>
          <p:cNvSpPr txBox="1">
            <a:spLocks/>
          </p:cNvSpPr>
          <p:nvPr/>
        </p:nvSpPr>
        <p:spPr>
          <a:xfrm>
            <a:off x="1524000" y="1868919"/>
            <a:ext cx="9144000" cy="3687994"/>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s-ES" dirty="0">
                <a:latin typeface="Cascadia Code" panose="020B0609020000020004" pitchFamily="49" charset="0"/>
                <a:ea typeface="Cascadia Code" panose="020B0609020000020004" pitchFamily="49" charset="0"/>
                <a:cs typeface="Cascadia Code" panose="020B0609020000020004" pitchFamily="49" charset="0"/>
              </a:rPr>
              <a:t>Unidad 1. </a:t>
            </a:r>
          </a:p>
          <a:p>
            <a:pPr algn="l"/>
            <a:r>
              <a:rPr lang="es-ES" dirty="0">
                <a:latin typeface="Cascadia Code" panose="020B0609020000020004" pitchFamily="49" charset="0"/>
                <a:ea typeface="Cascadia Code" panose="020B0609020000020004" pitchFamily="49" charset="0"/>
                <a:cs typeface="Cascadia Code" panose="020B0609020000020004" pitchFamily="49" charset="0"/>
              </a:rPr>
              <a:t>Introducción a la Programación de Inteligencia Artificial</a:t>
            </a:r>
          </a:p>
        </p:txBody>
      </p:sp>
      <p:pic>
        <p:nvPicPr>
          <p:cNvPr id="11" name="Imagen 10" descr="Imagen que contiene señal, reloj&#10;&#10;Descripción generada automáticamente">
            <a:extLst>
              <a:ext uri="{FF2B5EF4-FFF2-40B4-BE49-F238E27FC236}">
                <a16:creationId xmlns:a16="http://schemas.microsoft.com/office/drawing/2014/main" id="{CB67730A-E03A-E16C-800C-ABD3BA2AF0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95660" y="26017"/>
            <a:ext cx="1180585" cy="979885"/>
          </a:xfrm>
          <a:prstGeom prst="rect">
            <a:avLst/>
          </a:prstGeom>
        </p:spPr>
      </p:pic>
      <p:sp>
        <p:nvSpPr>
          <p:cNvPr id="5" name="CuadroTexto 4">
            <a:extLst>
              <a:ext uri="{FF2B5EF4-FFF2-40B4-BE49-F238E27FC236}">
                <a16:creationId xmlns:a16="http://schemas.microsoft.com/office/drawing/2014/main" id="{E7DC1AC7-B994-A3D5-DDF3-534920C93FBC}"/>
              </a:ext>
            </a:extLst>
          </p:cNvPr>
          <p:cNvSpPr txBox="1"/>
          <p:nvPr/>
        </p:nvSpPr>
        <p:spPr>
          <a:xfrm>
            <a:off x="0" y="6488668"/>
            <a:ext cx="7042150" cy="369332"/>
          </a:xfrm>
          <a:prstGeom prst="rect">
            <a:avLst/>
          </a:prstGeom>
          <a:noFill/>
        </p:spPr>
        <p:txBody>
          <a:bodyPr wrap="square">
            <a:spAutoFit/>
          </a:bodyPr>
          <a:lstStyle/>
          <a:p>
            <a:r>
              <a:rPr lang="es-ES" dirty="0">
                <a:latin typeface="Cascadia Code" panose="020B0609020000020004" pitchFamily="49" charset="0"/>
                <a:ea typeface="Cascadia Code" panose="020B0609020000020004" pitchFamily="49" charset="0"/>
                <a:cs typeface="Cascadia Code" panose="020B0609020000020004" pitchFamily="49" charset="0"/>
              </a:rPr>
              <a:t>1</a:t>
            </a:r>
            <a:endParaRPr lang="es-ES" dirty="0"/>
          </a:p>
        </p:txBody>
      </p:sp>
    </p:spTree>
    <p:extLst>
      <p:ext uri="{BB962C8B-B14F-4D97-AF65-F5344CB8AC3E}">
        <p14:creationId xmlns:p14="http://schemas.microsoft.com/office/powerpoint/2010/main" val="40029386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1">
            <a:extLst>
              <a:ext uri="{FF2B5EF4-FFF2-40B4-BE49-F238E27FC236}">
                <a16:creationId xmlns:a16="http://schemas.microsoft.com/office/drawing/2014/main" id="{03E9B5F6-D12F-D76F-64B8-A813D2D8B9A9}"/>
              </a:ext>
            </a:extLst>
          </p:cNvPr>
          <p:cNvSpPr txBox="1">
            <a:spLocks/>
          </p:cNvSpPr>
          <p:nvPr/>
        </p:nvSpPr>
        <p:spPr>
          <a:xfrm>
            <a:off x="15755" y="178802"/>
            <a:ext cx="9144000" cy="324289"/>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s-ES" sz="1800" dirty="0">
                <a:latin typeface="Cascadia Code" panose="020B0609020000020004" pitchFamily="49" charset="0"/>
                <a:ea typeface="Cascadia Code" panose="020B0609020000020004" pitchFamily="49" charset="0"/>
                <a:cs typeface="Cascadia Code" panose="020B0609020000020004" pitchFamily="49" charset="0"/>
              </a:rPr>
              <a:t>Unidad 1. Introducción a la Programación de Inteligencia Artificial</a:t>
            </a:r>
          </a:p>
        </p:txBody>
      </p:sp>
      <p:pic>
        <p:nvPicPr>
          <p:cNvPr id="9" name="Imagen 8" descr="Imagen que contiene señal, reloj&#10;&#10;Descripción generada automáticamente">
            <a:extLst>
              <a:ext uri="{FF2B5EF4-FFF2-40B4-BE49-F238E27FC236}">
                <a16:creationId xmlns:a16="http://schemas.microsoft.com/office/drawing/2014/main" id="{5D8F626B-1EE0-8E28-9286-46A94579DD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95660" y="26017"/>
            <a:ext cx="1180585" cy="979885"/>
          </a:xfrm>
          <a:prstGeom prst="rect">
            <a:avLst/>
          </a:prstGeom>
        </p:spPr>
      </p:pic>
      <p:cxnSp>
        <p:nvCxnSpPr>
          <p:cNvPr id="10" name="Conector recto 9">
            <a:extLst>
              <a:ext uri="{FF2B5EF4-FFF2-40B4-BE49-F238E27FC236}">
                <a16:creationId xmlns:a16="http://schemas.microsoft.com/office/drawing/2014/main" id="{C3E9B7A7-9704-2FAF-69CE-1E26F80FDBFE}"/>
              </a:ext>
            </a:extLst>
          </p:cNvPr>
          <p:cNvCxnSpPr>
            <a:cxnSpLocks/>
            <a:endCxn id="11" idx="1"/>
          </p:cNvCxnSpPr>
          <p:nvPr/>
        </p:nvCxnSpPr>
        <p:spPr>
          <a:xfrm>
            <a:off x="15755" y="977450"/>
            <a:ext cx="2830314" cy="848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Rectángulo: esquinas redondeadas 10">
            <a:extLst>
              <a:ext uri="{FF2B5EF4-FFF2-40B4-BE49-F238E27FC236}">
                <a16:creationId xmlns:a16="http://schemas.microsoft.com/office/drawing/2014/main" id="{B9BE3053-AAF0-0943-37EB-050D23E28A12}"/>
              </a:ext>
            </a:extLst>
          </p:cNvPr>
          <p:cNvSpPr/>
          <p:nvPr/>
        </p:nvSpPr>
        <p:spPr>
          <a:xfrm>
            <a:off x="2846069" y="714560"/>
            <a:ext cx="6313685" cy="542740"/>
          </a:xfrm>
          <a:prstGeom prst="roundRect">
            <a:avLst/>
          </a:prstGeom>
          <a:solidFill>
            <a:srgbClr val="FFFFFF">
              <a:alpha val="20000"/>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2" name="Conector recto 11">
            <a:extLst>
              <a:ext uri="{FF2B5EF4-FFF2-40B4-BE49-F238E27FC236}">
                <a16:creationId xmlns:a16="http://schemas.microsoft.com/office/drawing/2014/main" id="{82070113-7BB7-7024-E433-0280FBD0E38C}"/>
              </a:ext>
            </a:extLst>
          </p:cNvPr>
          <p:cNvCxnSpPr>
            <a:cxnSpLocks/>
            <a:stCxn id="11" idx="3"/>
          </p:cNvCxnSpPr>
          <p:nvPr/>
        </p:nvCxnSpPr>
        <p:spPr>
          <a:xfrm>
            <a:off x="9159754" y="985930"/>
            <a:ext cx="3016491" cy="1186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CuadroTexto 23">
            <a:extLst>
              <a:ext uri="{FF2B5EF4-FFF2-40B4-BE49-F238E27FC236}">
                <a16:creationId xmlns:a16="http://schemas.microsoft.com/office/drawing/2014/main" id="{77AC952E-FE1E-3C99-9DBC-A0774DAFAAAE}"/>
              </a:ext>
            </a:extLst>
          </p:cNvPr>
          <p:cNvSpPr txBox="1"/>
          <p:nvPr/>
        </p:nvSpPr>
        <p:spPr>
          <a:xfrm>
            <a:off x="599379" y="1601572"/>
            <a:ext cx="10747296" cy="1754326"/>
          </a:xfrm>
          <a:prstGeom prst="rect">
            <a:avLst/>
          </a:prstGeom>
          <a:noFill/>
        </p:spPr>
        <p:txBody>
          <a:bodyPr wrap="square">
            <a:spAutoFit/>
          </a:bodyPr>
          <a:lstStyle/>
          <a:p>
            <a:pPr marL="285750" indent="-285750">
              <a:lnSpc>
                <a:spcPct val="150000"/>
              </a:lnSpc>
              <a:buFont typeface="Wingdings" panose="05000000000000000000" pitchFamily="2" charset="2"/>
              <a:buChar char="q"/>
            </a:pPr>
            <a:r>
              <a:rPr lang="es-ES" sz="2000" dirty="0">
                <a:latin typeface="Cascadia Code" panose="020B0609020000020004" pitchFamily="49" charset="0"/>
                <a:ea typeface="Cascadia Code" panose="020B0609020000020004" pitchFamily="49" charset="0"/>
                <a:cs typeface="Cascadia Code" panose="020B0609020000020004" pitchFamily="49" charset="0"/>
              </a:rPr>
              <a:t>¿Cómo se define la Inteligencia Artificial?</a:t>
            </a:r>
          </a:p>
          <a:p>
            <a:pPr marL="742950" lvl="1" indent="-285750">
              <a:lnSpc>
                <a:spcPct val="150000"/>
              </a:lnSpc>
              <a:buFont typeface="Wingdings" panose="05000000000000000000" pitchFamily="2" charset="2"/>
              <a:buChar char="q"/>
            </a:pPr>
            <a:endParaRPr lang="es-ES" sz="2000" dirty="0">
              <a:latin typeface="Cascadia Code" panose="020B0609020000020004" pitchFamily="49" charset="0"/>
              <a:ea typeface="Cascadia Code" panose="020B0609020000020004" pitchFamily="49" charset="0"/>
              <a:cs typeface="Cascadia Code" panose="020B0609020000020004" pitchFamily="49" charset="0"/>
            </a:endParaRPr>
          </a:p>
          <a:p>
            <a:pPr marL="285750" indent="-285750">
              <a:lnSpc>
                <a:spcPct val="150000"/>
              </a:lnSpc>
              <a:buFont typeface="Wingdings" panose="05000000000000000000" pitchFamily="2" charset="2"/>
              <a:buChar char="q"/>
            </a:pPr>
            <a:endParaRPr lang="es-ES" sz="2000" dirty="0">
              <a:latin typeface="Cascadia Code" panose="020B0609020000020004" pitchFamily="49" charset="0"/>
              <a:ea typeface="Cascadia Code" panose="020B0609020000020004" pitchFamily="49" charset="0"/>
              <a:cs typeface="Cascadia Code" panose="020B0609020000020004" pitchFamily="49" charset="0"/>
            </a:endParaRPr>
          </a:p>
          <a:p>
            <a:endParaRPr lang="es-ES" dirty="0"/>
          </a:p>
        </p:txBody>
      </p:sp>
      <p:sp>
        <p:nvSpPr>
          <p:cNvPr id="2" name="CuadroTexto 1">
            <a:extLst>
              <a:ext uri="{FF2B5EF4-FFF2-40B4-BE49-F238E27FC236}">
                <a16:creationId xmlns:a16="http://schemas.microsoft.com/office/drawing/2014/main" id="{7F9F07BE-1DDC-E18E-7266-8619704EC24D}"/>
              </a:ext>
            </a:extLst>
          </p:cNvPr>
          <p:cNvSpPr txBox="1"/>
          <p:nvPr/>
        </p:nvSpPr>
        <p:spPr>
          <a:xfrm>
            <a:off x="0" y="6488668"/>
            <a:ext cx="7042150" cy="369332"/>
          </a:xfrm>
          <a:prstGeom prst="rect">
            <a:avLst/>
          </a:prstGeom>
          <a:noFill/>
        </p:spPr>
        <p:txBody>
          <a:bodyPr wrap="square">
            <a:spAutoFit/>
          </a:bodyPr>
          <a:lstStyle/>
          <a:p>
            <a:r>
              <a:rPr lang="es-ES" dirty="0">
                <a:latin typeface="Cascadia Code" panose="020B0609020000020004" pitchFamily="49" charset="0"/>
                <a:ea typeface="Cascadia Code" panose="020B0609020000020004" pitchFamily="49" charset="0"/>
                <a:cs typeface="Cascadia Code" panose="020B0609020000020004" pitchFamily="49" charset="0"/>
              </a:rPr>
              <a:t>9</a:t>
            </a:r>
            <a:endParaRPr lang="es-ES" dirty="0"/>
          </a:p>
        </p:txBody>
      </p:sp>
      <p:sp>
        <p:nvSpPr>
          <p:cNvPr id="3" name="CuadroTexto 2">
            <a:extLst>
              <a:ext uri="{FF2B5EF4-FFF2-40B4-BE49-F238E27FC236}">
                <a16:creationId xmlns:a16="http://schemas.microsoft.com/office/drawing/2014/main" id="{CDC44977-E2C0-140D-5BAB-7AAD7874BEB0}"/>
              </a:ext>
            </a:extLst>
          </p:cNvPr>
          <p:cNvSpPr txBox="1"/>
          <p:nvPr/>
        </p:nvSpPr>
        <p:spPr>
          <a:xfrm>
            <a:off x="2846070" y="712281"/>
            <a:ext cx="6313684" cy="584775"/>
          </a:xfrm>
          <a:prstGeom prst="rect">
            <a:avLst/>
          </a:prstGeom>
          <a:noFill/>
        </p:spPr>
        <p:txBody>
          <a:bodyPr wrap="square">
            <a:spAutoFit/>
          </a:bodyPr>
          <a:lstStyle/>
          <a:p>
            <a:pPr algn="ctr"/>
            <a:r>
              <a:rPr lang="es-ES" sz="3200" dirty="0">
                <a:latin typeface="Cascadia Code" panose="020B0609020000020004" pitchFamily="49" charset="0"/>
                <a:ea typeface="Cascadia Code" panose="020B0609020000020004" pitchFamily="49" charset="0"/>
                <a:cs typeface="Cascadia Code" panose="020B0609020000020004" pitchFamily="49" charset="0"/>
              </a:rPr>
              <a:t>Introducción a la I.A.</a:t>
            </a:r>
            <a:endParaRPr lang="es-ES" sz="3200" dirty="0"/>
          </a:p>
        </p:txBody>
      </p:sp>
      <p:pic>
        <p:nvPicPr>
          <p:cNvPr id="13" name="Imagen 12">
            <a:extLst>
              <a:ext uri="{FF2B5EF4-FFF2-40B4-BE49-F238E27FC236}">
                <a16:creationId xmlns:a16="http://schemas.microsoft.com/office/drawing/2014/main" id="{B8E935CD-DD5E-0084-09AD-4C59B0C6016C}"/>
              </a:ext>
            </a:extLst>
          </p:cNvPr>
          <p:cNvPicPr>
            <a:picLocks noChangeAspect="1"/>
          </p:cNvPicPr>
          <p:nvPr/>
        </p:nvPicPr>
        <p:blipFill>
          <a:blip r:embed="rId4"/>
          <a:stretch>
            <a:fillRect/>
          </a:stretch>
        </p:blipFill>
        <p:spPr>
          <a:xfrm>
            <a:off x="1519812" y="2256969"/>
            <a:ext cx="8760520" cy="1490379"/>
          </a:xfrm>
          <a:prstGeom prst="rect">
            <a:avLst/>
          </a:prstGeom>
          <a:ln>
            <a:noFill/>
          </a:ln>
          <a:effectLst>
            <a:softEdge rad="112500"/>
          </a:effectLst>
        </p:spPr>
      </p:pic>
      <p:sp>
        <p:nvSpPr>
          <p:cNvPr id="17" name="Rectángulo: esquinas redondeadas 16">
            <a:extLst>
              <a:ext uri="{FF2B5EF4-FFF2-40B4-BE49-F238E27FC236}">
                <a16:creationId xmlns:a16="http://schemas.microsoft.com/office/drawing/2014/main" id="{D3A18D72-2AAF-AC1D-6C3C-2824BEC0AA19}"/>
              </a:ext>
            </a:extLst>
          </p:cNvPr>
          <p:cNvSpPr/>
          <p:nvPr/>
        </p:nvSpPr>
        <p:spPr>
          <a:xfrm>
            <a:off x="4394200" y="3048000"/>
            <a:ext cx="5207000" cy="342900"/>
          </a:xfrm>
          <a:prstGeom prst="roundRect">
            <a:avLst/>
          </a:prstGeom>
          <a:noFill/>
          <a:ln w="57150">
            <a:solidFill>
              <a:srgbClr val="BC451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1" name="CuadroTexto 20">
            <a:extLst>
              <a:ext uri="{FF2B5EF4-FFF2-40B4-BE49-F238E27FC236}">
                <a16:creationId xmlns:a16="http://schemas.microsoft.com/office/drawing/2014/main" id="{758F0210-4493-EADD-46C4-4A36301AB0E5}"/>
              </a:ext>
            </a:extLst>
          </p:cNvPr>
          <p:cNvSpPr txBox="1"/>
          <p:nvPr/>
        </p:nvSpPr>
        <p:spPr>
          <a:xfrm>
            <a:off x="330200" y="3934034"/>
            <a:ext cx="4064000" cy="923330"/>
          </a:xfrm>
          <a:prstGeom prst="rect">
            <a:avLst/>
          </a:prstGeom>
          <a:noFill/>
        </p:spPr>
        <p:txBody>
          <a:bodyPr wrap="square">
            <a:spAutoFit/>
          </a:bodyPr>
          <a:lstStyle/>
          <a:p>
            <a:r>
              <a:rPr lang="es-ES" sz="1800" dirty="0">
                <a:latin typeface="Cascadia Code" panose="020B0609020000020004" pitchFamily="49" charset="0"/>
                <a:ea typeface="Cascadia Code" panose="020B0609020000020004" pitchFamily="49" charset="0"/>
                <a:cs typeface="Cascadia Code" panose="020B0609020000020004" pitchFamily="49" charset="0"/>
              </a:rPr>
              <a:t>Podemos programar de forma clásica, un robot que juegue al ajedrez.</a:t>
            </a:r>
          </a:p>
        </p:txBody>
      </p:sp>
      <p:pic>
        <p:nvPicPr>
          <p:cNvPr id="4100" name="Picture 4" descr="Robot vs World Champion blitz game. First in the history! on Make a GIF">
            <a:extLst>
              <a:ext uri="{FF2B5EF4-FFF2-40B4-BE49-F238E27FC236}">
                <a16:creationId xmlns:a16="http://schemas.microsoft.com/office/drawing/2014/main" id="{55DEF97A-5DDA-51F3-898A-D4BDF91D2D8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8176"/>
          <a:stretch/>
        </p:blipFill>
        <p:spPr bwMode="auto">
          <a:xfrm>
            <a:off x="2423295" y="4666248"/>
            <a:ext cx="2904330" cy="200015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3" name="CuadroTexto 22">
            <a:extLst>
              <a:ext uri="{FF2B5EF4-FFF2-40B4-BE49-F238E27FC236}">
                <a16:creationId xmlns:a16="http://schemas.microsoft.com/office/drawing/2014/main" id="{599C5FBD-9DFE-5DD1-491B-35E1A02949CB}"/>
              </a:ext>
            </a:extLst>
          </p:cNvPr>
          <p:cNvSpPr txBox="1"/>
          <p:nvPr/>
        </p:nvSpPr>
        <p:spPr>
          <a:xfrm>
            <a:off x="5350320" y="5288339"/>
            <a:ext cx="3190155" cy="1200329"/>
          </a:xfrm>
          <a:prstGeom prst="rect">
            <a:avLst/>
          </a:prstGeom>
          <a:noFill/>
        </p:spPr>
        <p:txBody>
          <a:bodyPr wrap="square">
            <a:spAutoFit/>
          </a:bodyPr>
          <a:lstStyle/>
          <a:p>
            <a:pPr algn="just"/>
            <a:r>
              <a:rPr lang="es-ES" sz="1800" dirty="0">
                <a:latin typeface="Cascadia Code" panose="020B0609020000020004" pitchFamily="49" charset="0"/>
                <a:ea typeface="Cascadia Code" panose="020B0609020000020004" pitchFamily="49" charset="0"/>
                <a:cs typeface="Cascadia Code" panose="020B0609020000020004" pitchFamily="49" charset="0"/>
              </a:rPr>
              <a:t>Esto podría compararse a las operaciones que ejecutan la mente humana, aparentemente.</a:t>
            </a:r>
            <a:endParaRPr lang="es-ES" dirty="0"/>
          </a:p>
        </p:txBody>
      </p:sp>
      <p:sp>
        <p:nvSpPr>
          <p:cNvPr id="25" name="Cerrar llave 24">
            <a:extLst>
              <a:ext uri="{FF2B5EF4-FFF2-40B4-BE49-F238E27FC236}">
                <a16:creationId xmlns:a16="http://schemas.microsoft.com/office/drawing/2014/main" id="{4721DFBC-C841-E797-AFAA-3DC7452479E2}"/>
              </a:ext>
            </a:extLst>
          </p:cNvPr>
          <p:cNvSpPr/>
          <p:nvPr/>
        </p:nvSpPr>
        <p:spPr>
          <a:xfrm>
            <a:off x="8572730" y="3852908"/>
            <a:ext cx="332879" cy="2732364"/>
          </a:xfrm>
          <a:prstGeom prst="righ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sp>
        <p:nvSpPr>
          <p:cNvPr id="27" name="CuadroTexto 26">
            <a:extLst>
              <a:ext uri="{FF2B5EF4-FFF2-40B4-BE49-F238E27FC236}">
                <a16:creationId xmlns:a16="http://schemas.microsoft.com/office/drawing/2014/main" id="{F8BDFC3E-32BD-B089-F902-D9B732281E91}"/>
              </a:ext>
            </a:extLst>
          </p:cNvPr>
          <p:cNvSpPr txBox="1"/>
          <p:nvPr/>
        </p:nvSpPr>
        <p:spPr>
          <a:xfrm>
            <a:off x="9070677" y="3747348"/>
            <a:ext cx="3016492" cy="2862322"/>
          </a:xfrm>
          <a:prstGeom prst="rect">
            <a:avLst/>
          </a:prstGeom>
          <a:noFill/>
        </p:spPr>
        <p:txBody>
          <a:bodyPr wrap="square">
            <a:spAutoFit/>
          </a:bodyPr>
          <a:lstStyle/>
          <a:p>
            <a:r>
              <a:rPr lang="es-ES" sz="1800" dirty="0">
                <a:latin typeface="Cascadia Code" panose="020B0609020000020004" pitchFamily="49" charset="0"/>
                <a:ea typeface="Cascadia Code" panose="020B0609020000020004" pitchFamily="49" charset="0"/>
                <a:cs typeface="Cascadia Code" panose="020B0609020000020004" pitchFamily="49" charset="0"/>
              </a:rPr>
              <a:t>Diferentes </a:t>
            </a:r>
            <a:r>
              <a:rPr lang="es-ES" sz="1800" dirty="0">
                <a:highlight>
                  <a:srgbClr val="BC451B"/>
                </a:highlight>
                <a:latin typeface="Cascadia Code" panose="020B0609020000020004" pitchFamily="49" charset="0"/>
                <a:ea typeface="Cascadia Code" panose="020B0609020000020004" pitchFamily="49" charset="0"/>
                <a:cs typeface="Cascadia Code" panose="020B0609020000020004" pitchFamily="49" charset="0"/>
              </a:rPr>
              <a:t>subcategorías</a:t>
            </a:r>
            <a:r>
              <a:rPr lang="es-ES" sz="1800" dirty="0">
                <a:latin typeface="Cascadia Code" panose="020B0609020000020004" pitchFamily="49" charset="0"/>
                <a:ea typeface="Cascadia Code" panose="020B0609020000020004" pitchFamily="49" charset="0"/>
                <a:cs typeface="Cascadia Code" panose="020B0609020000020004" pitchFamily="49" charset="0"/>
              </a:rPr>
              <a:t> de IA:</a:t>
            </a:r>
          </a:p>
          <a:p>
            <a:pPr marL="342900" indent="-342900">
              <a:buFont typeface="Wingdings" panose="05000000000000000000" pitchFamily="2" charset="2"/>
              <a:buChar char="§"/>
            </a:pPr>
            <a:r>
              <a:rPr lang="es-ES" dirty="0">
                <a:latin typeface="Cascadia Code" panose="020B0609020000020004" pitchFamily="49" charset="0"/>
                <a:ea typeface="Cascadia Code" panose="020B0609020000020004" pitchFamily="49" charset="0"/>
                <a:cs typeface="Cascadia Code" panose="020B0609020000020004" pitchFamily="49" charset="0"/>
              </a:rPr>
              <a:t>Robótica</a:t>
            </a:r>
          </a:p>
          <a:p>
            <a:pPr marL="342900" indent="-342900">
              <a:buFont typeface="Wingdings" panose="05000000000000000000" pitchFamily="2" charset="2"/>
              <a:buChar char="§"/>
            </a:pPr>
            <a:r>
              <a:rPr lang="es-ES" dirty="0">
                <a:latin typeface="Cascadia Code" panose="020B0609020000020004" pitchFamily="49" charset="0"/>
                <a:ea typeface="Cascadia Code" panose="020B0609020000020004" pitchFamily="49" charset="0"/>
                <a:cs typeface="Cascadia Code" panose="020B0609020000020004" pitchFamily="49" charset="0"/>
              </a:rPr>
              <a:t>Procesamiento de lenguaje natural (NLP)</a:t>
            </a:r>
          </a:p>
          <a:p>
            <a:pPr marL="342900" indent="-342900">
              <a:buFont typeface="Wingdings" panose="05000000000000000000" pitchFamily="2" charset="2"/>
              <a:buChar char="§"/>
            </a:pPr>
            <a:r>
              <a:rPr lang="es-ES" dirty="0">
                <a:latin typeface="Cascadia Code" panose="020B0609020000020004" pitchFamily="49" charset="0"/>
                <a:ea typeface="Cascadia Code" panose="020B0609020000020004" pitchFamily="49" charset="0"/>
                <a:cs typeface="Cascadia Code" panose="020B0609020000020004" pitchFamily="49" charset="0"/>
              </a:rPr>
              <a:t>Visión</a:t>
            </a:r>
          </a:p>
          <a:p>
            <a:pPr marL="342900" indent="-342900">
              <a:buFont typeface="Wingdings" panose="05000000000000000000" pitchFamily="2" charset="2"/>
              <a:buChar char="§"/>
            </a:pPr>
            <a:r>
              <a:rPr lang="es-ES" dirty="0">
                <a:latin typeface="Cascadia Code" panose="020B0609020000020004" pitchFamily="49" charset="0"/>
                <a:ea typeface="Cascadia Code" panose="020B0609020000020004" pitchFamily="49" charset="0"/>
                <a:cs typeface="Cascadia Code" panose="020B0609020000020004" pitchFamily="49" charset="0"/>
              </a:rPr>
              <a:t>Conversión de texto a voz</a:t>
            </a:r>
          </a:p>
          <a:p>
            <a:pPr marL="342900" indent="-342900">
              <a:buFont typeface="Wingdings" panose="05000000000000000000" pitchFamily="2" charset="2"/>
              <a:buChar char="§"/>
            </a:pPr>
            <a:r>
              <a:rPr lang="es-ES" dirty="0">
                <a:latin typeface="Cascadia Code" panose="020B0609020000020004" pitchFamily="49" charset="0"/>
                <a:ea typeface="Cascadia Code" panose="020B0609020000020004" pitchFamily="49" charset="0"/>
                <a:cs typeface="Cascadia Code" panose="020B0609020000020004" pitchFamily="49" charset="0"/>
              </a:rPr>
              <a:t>…</a:t>
            </a:r>
            <a:endParaRPr lang="es-ES" dirty="0"/>
          </a:p>
        </p:txBody>
      </p:sp>
    </p:spTree>
    <p:extLst>
      <p:ext uri="{BB962C8B-B14F-4D97-AF65-F5344CB8AC3E}">
        <p14:creationId xmlns:p14="http://schemas.microsoft.com/office/powerpoint/2010/main" val="10492555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1">
            <a:extLst>
              <a:ext uri="{FF2B5EF4-FFF2-40B4-BE49-F238E27FC236}">
                <a16:creationId xmlns:a16="http://schemas.microsoft.com/office/drawing/2014/main" id="{03E9B5F6-D12F-D76F-64B8-A813D2D8B9A9}"/>
              </a:ext>
            </a:extLst>
          </p:cNvPr>
          <p:cNvSpPr txBox="1">
            <a:spLocks/>
          </p:cNvSpPr>
          <p:nvPr/>
        </p:nvSpPr>
        <p:spPr>
          <a:xfrm>
            <a:off x="15755" y="178802"/>
            <a:ext cx="9144000" cy="324289"/>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s-ES" sz="1800" dirty="0">
                <a:latin typeface="Cascadia Code" panose="020B0609020000020004" pitchFamily="49" charset="0"/>
                <a:ea typeface="Cascadia Code" panose="020B0609020000020004" pitchFamily="49" charset="0"/>
                <a:cs typeface="Cascadia Code" panose="020B0609020000020004" pitchFamily="49" charset="0"/>
              </a:rPr>
              <a:t>Unidad 1. Introducción a la Programación de Inteligencia Artificial</a:t>
            </a:r>
          </a:p>
        </p:txBody>
      </p:sp>
      <p:pic>
        <p:nvPicPr>
          <p:cNvPr id="9" name="Imagen 8" descr="Imagen que contiene señal, reloj&#10;&#10;Descripción generada automáticamente">
            <a:extLst>
              <a:ext uri="{FF2B5EF4-FFF2-40B4-BE49-F238E27FC236}">
                <a16:creationId xmlns:a16="http://schemas.microsoft.com/office/drawing/2014/main" id="{5D8F626B-1EE0-8E28-9286-46A94579DD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95660" y="26017"/>
            <a:ext cx="1180585" cy="979885"/>
          </a:xfrm>
          <a:prstGeom prst="rect">
            <a:avLst/>
          </a:prstGeom>
        </p:spPr>
      </p:pic>
      <p:cxnSp>
        <p:nvCxnSpPr>
          <p:cNvPr id="10" name="Conector recto 9">
            <a:extLst>
              <a:ext uri="{FF2B5EF4-FFF2-40B4-BE49-F238E27FC236}">
                <a16:creationId xmlns:a16="http://schemas.microsoft.com/office/drawing/2014/main" id="{C3E9B7A7-9704-2FAF-69CE-1E26F80FDBFE}"/>
              </a:ext>
            </a:extLst>
          </p:cNvPr>
          <p:cNvCxnSpPr>
            <a:cxnSpLocks/>
            <a:endCxn id="11" idx="1"/>
          </p:cNvCxnSpPr>
          <p:nvPr/>
        </p:nvCxnSpPr>
        <p:spPr>
          <a:xfrm>
            <a:off x="15755" y="977450"/>
            <a:ext cx="2830314" cy="848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Rectángulo: esquinas redondeadas 10">
            <a:extLst>
              <a:ext uri="{FF2B5EF4-FFF2-40B4-BE49-F238E27FC236}">
                <a16:creationId xmlns:a16="http://schemas.microsoft.com/office/drawing/2014/main" id="{B9BE3053-AAF0-0943-37EB-050D23E28A12}"/>
              </a:ext>
            </a:extLst>
          </p:cNvPr>
          <p:cNvSpPr/>
          <p:nvPr/>
        </p:nvSpPr>
        <p:spPr>
          <a:xfrm>
            <a:off x="2846069" y="714560"/>
            <a:ext cx="6313685" cy="542740"/>
          </a:xfrm>
          <a:prstGeom prst="roundRect">
            <a:avLst/>
          </a:prstGeom>
          <a:solidFill>
            <a:srgbClr val="FFFFFF">
              <a:alpha val="20000"/>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2" name="Conector recto 11">
            <a:extLst>
              <a:ext uri="{FF2B5EF4-FFF2-40B4-BE49-F238E27FC236}">
                <a16:creationId xmlns:a16="http://schemas.microsoft.com/office/drawing/2014/main" id="{82070113-7BB7-7024-E433-0280FBD0E38C}"/>
              </a:ext>
            </a:extLst>
          </p:cNvPr>
          <p:cNvCxnSpPr>
            <a:cxnSpLocks/>
            <a:stCxn id="11" idx="3"/>
          </p:cNvCxnSpPr>
          <p:nvPr/>
        </p:nvCxnSpPr>
        <p:spPr>
          <a:xfrm>
            <a:off x="9159754" y="985930"/>
            <a:ext cx="3016491" cy="1186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CuadroTexto 23">
            <a:extLst>
              <a:ext uri="{FF2B5EF4-FFF2-40B4-BE49-F238E27FC236}">
                <a16:creationId xmlns:a16="http://schemas.microsoft.com/office/drawing/2014/main" id="{77AC952E-FE1E-3C99-9DBC-A0774DAFAAAE}"/>
              </a:ext>
            </a:extLst>
          </p:cNvPr>
          <p:cNvSpPr txBox="1"/>
          <p:nvPr/>
        </p:nvSpPr>
        <p:spPr>
          <a:xfrm>
            <a:off x="599379" y="1601572"/>
            <a:ext cx="10747296" cy="2215991"/>
          </a:xfrm>
          <a:prstGeom prst="rect">
            <a:avLst/>
          </a:prstGeom>
          <a:noFill/>
        </p:spPr>
        <p:txBody>
          <a:bodyPr wrap="square">
            <a:spAutoFit/>
          </a:bodyPr>
          <a:lstStyle/>
          <a:p>
            <a:pPr marL="285750" indent="-285750">
              <a:lnSpc>
                <a:spcPct val="150000"/>
              </a:lnSpc>
              <a:buFont typeface="Wingdings" panose="05000000000000000000" pitchFamily="2" charset="2"/>
              <a:buChar char="q"/>
            </a:pPr>
            <a:r>
              <a:rPr lang="es-ES" sz="2000" dirty="0">
                <a:latin typeface="Cascadia Code" panose="020B0609020000020004" pitchFamily="49" charset="0"/>
                <a:ea typeface="Cascadia Code" panose="020B0609020000020004" pitchFamily="49" charset="0"/>
                <a:cs typeface="Cascadia Code" panose="020B0609020000020004" pitchFamily="49" charset="0"/>
              </a:rPr>
              <a:t>¿Y qué hace diferente a un agente inteligente?</a:t>
            </a:r>
          </a:p>
          <a:p>
            <a:pPr marL="742950" lvl="1" indent="-285750">
              <a:lnSpc>
                <a:spcPct val="150000"/>
              </a:lnSpc>
              <a:buFont typeface="Wingdings" panose="05000000000000000000" pitchFamily="2" charset="2"/>
              <a:buChar char="q"/>
            </a:pPr>
            <a:r>
              <a:rPr lang="es-ES" sz="2000" dirty="0">
                <a:latin typeface="Cascadia Code" panose="020B0609020000020004" pitchFamily="49" charset="0"/>
                <a:ea typeface="Cascadia Code" panose="020B0609020000020004" pitchFamily="49" charset="0"/>
                <a:cs typeface="Cascadia Code" panose="020B0609020000020004" pitchFamily="49" charset="0"/>
              </a:rPr>
              <a:t>La capacidad de aprender </a:t>
            </a:r>
            <a:r>
              <a:rPr lang="es-ES" sz="2000" dirty="0">
                <a:latin typeface="Cascadia Code" panose="020B0609020000020004" pitchFamily="49" charset="0"/>
                <a:ea typeface="Cascadia Code" panose="020B0609020000020004" pitchFamily="49" charset="0"/>
                <a:cs typeface="Cascadia Code" panose="020B0609020000020004" pitchFamily="49" charset="0"/>
                <a:sym typeface="Wingdings" panose="05000000000000000000" pitchFamily="2" charset="2"/>
              </a:rPr>
              <a:t> </a:t>
            </a:r>
            <a:r>
              <a:rPr lang="es-ES" sz="2000" dirty="0">
                <a:highlight>
                  <a:srgbClr val="BC451B"/>
                </a:highlight>
                <a:latin typeface="Cascadia Code" panose="020B0609020000020004" pitchFamily="49" charset="0"/>
                <a:ea typeface="Cascadia Code" panose="020B0609020000020004" pitchFamily="49" charset="0"/>
                <a:cs typeface="Cascadia Code" panose="020B0609020000020004" pitchFamily="49" charset="0"/>
                <a:sym typeface="Wingdings" panose="05000000000000000000" pitchFamily="2" charset="2"/>
              </a:rPr>
              <a:t>Machine Learning</a:t>
            </a:r>
            <a:endParaRPr lang="es-ES" sz="2000" dirty="0">
              <a:highlight>
                <a:srgbClr val="BC451B"/>
              </a:highlight>
              <a:latin typeface="Cascadia Code" panose="020B0609020000020004" pitchFamily="49" charset="0"/>
              <a:ea typeface="Cascadia Code" panose="020B0609020000020004" pitchFamily="49" charset="0"/>
              <a:cs typeface="Cascadia Code" panose="020B0609020000020004" pitchFamily="49" charset="0"/>
            </a:endParaRPr>
          </a:p>
          <a:p>
            <a:pPr marL="742950" lvl="1" indent="-285750">
              <a:lnSpc>
                <a:spcPct val="150000"/>
              </a:lnSpc>
              <a:buFont typeface="Wingdings" panose="05000000000000000000" pitchFamily="2" charset="2"/>
              <a:buChar char="q"/>
            </a:pPr>
            <a:endParaRPr lang="es-ES" sz="2000" dirty="0">
              <a:latin typeface="Cascadia Code" panose="020B0609020000020004" pitchFamily="49" charset="0"/>
              <a:ea typeface="Cascadia Code" panose="020B0609020000020004" pitchFamily="49" charset="0"/>
              <a:cs typeface="Cascadia Code" panose="020B0609020000020004" pitchFamily="49" charset="0"/>
            </a:endParaRPr>
          </a:p>
          <a:p>
            <a:pPr marL="285750" indent="-285750">
              <a:lnSpc>
                <a:spcPct val="150000"/>
              </a:lnSpc>
              <a:buFont typeface="Wingdings" panose="05000000000000000000" pitchFamily="2" charset="2"/>
              <a:buChar char="q"/>
            </a:pPr>
            <a:endParaRPr lang="es-ES" sz="2000" dirty="0">
              <a:latin typeface="Cascadia Code" panose="020B0609020000020004" pitchFamily="49" charset="0"/>
              <a:ea typeface="Cascadia Code" panose="020B0609020000020004" pitchFamily="49" charset="0"/>
              <a:cs typeface="Cascadia Code" panose="020B0609020000020004" pitchFamily="49" charset="0"/>
            </a:endParaRPr>
          </a:p>
          <a:p>
            <a:endParaRPr lang="es-ES" dirty="0"/>
          </a:p>
        </p:txBody>
      </p:sp>
      <p:sp>
        <p:nvSpPr>
          <p:cNvPr id="2" name="CuadroTexto 1">
            <a:extLst>
              <a:ext uri="{FF2B5EF4-FFF2-40B4-BE49-F238E27FC236}">
                <a16:creationId xmlns:a16="http://schemas.microsoft.com/office/drawing/2014/main" id="{7F9F07BE-1DDC-E18E-7266-8619704EC24D}"/>
              </a:ext>
            </a:extLst>
          </p:cNvPr>
          <p:cNvSpPr txBox="1"/>
          <p:nvPr/>
        </p:nvSpPr>
        <p:spPr>
          <a:xfrm>
            <a:off x="0" y="6488668"/>
            <a:ext cx="7042150" cy="369332"/>
          </a:xfrm>
          <a:prstGeom prst="rect">
            <a:avLst/>
          </a:prstGeom>
          <a:noFill/>
        </p:spPr>
        <p:txBody>
          <a:bodyPr wrap="square">
            <a:spAutoFit/>
          </a:bodyPr>
          <a:lstStyle/>
          <a:p>
            <a:r>
              <a:rPr lang="es-ES" dirty="0">
                <a:latin typeface="Cascadia Code" panose="020B0609020000020004" pitchFamily="49" charset="0"/>
                <a:ea typeface="Cascadia Code" panose="020B0609020000020004" pitchFamily="49" charset="0"/>
                <a:cs typeface="Cascadia Code" panose="020B0609020000020004" pitchFamily="49" charset="0"/>
              </a:rPr>
              <a:t>10</a:t>
            </a:r>
            <a:endParaRPr lang="es-ES" dirty="0"/>
          </a:p>
        </p:txBody>
      </p:sp>
      <p:sp>
        <p:nvSpPr>
          <p:cNvPr id="3" name="CuadroTexto 2">
            <a:extLst>
              <a:ext uri="{FF2B5EF4-FFF2-40B4-BE49-F238E27FC236}">
                <a16:creationId xmlns:a16="http://schemas.microsoft.com/office/drawing/2014/main" id="{CDC44977-E2C0-140D-5BAB-7AAD7874BEB0}"/>
              </a:ext>
            </a:extLst>
          </p:cNvPr>
          <p:cNvSpPr txBox="1"/>
          <p:nvPr/>
        </p:nvSpPr>
        <p:spPr>
          <a:xfrm>
            <a:off x="2846070" y="712281"/>
            <a:ext cx="6313684" cy="584775"/>
          </a:xfrm>
          <a:prstGeom prst="rect">
            <a:avLst/>
          </a:prstGeom>
          <a:noFill/>
        </p:spPr>
        <p:txBody>
          <a:bodyPr wrap="square">
            <a:spAutoFit/>
          </a:bodyPr>
          <a:lstStyle/>
          <a:p>
            <a:pPr algn="ctr"/>
            <a:r>
              <a:rPr lang="es-ES" sz="3200" dirty="0">
                <a:latin typeface="Cascadia Code" panose="020B0609020000020004" pitchFamily="49" charset="0"/>
                <a:ea typeface="Cascadia Code" panose="020B0609020000020004" pitchFamily="49" charset="0"/>
                <a:cs typeface="Cascadia Code" panose="020B0609020000020004" pitchFamily="49" charset="0"/>
              </a:rPr>
              <a:t>Introducción a la I.A.</a:t>
            </a:r>
            <a:endParaRPr lang="es-ES" sz="3200" dirty="0"/>
          </a:p>
        </p:txBody>
      </p:sp>
      <p:pic>
        <p:nvPicPr>
          <p:cNvPr id="18" name="Imagen 17">
            <a:extLst>
              <a:ext uri="{FF2B5EF4-FFF2-40B4-BE49-F238E27FC236}">
                <a16:creationId xmlns:a16="http://schemas.microsoft.com/office/drawing/2014/main" id="{CFC6B675-41EB-4EAF-3CB5-4E3534048FFE}"/>
              </a:ext>
            </a:extLst>
          </p:cNvPr>
          <p:cNvPicPr>
            <a:picLocks noChangeAspect="1"/>
          </p:cNvPicPr>
          <p:nvPr/>
        </p:nvPicPr>
        <p:blipFill>
          <a:blip r:embed="rId4"/>
          <a:stretch>
            <a:fillRect/>
          </a:stretch>
        </p:blipFill>
        <p:spPr>
          <a:xfrm>
            <a:off x="1773237" y="2691663"/>
            <a:ext cx="7637078" cy="1608433"/>
          </a:xfrm>
          <a:prstGeom prst="rect">
            <a:avLst/>
          </a:prstGeom>
          <a:ln>
            <a:noFill/>
          </a:ln>
          <a:effectLst>
            <a:softEdge rad="112500"/>
          </a:effectLst>
        </p:spPr>
      </p:pic>
      <p:sp>
        <p:nvSpPr>
          <p:cNvPr id="20" name="CuadroTexto 19">
            <a:extLst>
              <a:ext uri="{FF2B5EF4-FFF2-40B4-BE49-F238E27FC236}">
                <a16:creationId xmlns:a16="http://schemas.microsoft.com/office/drawing/2014/main" id="{7A433440-2F6B-A546-1892-39A5A2EF820F}"/>
              </a:ext>
            </a:extLst>
          </p:cNvPr>
          <p:cNvSpPr txBox="1"/>
          <p:nvPr/>
        </p:nvSpPr>
        <p:spPr>
          <a:xfrm>
            <a:off x="7934960" y="2331060"/>
            <a:ext cx="6121400" cy="307777"/>
          </a:xfrm>
          <a:prstGeom prst="rect">
            <a:avLst/>
          </a:prstGeom>
          <a:noFill/>
        </p:spPr>
        <p:txBody>
          <a:bodyPr wrap="square">
            <a:spAutoFit/>
          </a:bodyPr>
          <a:lstStyle/>
          <a:p>
            <a:r>
              <a:rPr lang="es-ES" sz="1400" dirty="0">
                <a:latin typeface="Cascadia Code" panose="020B0609020000020004" pitchFamily="49" charset="0"/>
                <a:ea typeface="Cascadia Code" panose="020B0609020000020004" pitchFamily="49" charset="0"/>
                <a:cs typeface="Cascadia Code" panose="020B0609020000020004" pitchFamily="49" charset="0"/>
              </a:rPr>
              <a:t>(Aprendizaje Automático)</a:t>
            </a:r>
            <a:endParaRPr lang="es-ES" sz="1400" dirty="0"/>
          </a:p>
        </p:txBody>
      </p:sp>
      <p:sp>
        <p:nvSpPr>
          <p:cNvPr id="26" name="CuadroTexto 25">
            <a:extLst>
              <a:ext uri="{FF2B5EF4-FFF2-40B4-BE49-F238E27FC236}">
                <a16:creationId xmlns:a16="http://schemas.microsoft.com/office/drawing/2014/main" id="{8EABDFC6-143F-B73F-FA53-FE4270C5859D}"/>
              </a:ext>
            </a:extLst>
          </p:cNvPr>
          <p:cNvSpPr txBox="1"/>
          <p:nvPr/>
        </p:nvSpPr>
        <p:spPr>
          <a:xfrm>
            <a:off x="3521075" y="4421340"/>
            <a:ext cx="3851275" cy="369332"/>
          </a:xfrm>
          <a:prstGeom prst="rect">
            <a:avLst/>
          </a:prstGeom>
          <a:noFill/>
          <a:ln>
            <a:solidFill>
              <a:schemeClr val="tx1"/>
            </a:solidFill>
          </a:ln>
        </p:spPr>
        <p:txBody>
          <a:bodyPr wrap="square">
            <a:spAutoFit/>
          </a:bodyPr>
          <a:lstStyle/>
          <a:p>
            <a:pPr algn="ctr"/>
            <a:r>
              <a:rPr lang="es-ES" sz="1800" dirty="0">
                <a:latin typeface="Cascadia Code" panose="020B0609020000020004" pitchFamily="49" charset="0"/>
                <a:ea typeface="Cascadia Code" panose="020B0609020000020004" pitchFamily="49" charset="0"/>
                <a:cs typeface="Cascadia Code" panose="020B0609020000020004" pitchFamily="49" charset="0"/>
              </a:rPr>
              <a:t>Paradigmas del Aprendizaje</a:t>
            </a:r>
            <a:endParaRPr lang="es-ES" dirty="0"/>
          </a:p>
        </p:txBody>
      </p:sp>
      <p:sp>
        <p:nvSpPr>
          <p:cNvPr id="28" name="CuadroTexto 27">
            <a:extLst>
              <a:ext uri="{FF2B5EF4-FFF2-40B4-BE49-F238E27FC236}">
                <a16:creationId xmlns:a16="http://schemas.microsoft.com/office/drawing/2014/main" id="{003AD0E1-1B99-579B-1582-E08A928F23EB}"/>
              </a:ext>
            </a:extLst>
          </p:cNvPr>
          <p:cNvSpPr txBox="1"/>
          <p:nvPr/>
        </p:nvSpPr>
        <p:spPr>
          <a:xfrm>
            <a:off x="129479" y="5420974"/>
            <a:ext cx="3851275" cy="369332"/>
          </a:xfrm>
          <a:prstGeom prst="rect">
            <a:avLst/>
          </a:prstGeom>
          <a:noFill/>
          <a:ln>
            <a:solidFill>
              <a:schemeClr val="tx1"/>
            </a:solidFill>
          </a:ln>
        </p:spPr>
        <p:txBody>
          <a:bodyPr wrap="square">
            <a:spAutoFit/>
          </a:bodyPr>
          <a:lstStyle/>
          <a:p>
            <a:pPr algn="ctr"/>
            <a:r>
              <a:rPr lang="es-ES" sz="1800" dirty="0">
                <a:latin typeface="Cascadia Code" panose="020B0609020000020004" pitchFamily="49" charset="0"/>
                <a:ea typeface="Cascadia Code" panose="020B0609020000020004" pitchFamily="49" charset="0"/>
                <a:cs typeface="Cascadia Code" panose="020B0609020000020004" pitchFamily="49" charset="0"/>
              </a:rPr>
              <a:t>Aprendizaje Supervisado</a:t>
            </a:r>
            <a:endParaRPr lang="es-ES" dirty="0"/>
          </a:p>
        </p:txBody>
      </p:sp>
      <p:sp>
        <p:nvSpPr>
          <p:cNvPr id="29" name="CuadroTexto 28">
            <a:extLst>
              <a:ext uri="{FF2B5EF4-FFF2-40B4-BE49-F238E27FC236}">
                <a16:creationId xmlns:a16="http://schemas.microsoft.com/office/drawing/2014/main" id="{10450099-3E0A-33F7-C65A-4264DC3DAAA4}"/>
              </a:ext>
            </a:extLst>
          </p:cNvPr>
          <p:cNvSpPr txBox="1"/>
          <p:nvPr/>
        </p:nvSpPr>
        <p:spPr>
          <a:xfrm>
            <a:off x="3521075" y="6051276"/>
            <a:ext cx="3851275" cy="369332"/>
          </a:xfrm>
          <a:prstGeom prst="rect">
            <a:avLst/>
          </a:prstGeom>
          <a:noFill/>
          <a:ln>
            <a:solidFill>
              <a:schemeClr val="tx1"/>
            </a:solidFill>
          </a:ln>
        </p:spPr>
        <p:txBody>
          <a:bodyPr wrap="square">
            <a:spAutoFit/>
          </a:bodyPr>
          <a:lstStyle/>
          <a:p>
            <a:pPr algn="ctr"/>
            <a:r>
              <a:rPr lang="es-ES" sz="1800" dirty="0">
                <a:latin typeface="Cascadia Code" panose="020B0609020000020004" pitchFamily="49" charset="0"/>
                <a:ea typeface="Cascadia Code" panose="020B0609020000020004" pitchFamily="49" charset="0"/>
                <a:cs typeface="Cascadia Code" panose="020B0609020000020004" pitchFamily="49" charset="0"/>
              </a:rPr>
              <a:t>Aprendizaje No Supervisado</a:t>
            </a:r>
            <a:endParaRPr lang="es-ES" dirty="0"/>
          </a:p>
        </p:txBody>
      </p:sp>
      <p:sp>
        <p:nvSpPr>
          <p:cNvPr id="30" name="CuadroTexto 29">
            <a:extLst>
              <a:ext uri="{FF2B5EF4-FFF2-40B4-BE49-F238E27FC236}">
                <a16:creationId xmlns:a16="http://schemas.microsoft.com/office/drawing/2014/main" id="{8030B5C0-091D-D997-236F-8D563FF6BFBA}"/>
              </a:ext>
            </a:extLst>
          </p:cNvPr>
          <p:cNvSpPr txBox="1"/>
          <p:nvPr/>
        </p:nvSpPr>
        <p:spPr>
          <a:xfrm>
            <a:off x="7042150" y="5420974"/>
            <a:ext cx="3851275" cy="369332"/>
          </a:xfrm>
          <a:prstGeom prst="rect">
            <a:avLst/>
          </a:prstGeom>
          <a:noFill/>
          <a:ln>
            <a:solidFill>
              <a:schemeClr val="tx1"/>
            </a:solidFill>
          </a:ln>
        </p:spPr>
        <p:txBody>
          <a:bodyPr wrap="square">
            <a:spAutoFit/>
          </a:bodyPr>
          <a:lstStyle/>
          <a:p>
            <a:pPr algn="ctr"/>
            <a:r>
              <a:rPr lang="es-ES" sz="1800" dirty="0">
                <a:latin typeface="Cascadia Code" panose="020B0609020000020004" pitchFamily="49" charset="0"/>
                <a:ea typeface="Cascadia Code" panose="020B0609020000020004" pitchFamily="49" charset="0"/>
                <a:cs typeface="Cascadia Code" panose="020B0609020000020004" pitchFamily="49" charset="0"/>
              </a:rPr>
              <a:t>Aprendizaje Reforzado</a:t>
            </a:r>
            <a:endParaRPr lang="es-ES" dirty="0"/>
          </a:p>
        </p:txBody>
      </p:sp>
      <p:cxnSp>
        <p:nvCxnSpPr>
          <p:cNvPr id="32" name="Conector: angular 31">
            <a:extLst>
              <a:ext uri="{FF2B5EF4-FFF2-40B4-BE49-F238E27FC236}">
                <a16:creationId xmlns:a16="http://schemas.microsoft.com/office/drawing/2014/main" id="{E5018990-DAAC-498D-DE3E-ECA29D1537CC}"/>
              </a:ext>
            </a:extLst>
          </p:cNvPr>
          <p:cNvCxnSpPr>
            <a:stCxn id="26" idx="2"/>
            <a:endCxn id="28" idx="0"/>
          </p:cNvCxnSpPr>
          <p:nvPr/>
        </p:nvCxnSpPr>
        <p:spPr>
          <a:xfrm rot="5400000">
            <a:off x="3435764" y="3410025"/>
            <a:ext cx="630302" cy="3391596"/>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Conector: angular 33">
            <a:extLst>
              <a:ext uri="{FF2B5EF4-FFF2-40B4-BE49-F238E27FC236}">
                <a16:creationId xmlns:a16="http://schemas.microsoft.com/office/drawing/2014/main" id="{C5D79411-AA21-A12C-1114-59D1C568475A}"/>
              </a:ext>
            </a:extLst>
          </p:cNvPr>
          <p:cNvCxnSpPr>
            <a:stCxn id="26" idx="2"/>
            <a:endCxn id="30" idx="0"/>
          </p:cNvCxnSpPr>
          <p:nvPr/>
        </p:nvCxnSpPr>
        <p:spPr>
          <a:xfrm rot="16200000" flipH="1">
            <a:off x="6892099" y="3345285"/>
            <a:ext cx="630302" cy="3521075"/>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Conector recto de flecha 35">
            <a:extLst>
              <a:ext uri="{FF2B5EF4-FFF2-40B4-BE49-F238E27FC236}">
                <a16:creationId xmlns:a16="http://schemas.microsoft.com/office/drawing/2014/main" id="{203CFD10-3A4C-B46D-6DD9-929F4A53F95E}"/>
              </a:ext>
            </a:extLst>
          </p:cNvPr>
          <p:cNvCxnSpPr>
            <a:stCxn id="26" idx="2"/>
            <a:endCxn id="29" idx="0"/>
          </p:cNvCxnSpPr>
          <p:nvPr/>
        </p:nvCxnSpPr>
        <p:spPr>
          <a:xfrm>
            <a:off x="5446713" y="4790672"/>
            <a:ext cx="0" cy="126060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6146" name="Picture 2" descr="Qué es el SPAM en Email Marketing y cómo te afecta en tus envíos">
            <a:extLst>
              <a:ext uri="{FF2B5EF4-FFF2-40B4-BE49-F238E27FC236}">
                <a16:creationId xmlns:a16="http://schemas.microsoft.com/office/drawing/2014/main" id="{884465E8-FFD9-E46A-F7E8-08B62CAC9B7F}"/>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620018" y="5814237"/>
            <a:ext cx="1962052" cy="981026"/>
          </a:xfrm>
          <a:prstGeom prst="rect">
            <a:avLst/>
          </a:prstGeom>
          <a:noFill/>
          <a:extLst>
            <a:ext uri="{909E8E84-426E-40DD-AFC4-6F175D3DCCD1}">
              <a14:hiddenFill xmlns:a14="http://schemas.microsoft.com/office/drawing/2010/main">
                <a:solidFill>
                  <a:srgbClr val="FFFFFF"/>
                </a:solidFill>
              </a14:hiddenFill>
            </a:ext>
          </a:extLst>
        </p:spPr>
      </p:pic>
      <p:pic>
        <p:nvPicPr>
          <p:cNvPr id="41" name="Imagen 40" descr="Diagrama&#10;&#10;Descripción generada automáticamente">
            <a:extLst>
              <a:ext uri="{FF2B5EF4-FFF2-40B4-BE49-F238E27FC236}">
                <a16:creationId xmlns:a16="http://schemas.microsoft.com/office/drawing/2014/main" id="{56BBA4C9-6E7B-8EFD-363F-1D95BF8045AF}"/>
              </a:ext>
            </a:extLst>
          </p:cNvPr>
          <p:cNvPicPr>
            <a:picLocks noChangeAspect="1"/>
          </p:cNvPicPr>
          <p:nvPr/>
        </p:nvPicPr>
        <p:blipFill>
          <a:blip r:embed="rId7">
            <a:extLst>
              <a:ext uri="{28A0092B-C50C-407E-A947-70E740481C1C}">
                <a14:useLocalDpi xmlns:a14="http://schemas.microsoft.com/office/drawing/2010/main" val="0"/>
              </a:ext>
            </a:extLst>
          </a:blip>
          <a:srcRect t="50000" r="38862"/>
          <a:stretch/>
        </p:blipFill>
        <p:spPr>
          <a:xfrm>
            <a:off x="5262279" y="5128966"/>
            <a:ext cx="1753535" cy="956047"/>
          </a:xfrm>
          <a:prstGeom prst="rect">
            <a:avLst/>
          </a:prstGeom>
        </p:spPr>
      </p:pic>
      <p:pic>
        <p:nvPicPr>
          <p:cNvPr id="6150" name="Picture 6">
            <a:extLst>
              <a:ext uri="{FF2B5EF4-FFF2-40B4-BE49-F238E27FC236}">
                <a16:creationId xmlns:a16="http://schemas.microsoft.com/office/drawing/2014/main" id="{5F2F6408-9DDD-CD43-E6DB-34F731E3E612}"/>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50000" r="40570"/>
          <a:stretch/>
        </p:blipFill>
        <p:spPr bwMode="auto">
          <a:xfrm>
            <a:off x="7981155" y="5851675"/>
            <a:ext cx="3521077" cy="97202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4" name="Rectángulo: esquinas redondeadas 3">
            <a:extLst>
              <a:ext uri="{FF2B5EF4-FFF2-40B4-BE49-F238E27FC236}">
                <a16:creationId xmlns:a16="http://schemas.microsoft.com/office/drawing/2014/main" id="{9BF3FACD-DEA1-70E1-11E3-CA4AD5FC17C5}"/>
              </a:ext>
            </a:extLst>
          </p:cNvPr>
          <p:cNvSpPr/>
          <p:nvPr/>
        </p:nvSpPr>
        <p:spPr>
          <a:xfrm>
            <a:off x="3827533" y="3366287"/>
            <a:ext cx="1619179" cy="210393"/>
          </a:xfrm>
          <a:prstGeom prst="roundRect">
            <a:avLst/>
          </a:prstGeom>
          <a:no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050" name="Picture 2" descr="MarI/O - Machine Learning for Video Games on Make a GIF">
            <a:extLst>
              <a:ext uri="{FF2B5EF4-FFF2-40B4-BE49-F238E27FC236}">
                <a16:creationId xmlns:a16="http://schemas.microsoft.com/office/drawing/2014/main" id="{21CF8BC9-3524-5735-558A-B5E83BC8D386}"/>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8071" r="18425"/>
          <a:stretch>
            <a:fillRect/>
          </a:stretch>
        </p:blipFill>
        <p:spPr bwMode="auto">
          <a:xfrm>
            <a:off x="9594749" y="3469664"/>
            <a:ext cx="2076387" cy="183919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12309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1">
            <a:extLst>
              <a:ext uri="{FF2B5EF4-FFF2-40B4-BE49-F238E27FC236}">
                <a16:creationId xmlns:a16="http://schemas.microsoft.com/office/drawing/2014/main" id="{03E9B5F6-D12F-D76F-64B8-A813D2D8B9A9}"/>
              </a:ext>
            </a:extLst>
          </p:cNvPr>
          <p:cNvSpPr txBox="1">
            <a:spLocks/>
          </p:cNvSpPr>
          <p:nvPr/>
        </p:nvSpPr>
        <p:spPr>
          <a:xfrm>
            <a:off x="15755" y="178802"/>
            <a:ext cx="9144000" cy="324289"/>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s-ES" sz="1800" dirty="0">
                <a:latin typeface="Cascadia Code" panose="020B0609020000020004" pitchFamily="49" charset="0"/>
                <a:ea typeface="Cascadia Code" panose="020B0609020000020004" pitchFamily="49" charset="0"/>
                <a:cs typeface="Cascadia Code" panose="020B0609020000020004" pitchFamily="49" charset="0"/>
              </a:rPr>
              <a:t>Unidad 1. Introducción a la Programación de Inteligencia Artificial</a:t>
            </a:r>
          </a:p>
        </p:txBody>
      </p:sp>
      <p:pic>
        <p:nvPicPr>
          <p:cNvPr id="9" name="Imagen 8" descr="Imagen que contiene señal, reloj&#10;&#10;Descripción generada automáticamente">
            <a:extLst>
              <a:ext uri="{FF2B5EF4-FFF2-40B4-BE49-F238E27FC236}">
                <a16:creationId xmlns:a16="http://schemas.microsoft.com/office/drawing/2014/main" id="{5D8F626B-1EE0-8E28-9286-46A94579DD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95660" y="26017"/>
            <a:ext cx="1180585" cy="979885"/>
          </a:xfrm>
          <a:prstGeom prst="rect">
            <a:avLst/>
          </a:prstGeom>
        </p:spPr>
      </p:pic>
      <p:cxnSp>
        <p:nvCxnSpPr>
          <p:cNvPr id="10" name="Conector recto 9">
            <a:extLst>
              <a:ext uri="{FF2B5EF4-FFF2-40B4-BE49-F238E27FC236}">
                <a16:creationId xmlns:a16="http://schemas.microsoft.com/office/drawing/2014/main" id="{C3E9B7A7-9704-2FAF-69CE-1E26F80FDBFE}"/>
              </a:ext>
            </a:extLst>
          </p:cNvPr>
          <p:cNvCxnSpPr>
            <a:cxnSpLocks/>
            <a:endCxn id="11" idx="1"/>
          </p:cNvCxnSpPr>
          <p:nvPr/>
        </p:nvCxnSpPr>
        <p:spPr>
          <a:xfrm>
            <a:off x="15755" y="977450"/>
            <a:ext cx="2830314" cy="848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Rectángulo: esquinas redondeadas 10">
            <a:extLst>
              <a:ext uri="{FF2B5EF4-FFF2-40B4-BE49-F238E27FC236}">
                <a16:creationId xmlns:a16="http://schemas.microsoft.com/office/drawing/2014/main" id="{B9BE3053-AAF0-0943-37EB-050D23E28A12}"/>
              </a:ext>
            </a:extLst>
          </p:cNvPr>
          <p:cNvSpPr/>
          <p:nvPr/>
        </p:nvSpPr>
        <p:spPr>
          <a:xfrm>
            <a:off x="2846069" y="714560"/>
            <a:ext cx="6313685" cy="542740"/>
          </a:xfrm>
          <a:prstGeom prst="roundRect">
            <a:avLst/>
          </a:prstGeom>
          <a:solidFill>
            <a:srgbClr val="FFFFFF">
              <a:alpha val="20000"/>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2" name="Conector recto 11">
            <a:extLst>
              <a:ext uri="{FF2B5EF4-FFF2-40B4-BE49-F238E27FC236}">
                <a16:creationId xmlns:a16="http://schemas.microsoft.com/office/drawing/2014/main" id="{82070113-7BB7-7024-E433-0280FBD0E38C}"/>
              </a:ext>
            </a:extLst>
          </p:cNvPr>
          <p:cNvCxnSpPr>
            <a:cxnSpLocks/>
            <a:stCxn id="11" idx="3"/>
          </p:cNvCxnSpPr>
          <p:nvPr/>
        </p:nvCxnSpPr>
        <p:spPr>
          <a:xfrm>
            <a:off x="9159754" y="985930"/>
            <a:ext cx="3016491" cy="1186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CuadroTexto 23">
            <a:extLst>
              <a:ext uri="{FF2B5EF4-FFF2-40B4-BE49-F238E27FC236}">
                <a16:creationId xmlns:a16="http://schemas.microsoft.com/office/drawing/2014/main" id="{77AC952E-FE1E-3C99-9DBC-A0774DAFAAAE}"/>
              </a:ext>
            </a:extLst>
          </p:cNvPr>
          <p:cNvSpPr txBox="1"/>
          <p:nvPr/>
        </p:nvSpPr>
        <p:spPr>
          <a:xfrm>
            <a:off x="599379" y="1601572"/>
            <a:ext cx="10747296" cy="2677656"/>
          </a:xfrm>
          <a:prstGeom prst="rect">
            <a:avLst/>
          </a:prstGeom>
          <a:noFill/>
        </p:spPr>
        <p:txBody>
          <a:bodyPr wrap="square">
            <a:spAutoFit/>
          </a:bodyPr>
          <a:lstStyle/>
          <a:p>
            <a:pPr marL="285750" indent="-285750">
              <a:lnSpc>
                <a:spcPct val="150000"/>
              </a:lnSpc>
              <a:buFont typeface="Wingdings" panose="05000000000000000000" pitchFamily="2" charset="2"/>
              <a:buChar char="q"/>
            </a:pPr>
            <a:r>
              <a:rPr lang="es-ES" sz="2000" dirty="0">
                <a:latin typeface="Cascadia Code" panose="020B0609020000020004" pitchFamily="49" charset="0"/>
                <a:ea typeface="Cascadia Code" panose="020B0609020000020004" pitchFamily="49" charset="0"/>
                <a:cs typeface="Cascadia Code" panose="020B0609020000020004" pitchFamily="49" charset="0"/>
              </a:rPr>
              <a:t>¿Y qué hace diferente a un agente inteligente?</a:t>
            </a:r>
          </a:p>
          <a:p>
            <a:pPr marL="742950" lvl="1" indent="-285750">
              <a:lnSpc>
                <a:spcPct val="150000"/>
              </a:lnSpc>
              <a:buFont typeface="Wingdings" panose="05000000000000000000" pitchFamily="2" charset="2"/>
              <a:buChar char="q"/>
            </a:pPr>
            <a:r>
              <a:rPr lang="es-ES" sz="2000" dirty="0">
                <a:latin typeface="Cascadia Code" panose="020B0609020000020004" pitchFamily="49" charset="0"/>
                <a:ea typeface="Cascadia Code" panose="020B0609020000020004" pitchFamily="49" charset="0"/>
                <a:cs typeface="Cascadia Code" panose="020B0609020000020004" pitchFamily="49" charset="0"/>
              </a:rPr>
              <a:t>No es lo mismo programar para realizar una función, que para aprender a realizar funciones.</a:t>
            </a:r>
            <a:endParaRPr lang="es-ES" sz="2000" dirty="0">
              <a:highlight>
                <a:srgbClr val="BC451B"/>
              </a:highlight>
              <a:latin typeface="Cascadia Code" panose="020B0609020000020004" pitchFamily="49" charset="0"/>
              <a:ea typeface="Cascadia Code" panose="020B0609020000020004" pitchFamily="49" charset="0"/>
              <a:cs typeface="Cascadia Code" panose="020B0609020000020004" pitchFamily="49" charset="0"/>
            </a:endParaRPr>
          </a:p>
          <a:p>
            <a:pPr marL="742950" lvl="1" indent="-285750">
              <a:lnSpc>
                <a:spcPct val="150000"/>
              </a:lnSpc>
              <a:buFont typeface="Wingdings" panose="05000000000000000000" pitchFamily="2" charset="2"/>
              <a:buChar char="q"/>
            </a:pPr>
            <a:endParaRPr lang="es-ES" sz="2000" dirty="0">
              <a:latin typeface="Cascadia Code" panose="020B0609020000020004" pitchFamily="49" charset="0"/>
              <a:ea typeface="Cascadia Code" panose="020B0609020000020004" pitchFamily="49" charset="0"/>
              <a:cs typeface="Cascadia Code" panose="020B0609020000020004" pitchFamily="49" charset="0"/>
            </a:endParaRPr>
          </a:p>
          <a:p>
            <a:pPr marL="285750" indent="-285750">
              <a:lnSpc>
                <a:spcPct val="150000"/>
              </a:lnSpc>
              <a:buFont typeface="Wingdings" panose="05000000000000000000" pitchFamily="2" charset="2"/>
              <a:buChar char="q"/>
            </a:pPr>
            <a:endParaRPr lang="es-ES" sz="2000" dirty="0">
              <a:latin typeface="Cascadia Code" panose="020B0609020000020004" pitchFamily="49" charset="0"/>
              <a:ea typeface="Cascadia Code" panose="020B0609020000020004" pitchFamily="49" charset="0"/>
              <a:cs typeface="Cascadia Code" panose="020B0609020000020004" pitchFamily="49" charset="0"/>
            </a:endParaRPr>
          </a:p>
          <a:p>
            <a:endParaRPr lang="es-ES" dirty="0"/>
          </a:p>
        </p:txBody>
      </p:sp>
      <p:sp>
        <p:nvSpPr>
          <p:cNvPr id="2" name="CuadroTexto 1">
            <a:extLst>
              <a:ext uri="{FF2B5EF4-FFF2-40B4-BE49-F238E27FC236}">
                <a16:creationId xmlns:a16="http://schemas.microsoft.com/office/drawing/2014/main" id="{7F9F07BE-1DDC-E18E-7266-8619704EC24D}"/>
              </a:ext>
            </a:extLst>
          </p:cNvPr>
          <p:cNvSpPr txBox="1"/>
          <p:nvPr/>
        </p:nvSpPr>
        <p:spPr>
          <a:xfrm>
            <a:off x="0" y="6488668"/>
            <a:ext cx="7042150" cy="369332"/>
          </a:xfrm>
          <a:prstGeom prst="rect">
            <a:avLst/>
          </a:prstGeom>
          <a:noFill/>
        </p:spPr>
        <p:txBody>
          <a:bodyPr wrap="square">
            <a:spAutoFit/>
          </a:bodyPr>
          <a:lstStyle/>
          <a:p>
            <a:r>
              <a:rPr lang="es-ES" dirty="0">
                <a:latin typeface="Cascadia Code" panose="020B0609020000020004" pitchFamily="49" charset="0"/>
                <a:ea typeface="Cascadia Code" panose="020B0609020000020004" pitchFamily="49" charset="0"/>
                <a:cs typeface="Cascadia Code" panose="020B0609020000020004" pitchFamily="49" charset="0"/>
              </a:rPr>
              <a:t>12</a:t>
            </a:r>
            <a:endParaRPr lang="es-ES" dirty="0"/>
          </a:p>
        </p:txBody>
      </p:sp>
      <p:sp>
        <p:nvSpPr>
          <p:cNvPr id="3" name="CuadroTexto 2">
            <a:extLst>
              <a:ext uri="{FF2B5EF4-FFF2-40B4-BE49-F238E27FC236}">
                <a16:creationId xmlns:a16="http://schemas.microsoft.com/office/drawing/2014/main" id="{CDC44977-E2C0-140D-5BAB-7AAD7874BEB0}"/>
              </a:ext>
            </a:extLst>
          </p:cNvPr>
          <p:cNvSpPr txBox="1"/>
          <p:nvPr/>
        </p:nvSpPr>
        <p:spPr>
          <a:xfrm>
            <a:off x="2846070" y="712281"/>
            <a:ext cx="6313684" cy="584775"/>
          </a:xfrm>
          <a:prstGeom prst="rect">
            <a:avLst/>
          </a:prstGeom>
          <a:noFill/>
        </p:spPr>
        <p:txBody>
          <a:bodyPr wrap="square">
            <a:spAutoFit/>
          </a:bodyPr>
          <a:lstStyle/>
          <a:p>
            <a:pPr algn="ctr"/>
            <a:r>
              <a:rPr lang="es-ES" sz="3200" dirty="0">
                <a:latin typeface="Cascadia Code" panose="020B0609020000020004" pitchFamily="49" charset="0"/>
                <a:ea typeface="Cascadia Code" panose="020B0609020000020004" pitchFamily="49" charset="0"/>
                <a:cs typeface="Cascadia Code" panose="020B0609020000020004" pitchFamily="49" charset="0"/>
              </a:rPr>
              <a:t>Introducción a la I.A.</a:t>
            </a:r>
            <a:endParaRPr lang="es-ES" sz="3200" dirty="0"/>
          </a:p>
        </p:txBody>
      </p:sp>
      <p:sp>
        <p:nvSpPr>
          <p:cNvPr id="5" name="CuadroTexto 4">
            <a:extLst>
              <a:ext uri="{FF2B5EF4-FFF2-40B4-BE49-F238E27FC236}">
                <a16:creationId xmlns:a16="http://schemas.microsoft.com/office/drawing/2014/main" id="{E7E5A689-1FE5-CCD4-168E-789681F61236}"/>
              </a:ext>
            </a:extLst>
          </p:cNvPr>
          <p:cNvSpPr txBox="1"/>
          <p:nvPr/>
        </p:nvSpPr>
        <p:spPr>
          <a:xfrm>
            <a:off x="6966725" y="3183301"/>
            <a:ext cx="6121400" cy="369332"/>
          </a:xfrm>
          <a:prstGeom prst="rect">
            <a:avLst/>
          </a:prstGeom>
          <a:noFill/>
        </p:spPr>
        <p:txBody>
          <a:bodyPr wrap="square">
            <a:spAutoFit/>
          </a:bodyPr>
          <a:lstStyle/>
          <a:p>
            <a:r>
              <a:rPr lang="es-ES" sz="1800" dirty="0">
                <a:latin typeface="Cascadia Code" panose="020B0609020000020004" pitchFamily="49" charset="0"/>
                <a:ea typeface="Cascadia Code" panose="020B0609020000020004" pitchFamily="49" charset="0"/>
                <a:cs typeface="Cascadia Code" panose="020B0609020000020004" pitchFamily="49" charset="0"/>
              </a:rPr>
              <a:t>Identificarla automáticamente</a:t>
            </a:r>
            <a:endParaRPr lang="es-ES" dirty="0"/>
          </a:p>
        </p:txBody>
      </p:sp>
      <p:pic>
        <p:nvPicPr>
          <p:cNvPr id="5124" name="Picture 4" descr="Building a face recogniser: traditional methods vs deep learning | Fast  Data Science">
            <a:extLst>
              <a:ext uri="{FF2B5EF4-FFF2-40B4-BE49-F238E27FC236}">
                <a16:creationId xmlns:a16="http://schemas.microsoft.com/office/drawing/2014/main" id="{5AFE2E31-849B-EF7B-EF99-EB5DFC8FB7C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96202" y="3631402"/>
            <a:ext cx="2727323" cy="2236405"/>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7" name="CuadroTexto 6">
            <a:extLst>
              <a:ext uri="{FF2B5EF4-FFF2-40B4-BE49-F238E27FC236}">
                <a16:creationId xmlns:a16="http://schemas.microsoft.com/office/drawing/2014/main" id="{A431C5C9-DEF5-7507-C8F5-AA9DCAFF31DE}"/>
              </a:ext>
            </a:extLst>
          </p:cNvPr>
          <p:cNvSpPr txBox="1"/>
          <p:nvPr/>
        </p:nvSpPr>
        <p:spPr>
          <a:xfrm>
            <a:off x="845325" y="3183301"/>
            <a:ext cx="6121400" cy="369332"/>
          </a:xfrm>
          <a:prstGeom prst="rect">
            <a:avLst/>
          </a:prstGeom>
          <a:noFill/>
        </p:spPr>
        <p:txBody>
          <a:bodyPr wrap="square">
            <a:spAutoFit/>
          </a:bodyPr>
          <a:lstStyle/>
          <a:p>
            <a:r>
              <a:rPr lang="es-ES" sz="1800" dirty="0">
                <a:latin typeface="Cascadia Code" panose="020B0609020000020004" pitchFamily="49" charset="0"/>
                <a:ea typeface="Cascadia Code" panose="020B0609020000020004" pitchFamily="49" charset="0"/>
                <a:cs typeface="Cascadia Code" panose="020B0609020000020004" pitchFamily="49" charset="0"/>
              </a:rPr>
              <a:t>Elementos que conforman una cara</a:t>
            </a:r>
            <a:endParaRPr lang="es-ES" dirty="0"/>
          </a:p>
        </p:txBody>
      </p:sp>
      <p:pic>
        <p:nvPicPr>
          <p:cNvPr id="5130" name="Picture 10" descr="Rostro realista. Conjunto de colección de imágenes vectoriales de boca de  ojos de cabeza de nariz de partes humanas. Nariz y boca humana, ilustración  de detalle de órgano sensorial | Vector Premium">
            <a:extLst>
              <a:ext uri="{FF2B5EF4-FFF2-40B4-BE49-F238E27FC236}">
                <a16:creationId xmlns:a16="http://schemas.microsoft.com/office/drawing/2014/main" id="{5B2D7AD1-733D-26C5-22D8-16E4A44423AA}"/>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9947" b="93783" l="9585" r="95208">
                        <a14:foregroundMark x1="26518" y1="48313" x2="18051" y2="39254"/>
                        <a14:foregroundMark x1="18051" y1="39254" x2="28435" y2="37123"/>
                        <a14:foregroundMark x1="28435" y1="37123" x2="35942" y2="44583"/>
                        <a14:foregroundMark x1="35942" y1="44583" x2="25879" y2="47425"/>
                        <a14:foregroundMark x1="25879" y1="47425" x2="37061" y2="43872"/>
                        <a14:foregroundMark x1="37061" y1="43872" x2="37061" y2="43872"/>
                        <a14:foregroundMark x1="17412" y1="16341" x2="33387" y2="12789"/>
                        <a14:foregroundMark x1="71086" y1="13321" x2="73003" y2="24334"/>
                        <a14:foregroundMark x1="73003" y1="24334" x2="71246" y2="33215"/>
                        <a14:foregroundMark x1="62780" y1="58259" x2="72364" y2="55240"/>
                        <a14:foregroundMark x1="78914" y1="18650" x2="71885" y2="10480"/>
                        <a14:foregroundMark x1="71885" y1="10480" x2="64058" y2="19538"/>
                        <a14:foregroundMark x1="64058" y1="19538" x2="67252" y2="29485"/>
                        <a14:foregroundMark x1="67252" y1="29485" x2="67412" y2="18828"/>
                        <a14:foregroundMark x1="67412" y1="18828" x2="74760" y2="12789"/>
                        <a14:foregroundMark x1="74760" y1="12789" x2="78115" y2="17584"/>
                        <a14:foregroundMark x1="37859" y1="38899" x2="27316" y2="34813"/>
                        <a14:foregroundMark x1="27316" y1="34813" x2="18371" y2="35879"/>
                        <a14:foregroundMark x1="18371" y1="35879" x2="15655" y2="46004"/>
                        <a14:foregroundMark x1="15655" y1="46004" x2="24601" y2="48313"/>
                        <a14:foregroundMark x1="24601" y1="48313" x2="33866" y2="47247"/>
                        <a14:foregroundMark x1="33866" y1="47247" x2="35144" y2="46714"/>
                        <a14:foregroundMark x1="22045" y1="71048" x2="23962" y2="89343"/>
                        <a14:foregroundMark x1="61022" y1="53464" x2="71725" y2="56306"/>
                        <a14:foregroundMark x1="71725" y1="56306" x2="78914" y2="53996"/>
                        <a14:foregroundMark x1="59585" y1="57549" x2="72364" y2="62345"/>
                        <a14:foregroundMark x1="72364" y1="62345" x2="80671" y2="57016"/>
                        <a14:foregroundMark x1="55272" y1="85790" x2="69329" y2="92895"/>
                        <a14:foregroundMark x1="69329" y1="92895" x2="77316" y2="88810"/>
                        <a14:foregroundMark x1="77316" y1="88810" x2="92013" y2="75133"/>
                        <a14:foregroundMark x1="26198" y1="15453" x2="16294" y2="14565"/>
                        <a14:foregroundMark x1="16294" y1="14565" x2="32109" y2="12611"/>
                        <a14:foregroundMark x1="32109" y1="12611" x2="38978" y2="17940"/>
                        <a14:foregroundMark x1="45527" y1="19005" x2="27476" y2="10657"/>
                        <a14:foregroundMark x1="27476" y1="10657" x2="12460" y2="14387"/>
                        <a14:foregroundMark x1="12460" y1="14387" x2="21885" y2="17762"/>
                        <a14:foregroundMark x1="21885" y1="17762" x2="26997" y2="16163"/>
                        <a14:foregroundMark x1="95208" y1="71758" x2="95208" y2="71758"/>
                        <a14:foregroundMark x1="69329" y1="93783" x2="69329" y2="93783"/>
                        <a14:foregroundMark x1="13099" y1="22202" x2="13099" y2="22202"/>
                        <a14:foregroundMark x1="9585" y1="19361" x2="9585" y2="19361"/>
                        <a14:foregroundMark x1="26518" y1="44583" x2="26518" y2="44583"/>
                      </a14:backgroundRemoval>
                    </a14:imgEffect>
                  </a14:imgLayer>
                </a14:imgProps>
              </a:ext>
              <a:ext uri="{28A0092B-C50C-407E-A947-70E740481C1C}">
                <a14:useLocalDpi xmlns:a14="http://schemas.microsoft.com/office/drawing/2010/main" val="0"/>
              </a:ext>
            </a:extLst>
          </a:blip>
          <a:srcRect/>
          <a:stretch>
            <a:fillRect/>
          </a:stretch>
        </p:blipFill>
        <p:spPr bwMode="auto">
          <a:xfrm>
            <a:off x="1857617" y="3552633"/>
            <a:ext cx="2244483" cy="2018601"/>
          </a:xfrm>
          <a:prstGeom prst="rect">
            <a:avLst/>
          </a:prstGeom>
          <a:noFill/>
          <a:extLst>
            <a:ext uri="{909E8E84-426E-40DD-AFC4-6F175D3DCCD1}">
              <a14:hiddenFill xmlns:a14="http://schemas.microsoft.com/office/drawing/2010/main">
                <a:solidFill>
                  <a:srgbClr val="FFFFFF"/>
                </a:solidFill>
              </a14:hiddenFill>
            </a:ext>
          </a:extLst>
        </p:spPr>
      </p:pic>
      <p:sp>
        <p:nvSpPr>
          <p:cNvPr id="8" name="CuadroTexto 7">
            <a:extLst>
              <a:ext uri="{FF2B5EF4-FFF2-40B4-BE49-F238E27FC236}">
                <a16:creationId xmlns:a16="http://schemas.microsoft.com/office/drawing/2014/main" id="{07B62CC5-416D-9DC3-87F3-870C8A90AE40}"/>
              </a:ext>
            </a:extLst>
          </p:cNvPr>
          <p:cNvSpPr txBox="1"/>
          <p:nvPr/>
        </p:nvSpPr>
        <p:spPr>
          <a:xfrm>
            <a:off x="1857617" y="6143440"/>
            <a:ext cx="7888408" cy="461665"/>
          </a:xfrm>
          <a:prstGeom prst="rect">
            <a:avLst/>
          </a:prstGeom>
          <a:noFill/>
        </p:spPr>
        <p:txBody>
          <a:bodyPr wrap="square">
            <a:spAutoFit/>
          </a:bodyPr>
          <a:lstStyle/>
          <a:p>
            <a:r>
              <a:rPr lang="es-ES" sz="2400" b="1" dirty="0">
                <a:highlight>
                  <a:srgbClr val="BC451B"/>
                </a:highlight>
                <a:latin typeface="Cascadia Code" panose="020B0609020000020004" pitchFamily="49" charset="0"/>
                <a:ea typeface="Cascadia Code" panose="020B0609020000020004" pitchFamily="49" charset="0"/>
                <a:cs typeface="Cascadia Code" panose="020B0609020000020004" pitchFamily="49" charset="0"/>
              </a:rPr>
              <a:t>Inteligencia artificial != Machine Learning</a:t>
            </a:r>
            <a:endParaRPr lang="es-ES" sz="2400" b="1" dirty="0">
              <a:highlight>
                <a:srgbClr val="BC451B"/>
              </a:highlight>
            </a:endParaRPr>
          </a:p>
        </p:txBody>
      </p:sp>
      <p:sp>
        <p:nvSpPr>
          <p:cNvPr id="13" name="CuadroTexto 12">
            <a:extLst>
              <a:ext uri="{FF2B5EF4-FFF2-40B4-BE49-F238E27FC236}">
                <a16:creationId xmlns:a16="http://schemas.microsoft.com/office/drawing/2014/main" id="{6A915372-24F9-98B0-6156-D6C183F8DD77}"/>
              </a:ext>
            </a:extLst>
          </p:cNvPr>
          <p:cNvSpPr txBox="1"/>
          <p:nvPr/>
        </p:nvSpPr>
        <p:spPr>
          <a:xfrm>
            <a:off x="5872079" y="3197449"/>
            <a:ext cx="6569242" cy="369332"/>
          </a:xfrm>
          <a:prstGeom prst="rect">
            <a:avLst/>
          </a:prstGeom>
          <a:noFill/>
        </p:spPr>
        <p:txBody>
          <a:bodyPr wrap="square">
            <a:spAutoFit/>
          </a:bodyPr>
          <a:lstStyle/>
          <a:p>
            <a:r>
              <a:rPr lang="es-ES" sz="1800" dirty="0">
                <a:latin typeface="Cascadia Code" panose="020B0609020000020004" pitchFamily="49" charset="0"/>
                <a:ea typeface="Cascadia Code" panose="020B0609020000020004" pitchFamily="49" charset="0"/>
                <a:cs typeface="Cascadia Code" panose="020B0609020000020004" pitchFamily="49" charset="0"/>
              </a:rPr>
              <a:t>!=</a:t>
            </a:r>
            <a:endParaRPr lang="es-ES" dirty="0"/>
          </a:p>
        </p:txBody>
      </p:sp>
    </p:spTree>
    <p:extLst>
      <p:ext uri="{BB962C8B-B14F-4D97-AF65-F5344CB8AC3E}">
        <p14:creationId xmlns:p14="http://schemas.microsoft.com/office/powerpoint/2010/main" val="39015929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1">
            <a:extLst>
              <a:ext uri="{FF2B5EF4-FFF2-40B4-BE49-F238E27FC236}">
                <a16:creationId xmlns:a16="http://schemas.microsoft.com/office/drawing/2014/main" id="{03E9B5F6-D12F-D76F-64B8-A813D2D8B9A9}"/>
              </a:ext>
            </a:extLst>
          </p:cNvPr>
          <p:cNvSpPr txBox="1">
            <a:spLocks/>
          </p:cNvSpPr>
          <p:nvPr/>
        </p:nvSpPr>
        <p:spPr>
          <a:xfrm>
            <a:off x="15755" y="178802"/>
            <a:ext cx="9144000" cy="324289"/>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s-ES" sz="1800" dirty="0">
                <a:latin typeface="Cascadia Code" panose="020B0609020000020004" pitchFamily="49" charset="0"/>
                <a:ea typeface="Cascadia Code" panose="020B0609020000020004" pitchFamily="49" charset="0"/>
                <a:cs typeface="Cascadia Code" panose="020B0609020000020004" pitchFamily="49" charset="0"/>
              </a:rPr>
              <a:t>Unidad 1. Introducción a la Programación de Inteligencia Artificial</a:t>
            </a:r>
          </a:p>
        </p:txBody>
      </p:sp>
      <p:pic>
        <p:nvPicPr>
          <p:cNvPr id="9" name="Imagen 8" descr="Imagen que contiene señal, reloj&#10;&#10;Descripción generada automáticamente">
            <a:extLst>
              <a:ext uri="{FF2B5EF4-FFF2-40B4-BE49-F238E27FC236}">
                <a16:creationId xmlns:a16="http://schemas.microsoft.com/office/drawing/2014/main" id="{5D8F626B-1EE0-8E28-9286-46A94579DD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95660" y="26017"/>
            <a:ext cx="1180585" cy="979885"/>
          </a:xfrm>
          <a:prstGeom prst="rect">
            <a:avLst/>
          </a:prstGeom>
        </p:spPr>
      </p:pic>
      <p:cxnSp>
        <p:nvCxnSpPr>
          <p:cNvPr id="10" name="Conector recto 9">
            <a:extLst>
              <a:ext uri="{FF2B5EF4-FFF2-40B4-BE49-F238E27FC236}">
                <a16:creationId xmlns:a16="http://schemas.microsoft.com/office/drawing/2014/main" id="{C3E9B7A7-9704-2FAF-69CE-1E26F80FDBFE}"/>
              </a:ext>
            </a:extLst>
          </p:cNvPr>
          <p:cNvCxnSpPr>
            <a:cxnSpLocks/>
            <a:endCxn id="11" idx="1"/>
          </p:cNvCxnSpPr>
          <p:nvPr/>
        </p:nvCxnSpPr>
        <p:spPr>
          <a:xfrm>
            <a:off x="15755" y="977450"/>
            <a:ext cx="2830314" cy="848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Rectángulo: esquinas redondeadas 10">
            <a:extLst>
              <a:ext uri="{FF2B5EF4-FFF2-40B4-BE49-F238E27FC236}">
                <a16:creationId xmlns:a16="http://schemas.microsoft.com/office/drawing/2014/main" id="{B9BE3053-AAF0-0943-37EB-050D23E28A12}"/>
              </a:ext>
            </a:extLst>
          </p:cNvPr>
          <p:cNvSpPr/>
          <p:nvPr/>
        </p:nvSpPr>
        <p:spPr>
          <a:xfrm>
            <a:off x="2846069" y="714560"/>
            <a:ext cx="6313685" cy="542740"/>
          </a:xfrm>
          <a:prstGeom prst="roundRect">
            <a:avLst/>
          </a:prstGeom>
          <a:solidFill>
            <a:srgbClr val="FFFFFF">
              <a:alpha val="20000"/>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2" name="Conector recto 11">
            <a:extLst>
              <a:ext uri="{FF2B5EF4-FFF2-40B4-BE49-F238E27FC236}">
                <a16:creationId xmlns:a16="http://schemas.microsoft.com/office/drawing/2014/main" id="{82070113-7BB7-7024-E433-0280FBD0E38C}"/>
              </a:ext>
            </a:extLst>
          </p:cNvPr>
          <p:cNvCxnSpPr>
            <a:cxnSpLocks/>
            <a:stCxn id="11" idx="3"/>
          </p:cNvCxnSpPr>
          <p:nvPr/>
        </p:nvCxnSpPr>
        <p:spPr>
          <a:xfrm>
            <a:off x="9159754" y="985930"/>
            <a:ext cx="3016491" cy="1186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CuadroTexto 23">
            <a:extLst>
              <a:ext uri="{FF2B5EF4-FFF2-40B4-BE49-F238E27FC236}">
                <a16:creationId xmlns:a16="http://schemas.microsoft.com/office/drawing/2014/main" id="{77AC952E-FE1E-3C99-9DBC-A0774DAFAAAE}"/>
              </a:ext>
            </a:extLst>
          </p:cNvPr>
          <p:cNvSpPr txBox="1"/>
          <p:nvPr/>
        </p:nvSpPr>
        <p:spPr>
          <a:xfrm>
            <a:off x="599379" y="1601572"/>
            <a:ext cx="10747296" cy="2677656"/>
          </a:xfrm>
          <a:prstGeom prst="rect">
            <a:avLst/>
          </a:prstGeom>
          <a:noFill/>
        </p:spPr>
        <p:txBody>
          <a:bodyPr wrap="square">
            <a:spAutoFit/>
          </a:bodyPr>
          <a:lstStyle/>
          <a:p>
            <a:pPr marL="285750" indent="-285750">
              <a:lnSpc>
                <a:spcPct val="150000"/>
              </a:lnSpc>
              <a:buFont typeface="Wingdings" panose="05000000000000000000" pitchFamily="2" charset="2"/>
              <a:buChar char="q"/>
            </a:pPr>
            <a:r>
              <a:rPr lang="es-ES" sz="2000" dirty="0">
                <a:latin typeface="Cascadia Code" panose="020B0609020000020004" pitchFamily="49" charset="0"/>
                <a:ea typeface="Cascadia Code" panose="020B0609020000020004" pitchFamily="49" charset="0"/>
                <a:cs typeface="Cascadia Code" panose="020B0609020000020004" pitchFamily="49" charset="0"/>
              </a:rPr>
              <a:t>Machine Learning</a:t>
            </a:r>
          </a:p>
          <a:p>
            <a:pPr marL="742950" lvl="1" indent="-285750">
              <a:lnSpc>
                <a:spcPct val="150000"/>
              </a:lnSpc>
              <a:buFont typeface="Wingdings" panose="05000000000000000000" pitchFamily="2" charset="2"/>
              <a:buChar char="q"/>
            </a:pPr>
            <a:r>
              <a:rPr lang="es-ES" sz="2000" dirty="0">
                <a:latin typeface="Cascadia Code" panose="020B0609020000020004" pitchFamily="49" charset="0"/>
                <a:ea typeface="Cascadia Code" panose="020B0609020000020004" pitchFamily="49" charset="0"/>
                <a:cs typeface="Cascadia Code" panose="020B0609020000020004" pitchFamily="49" charset="0"/>
              </a:rPr>
              <a:t>Utiliza diferentes técnicas para cubrir diferentes tipos de aplicaciones.</a:t>
            </a:r>
          </a:p>
          <a:p>
            <a:pPr marL="742950" lvl="1" indent="-285750">
              <a:lnSpc>
                <a:spcPct val="150000"/>
              </a:lnSpc>
              <a:buFont typeface="Wingdings" panose="05000000000000000000" pitchFamily="2" charset="2"/>
              <a:buChar char="q"/>
            </a:pPr>
            <a:endParaRPr lang="es-ES" sz="2000" dirty="0">
              <a:latin typeface="Cascadia Code" panose="020B0609020000020004" pitchFamily="49" charset="0"/>
              <a:ea typeface="Cascadia Code" panose="020B0609020000020004" pitchFamily="49" charset="0"/>
              <a:cs typeface="Cascadia Code" panose="020B0609020000020004" pitchFamily="49" charset="0"/>
            </a:endParaRPr>
          </a:p>
          <a:p>
            <a:pPr marL="285750" indent="-285750">
              <a:lnSpc>
                <a:spcPct val="150000"/>
              </a:lnSpc>
              <a:buFont typeface="Wingdings" panose="05000000000000000000" pitchFamily="2" charset="2"/>
              <a:buChar char="q"/>
            </a:pPr>
            <a:endParaRPr lang="es-ES" sz="2000" dirty="0">
              <a:latin typeface="Cascadia Code" panose="020B0609020000020004" pitchFamily="49" charset="0"/>
              <a:ea typeface="Cascadia Code" panose="020B0609020000020004" pitchFamily="49" charset="0"/>
              <a:cs typeface="Cascadia Code" panose="020B0609020000020004" pitchFamily="49" charset="0"/>
            </a:endParaRPr>
          </a:p>
          <a:p>
            <a:endParaRPr lang="es-ES" dirty="0"/>
          </a:p>
        </p:txBody>
      </p:sp>
      <p:sp>
        <p:nvSpPr>
          <p:cNvPr id="2" name="CuadroTexto 1">
            <a:extLst>
              <a:ext uri="{FF2B5EF4-FFF2-40B4-BE49-F238E27FC236}">
                <a16:creationId xmlns:a16="http://schemas.microsoft.com/office/drawing/2014/main" id="{7F9F07BE-1DDC-E18E-7266-8619704EC24D}"/>
              </a:ext>
            </a:extLst>
          </p:cNvPr>
          <p:cNvSpPr txBox="1"/>
          <p:nvPr/>
        </p:nvSpPr>
        <p:spPr>
          <a:xfrm>
            <a:off x="0" y="6488668"/>
            <a:ext cx="7042150" cy="369332"/>
          </a:xfrm>
          <a:prstGeom prst="rect">
            <a:avLst/>
          </a:prstGeom>
          <a:noFill/>
        </p:spPr>
        <p:txBody>
          <a:bodyPr wrap="square">
            <a:spAutoFit/>
          </a:bodyPr>
          <a:lstStyle/>
          <a:p>
            <a:r>
              <a:rPr lang="es-ES" dirty="0">
                <a:latin typeface="Cascadia Code" panose="020B0609020000020004" pitchFamily="49" charset="0"/>
                <a:ea typeface="Cascadia Code" panose="020B0609020000020004" pitchFamily="49" charset="0"/>
                <a:cs typeface="Cascadia Code" panose="020B0609020000020004" pitchFamily="49" charset="0"/>
              </a:rPr>
              <a:t>13</a:t>
            </a:r>
            <a:endParaRPr lang="es-ES" dirty="0"/>
          </a:p>
        </p:txBody>
      </p:sp>
      <p:sp>
        <p:nvSpPr>
          <p:cNvPr id="3" name="CuadroTexto 2">
            <a:extLst>
              <a:ext uri="{FF2B5EF4-FFF2-40B4-BE49-F238E27FC236}">
                <a16:creationId xmlns:a16="http://schemas.microsoft.com/office/drawing/2014/main" id="{CDC44977-E2C0-140D-5BAB-7AAD7874BEB0}"/>
              </a:ext>
            </a:extLst>
          </p:cNvPr>
          <p:cNvSpPr txBox="1"/>
          <p:nvPr/>
        </p:nvSpPr>
        <p:spPr>
          <a:xfrm>
            <a:off x="2846070" y="712281"/>
            <a:ext cx="6313684" cy="584775"/>
          </a:xfrm>
          <a:prstGeom prst="rect">
            <a:avLst/>
          </a:prstGeom>
          <a:noFill/>
        </p:spPr>
        <p:txBody>
          <a:bodyPr wrap="square">
            <a:spAutoFit/>
          </a:bodyPr>
          <a:lstStyle/>
          <a:p>
            <a:pPr algn="ctr"/>
            <a:r>
              <a:rPr lang="es-ES" sz="3200" dirty="0">
                <a:latin typeface="Cascadia Code" panose="020B0609020000020004" pitchFamily="49" charset="0"/>
                <a:ea typeface="Cascadia Code" panose="020B0609020000020004" pitchFamily="49" charset="0"/>
                <a:cs typeface="Cascadia Code" panose="020B0609020000020004" pitchFamily="49" charset="0"/>
              </a:rPr>
              <a:t>Introducción a la I.A.</a:t>
            </a:r>
            <a:endParaRPr lang="es-ES" sz="3200" dirty="0"/>
          </a:p>
        </p:txBody>
      </p:sp>
      <p:sp>
        <p:nvSpPr>
          <p:cNvPr id="14" name="CuadroTexto 13">
            <a:extLst>
              <a:ext uri="{FF2B5EF4-FFF2-40B4-BE49-F238E27FC236}">
                <a16:creationId xmlns:a16="http://schemas.microsoft.com/office/drawing/2014/main" id="{D606208A-D7FB-AD79-283B-F0BABCB4559F}"/>
              </a:ext>
            </a:extLst>
          </p:cNvPr>
          <p:cNvSpPr txBox="1"/>
          <p:nvPr/>
        </p:nvSpPr>
        <p:spPr>
          <a:xfrm>
            <a:off x="345915" y="5359498"/>
            <a:ext cx="3200400" cy="646331"/>
          </a:xfrm>
          <a:prstGeom prst="rect">
            <a:avLst/>
          </a:prstGeom>
          <a:noFill/>
        </p:spPr>
        <p:txBody>
          <a:bodyPr wrap="square">
            <a:spAutoFit/>
          </a:bodyPr>
          <a:lstStyle/>
          <a:p>
            <a:pPr algn="ctr"/>
            <a:r>
              <a:rPr lang="es-ES" dirty="0" err="1">
                <a:latin typeface="Cascadia Code" panose="020B0609020000020004" pitchFamily="49" charset="0"/>
                <a:ea typeface="Cascadia Code" panose="020B0609020000020004" pitchFamily="49" charset="0"/>
                <a:cs typeface="Cascadia Code" panose="020B0609020000020004" pitchFamily="49" charset="0"/>
              </a:rPr>
              <a:t>Random</a:t>
            </a:r>
            <a:r>
              <a:rPr lang="es-ES" dirty="0">
                <a:latin typeface="Cascadia Code" panose="020B0609020000020004" pitchFamily="49" charset="0"/>
                <a:ea typeface="Cascadia Code" panose="020B0609020000020004" pitchFamily="49" charset="0"/>
                <a:cs typeface="Cascadia Code" panose="020B0609020000020004" pitchFamily="49" charset="0"/>
              </a:rPr>
              <a:t> Forest </a:t>
            </a:r>
          </a:p>
          <a:p>
            <a:pPr algn="ctr"/>
            <a:r>
              <a:rPr lang="es-ES" dirty="0">
                <a:latin typeface="Cascadia Code" panose="020B0609020000020004" pitchFamily="49" charset="0"/>
                <a:ea typeface="Cascadia Code" panose="020B0609020000020004" pitchFamily="49" charset="0"/>
                <a:cs typeface="Cascadia Code" panose="020B0609020000020004" pitchFamily="49" charset="0"/>
              </a:rPr>
              <a:t>(árboles de decisión)</a:t>
            </a:r>
            <a:endParaRPr lang="es-ES" dirty="0"/>
          </a:p>
        </p:txBody>
      </p:sp>
      <p:pic>
        <p:nvPicPr>
          <p:cNvPr id="5132" name="Picture 12" descr="Regresión lineal - Wikipedia, la enciclopedia libre">
            <a:extLst>
              <a:ext uri="{FF2B5EF4-FFF2-40B4-BE49-F238E27FC236}">
                <a16:creationId xmlns:a16="http://schemas.microsoft.com/office/drawing/2014/main" id="{259FB3B2-10AD-9843-B63E-FE0B9F93CDEC}"/>
              </a:ext>
            </a:extLst>
          </p:cNvPr>
          <p:cNvPicPr>
            <a:picLocks noChangeAspect="1" noChangeArrowheads="1"/>
          </p:cNvPicPr>
          <p:nvPr/>
        </p:nvPicPr>
        <p:blipFill>
          <a:blip r:embed="rId4">
            <a:lum bright="70000" contrast="-70000"/>
            <a:extLst>
              <a:ext uri="{28A0092B-C50C-407E-A947-70E740481C1C}">
                <a14:useLocalDpi xmlns:a14="http://schemas.microsoft.com/office/drawing/2010/main" val="0"/>
              </a:ext>
            </a:extLst>
          </a:blip>
          <a:srcRect/>
          <a:stretch>
            <a:fillRect/>
          </a:stretch>
        </p:blipFill>
        <p:spPr bwMode="auto">
          <a:xfrm>
            <a:off x="3929643" y="3281519"/>
            <a:ext cx="3333750" cy="2200275"/>
          </a:xfrm>
          <a:prstGeom prst="rect">
            <a:avLst/>
          </a:prstGeom>
          <a:noFill/>
          <a:extLst>
            <a:ext uri="{909E8E84-426E-40DD-AFC4-6F175D3DCCD1}">
              <a14:hiddenFill xmlns:a14="http://schemas.microsoft.com/office/drawing/2010/main">
                <a:solidFill>
                  <a:srgbClr val="FFFFFF"/>
                </a:solidFill>
              </a14:hiddenFill>
            </a:ext>
          </a:extLst>
        </p:spPr>
      </p:pic>
      <p:sp>
        <p:nvSpPr>
          <p:cNvPr id="15" name="CuadroTexto 14">
            <a:extLst>
              <a:ext uri="{FF2B5EF4-FFF2-40B4-BE49-F238E27FC236}">
                <a16:creationId xmlns:a16="http://schemas.microsoft.com/office/drawing/2014/main" id="{171223C9-B92A-714A-CBFA-8604E298845F}"/>
              </a:ext>
            </a:extLst>
          </p:cNvPr>
          <p:cNvSpPr txBox="1"/>
          <p:nvPr/>
        </p:nvSpPr>
        <p:spPr>
          <a:xfrm>
            <a:off x="3996318" y="5602504"/>
            <a:ext cx="3200400" cy="369332"/>
          </a:xfrm>
          <a:prstGeom prst="rect">
            <a:avLst/>
          </a:prstGeom>
          <a:noFill/>
        </p:spPr>
        <p:txBody>
          <a:bodyPr wrap="square">
            <a:spAutoFit/>
          </a:bodyPr>
          <a:lstStyle/>
          <a:p>
            <a:pPr algn="ctr"/>
            <a:r>
              <a:rPr lang="es-ES" dirty="0">
                <a:latin typeface="Cascadia Code" panose="020B0609020000020004" pitchFamily="49" charset="0"/>
                <a:ea typeface="Cascadia Code" panose="020B0609020000020004" pitchFamily="49" charset="0"/>
                <a:cs typeface="Cascadia Code" panose="020B0609020000020004" pitchFamily="49" charset="0"/>
              </a:rPr>
              <a:t>Modelos de Regresión</a:t>
            </a:r>
          </a:p>
        </p:txBody>
      </p:sp>
      <p:pic>
        <p:nvPicPr>
          <p:cNvPr id="5134" name="Picture 14" descr="Aprendizaje supervisado: la clasificación — TxADM documentation">
            <a:extLst>
              <a:ext uri="{FF2B5EF4-FFF2-40B4-BE49-F238E27FC236}">
                <a16:creationId xmlns:a16="http://schemas.microsoft.com/office/drawing/2014/main" id="{60D53C1F-9862-EC45-6D2F-9FC1D01EA303}"/>
              </a:ext>
            </a:extLst>
          </p:cNvPr>
          <p:cNvPicPr>
            <a:picLocks noChangeAspect="1" noChangeArrowheads="1"/>
          </p:cNvPicPr>
          <p:nvPr/>
        </p:nvPicPr>
        <p:blipFill>
          <a:blip r:embed="rId5">
            <a:lum bright="70000" contrast="-70000"/>
            <a:extLst>
              <a:ext uri="{28A0092B-C50C-407E-A947-70E740481C1C}">
                <a14:useLocalDpi xmlns:a14="http://schemas.microsoft.com/office/drawing/2010/main" val="0"/>
              </a:ext>
            </a:extLst>
          </a:blip>
          <a:srcRect/>
          <a:stretch>
            <a:fillRect/>
          </a:stretch>
        </p:blipFill>
        <p:spPr bwMode="auto">
          <a:xfrm>
            <a:off x="8111459" y="3143507"/>
            <a:ext cx="2851889" cy="2526149"/>
          </a:xfrm>
          <a:prstGeom prst="rect">
            <a:avLst/>
          </a:prstGeom>
          <a:noFill/>
          <a:extLst>
            <a:ext uri="{909E8E84-426E-40DD-AFC4-6F175D3DCCD1}">
              <a14:hiddenFill xmlns:a14="http://schemas.microsoft.com/office/drawing/2010/main">
                <a:solidFill>
                  <a:srgbClr val="FFFFFF"/>
                </a:solidFill>
              </a14:hiddenFill>
            </a:ext>
          </a:extLst>
        </p:spPr>
      </p:pic>
      <p:sp>
        <p:nvSpPr>
          <p:cNvPr id="16" name="CuadroTexto 15">
            <a:extLst>
              <a:ext uri="{FF2B5EF4-FFF2-40B4-BE49-F238E27FC236}">
                <a16:creationId xmlns:a16="http://schemas.microsoft.com/office/drawing/2014/main" id="{B422AE14-7BD6-5029-901F-DF654B85A63A}"/>
              </a:ext>
            </a:extLst>
          </p:cNvPr>
          <p:cNvSpPr txBox="1"/>
          <p:nvPr/>
        </p:nvSpPr>
        <p:spPr>
          <a:xfrm>
            <a:off x="7728131" y="5636497"/>
            <a:ext cx="3618544" cy="369332"/>
          </a:xfrm>
          <a:prstGeom prst="rect">
            <a:avLst/>
          </a:prstGeom>
          <a:noFill/>
        </p:spPr>
        <p:txBody>
          <a:bodyPr wrap="square">
            <a:spAutoFit/>
          </a:bodyPr>
          <a:lstStyle/>
          <a:p>
            <a:pPr algn="ctr"/>
            <a:r>
              <a:rPr lang="es-ES" dirty="0">
                <a:latin typeface="Cascadia Code" panose="020B0609020000020004" pitchFamily="49" charset="0"/>
                <a:ea typeface="Cascadia Code" panose="020B0609020000020004" pitchFamily="49" charset="0"/>
                <a:cs typeface="Cascadia Code" panose="020B0609020000020004" pitchFamily="49" charset="0"/>
              </a:rPr>
              <a:t>Modelos de Clasificación</a:t>
            </a:r>
          </a:p>
        </p:txBody>
      </p:sp>
      <p:pic>
        <p:nvPicPr>
          <p:cNvPr id="5136" name="Picture 16" descr="Surface Level Understanding of Random Forest Regression | by Viswa | Medium">
            <a:extLst>
              <a:ext uri="{FF2B5EF4-FFF2-40B4-BE49-F238E27FC236}">
                <a16:creationId xmlns:a16="http://schemas.microsoft.com/office/drawing/2014/main" id="{32255729-BCE3-E12D-F8CB-00E13BF34A2B}"/>
              </a:ext>
            </a:extLst>
          </p:cNvPr>
          <p:cNvPicPr>
            <a:picLocks noChangeAspect="1" noChangeArrowheads="1"/>
          </p:cNvPicPr>
          <p:nvPr/>
        </p:nvPicPr>
        <p:blipFill>
          <a:blip r:embed="rId6">
            <a:lum bright="70000" contrast="-70000"/>
            <a:extLst>
              <a:ext uri="{28A0092B-C50C-407E-A947-70E740481C1C}">
                <a14:useLocalDpi xmlns:a14="http://schemas.microsoft.com/office/drawing/2010/main" val="0"/>
              </a:ext>
            </a:extLst>
          </a:blip>
          <a:srcRect/>
          <a:stretch>
            <a:fillRect/>
          </a:stretch>
        </p:blipFill>
        <p:spPr bwMode="auto">
          <a:xfrm>
            <a:off x="292020" y="3322362"/>
            <a:ext cx="3308189" cy="1913732"/>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n 4">
            <a:extLst>
              <a:ext uri="{FF2B5EF4-FFF2-40B4-BE49-F238E27FC236}">
                <a16:creationId xmlns:a16="http://schemas.microsoft.com/office/drawing/2014/main" id="{6E63C0E3-AB15-A321-AC92-3CF98007BAE7}"/>
              </a:ext>
            </a:extLst>
          </p:cNvPr>
          <p:cNvPicPr>
            <a:picLocks noChangeAspect="1"/>
          </p:cNvPicPr>
          <p:nvPr/>
        </p:nvPicPr>
        <p:blipFill>
          <a:blip r:embed="rId7"/>
          <a:stretch>
            <a:fillRect/>
          </a:stretch>
        </p:blipFill>
        <p:spPr>
          <a:xfrm>
            <a:off x="10432295" y="2475710"/>
            <a:ext cx="1396242" cy="929379"/>
          </a:xfrm>
          <a:prstGeom prst="rect">
            <a:avLst/>
          </a:prstGeom>
          <a:ln>
            <a:solidFill>
              <a:schemeClr val="tx1"/>
            </a:solidFill>
          </a:ln>
        </p:spPr>
      </p:pic>
    </p:spTree>
    <p:extLst>
      <p:ext uri="{BB962C8B-B14F-4D97-AF65-F5344CB8AC3E}">
        <p14:creationId xmlns:p14="http://schemas.microsoft.com/office/powerpoint/2010/main" val="42499237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1">
            <a:extLst>
              <a:ext uri="{FF2B5EF4-FFF2-40B4-BE49-F238E27FC236}">
                <a16:creationId xmlns:a16="http://schemas.microsoft.com/office/drawing/2014/main" id="{03E9B5F6-D12F-D76F-64B8-A813D2D8B9A9}"/>
              </a:ext>
            </a:extLst>
          </p:cNvPr>
          <p:cNvSpPr txBox="1">
            <a:spLocks/>
          </p:cNvSpPr>
          <p:nvPr/>
        </p:nvSpPr>
        <p:spPr>
          <a:xfrm>
            <a:off x="15755" y="178802"/>
            <a:ext cx="9144000" cy="324289"/>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s-ES" sz="1800" dirty="0">
                <a:latin typeface="Cascadia Code" panose="020B0609020000020004" pitchFamily="49" charset="0"/>
                <a:ea typeface="Cascadia Code" panose="020B0609020000020004" pitchFamily="49" charset="0"/>
                <a:cs typeface="Cascadia Code" panose="020B0609020000020004" pitchFamily="49" charset="0"/>
              </a:rPr>
              <a:t>Unidad 1. Introducción a la Programación de Inteligencia Artificial</a:t>
            </a:r>
          </a:p>
        </p:txBody>
      </p:sp>
      <p:pic>
        <p:nvPicPr>
          <p:cNvPr id="9" name="Imagen 8" descr="Imagen que contiene señal, reloj&#10;&#10;Descripción generada automáticamente">
            <a:extLst>
              <a:ext uri="{FF2B5EF4-FFF2-40B4-BE49-F238E27FC236}">
                <a16:creationId xmlns:a16="http://schemas.microsoft.com/office/drawing/2014/main" id="{5D8F626B-1EE0-8E28-9286-46A94579DD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95660" y="26017"/>
            <a:ext cx="1180585" cy="979885"/>
          </a:xfrm>
          <a:prstGeom prst="rect">
            <a:avLst/>
          </a:prstGeom>
        </p:spPr>
      </p:pic>
      <p:cxnSp>
        <p:nvCxnSpPr>
          <p:cNvPr id="10" name="Conector recto 9">
            <a:extLst>
              <a:ext uri="{FF2B5EF4-FFF2-40B4-BE49-F238E27FC236}">
                <a16:creationId xmlns:a16="http://schemas.microsoft.com/office/drawing/2014/main" id="{C3E9B7A7-9704-2FAF-69CE-1E26F80FDBFE}"/>
              </a:ext>
            </a:extLst>
          </p:cNvPr>
          <p:cNvCxnSpPr>
            <a:cxnSpLocks/>
            <a:endCxn id="11" idx="1"/>
          </p:cNvCxnSpPr>
          <p:nvPr/>
        </p:nvCxnSpPr>
        <p:spPr>
          <a:xfrm>
            <a:off x="15755" y="977450"/>
            <a:ext cx="2830314" cy="848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Rectángulo: esquinas redondeadas 10">
            <a:extLst>
              <a:ext uri="{FF2B5EF4-FFF2-40B4-BE49-F238E27FC236}">
                <a16:creationId xmlns:a16="http://schemas.microsoft.com/office/drawing/2014/main" id="{B9BE3053-AAF0-0943-37EB-050D23E28A12}"/>
              </a:ext>
            </a:extLst>
          </p:cNvPr>
          <p:cNvSpPr/>
          <p:nvPr/>
        </p:nvSpPr>
        <p:spPr>
          <a:xfrm>
            <a:off x="2846069" y="714560"/>
            <a:ext cx="6313685" cy="542740"/>
          </a:xfrm>
          <a:prstGeom prst="roundRect">
            <a:avLst/>
          </a:prstGeom>
          <a:solidFill>
            <a:srgbClr val="FFFFFF">
              <a:alpha val="20000"/>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2" name="Conector recto 11">
            <a:extLst>
              <a:ext uri="{FF2B5EF4-FFF2-40B4-BE49-F238E27FC236}">
                <a16:creationId xmlns:a16="http://schemas.microsoft.com/office/drawing/2014/main" id="{82070113-7BB7-7024-E433-0280FBD0E38C}"/>
              </a:ext>
            </a:extLst>
          </p:cNvPr>
          <p:cNvCxnSpPr>
            <a:cxnSpLocks/>
            <a:stCxn id="11" idx="3"/>
          </p:cNvCxnSpPr>
          <p:nvPr/>
        </p:nvCxnSpPr>
        <p:spPr>
          <a:xfrm>
            <a:off x="9159754" y="985930"/>
            <a:ext cx="3016491" cy="1186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CuadroTexto 23">
            <a:extLst>
              <a:ext uri="{FF2B5EF4-FFF2-40B4-BE49-F238E27FC236}">
                <a16:creationId xmlns:a16="http://schemas.microsoft.com/office/drawing/2014/main" id="{77AC952E-FE1E-3C99-9DBC-A0774DAFAAAE}"/>
              </a:ext>
            </a:extLst>
          </p:cNvPr>
          <p:cNvSpPr txBox="1"/>
          <p:nvPr/>
        </p:nvSpPr>
        <p:spPr>
          <a:xfrm>
            <a:off x="599379" y="1601572"/>
            <a:ext cx="10747296" cy="1292662"/>
          </a:xfrm>
          <a:prstGeom prst="rect">
            <a:avLst/>
          </a:prstGeom>
          <a:noFill/>
        </p:spPr>
        <p:txBody>
          <a:bodyPr wrap="square">
            <a:spAutoFit/>
          </a:bodyPr>
          <a:lstStyle/>
          <a:p>
            <a:pPr marL="285750" indent="-285750">
              <a:lnSpc>
                <a:spcPct val="150000"/>
              </a:lnSpc>
              <a:buFont typeface="Wingdings" panose="05000000000000000000" pitchFamily="2" charset="2"/>
              <a:buChar char="q"/>
            </a:pPr>
            <a:r>
              <a:rPr lang="es-ES" sz="2000" dirty="0">
                <a:latin typeface="Cascadia Code" panose="020B0609020000020004" pitchFamily="49" charset="0"/>
                <a:ea typeface="Cascadia Code" panose="020B0609020000020004" pitchFamily="49" charset="0"/>
                <a:cs typeface="Cascadia Code" panose="020B0609020000020004" pitchFamily="49" charset="0"/>
              </a:rPr>
              <a:t>Machine Learning </a:t>
            </a:r>
            <a:r>
              <a:rPr lang="es-ES" sz="2000" dirty="0">
                <a:latin typeface="Cascadia Code" panose="020B0609020000020004" pitchFamily="49" charset="0"/>
                <a:ea typeface="Cascadia Code" panose="020B0609020000020004" pitchFamily="49" charset="0"/>
                <a:cs typeface="Cascadia Code" panose="020B0609020000020004" pitchFamily="49" charset="0"/>
                <a:sym typeface="Wingdings" panose="05000000000000000000" pitchFamily="2" charset="2"/>
              </a:rPr>
              <a:t></a:t>
            </a:r>
            <a:r>
              <a:rPr lang="es-ES" sz="2000" dirty="0">
                <a:latin typeface="Cascadia Code" panose="020B0609020000020004" pitchFamily="49" charset="0"/>
                <a:ea typeface="Cascadia Code" panose="020B0609020000020004" pitchFamily="49" charset="0"/>
                <a:cs typeface="Cascadia Code" panose="020B0609020000020004" pitchFamily="49" charset="0"/>
              </a:rPr>
              <a:t> </a:t>
            </a:r>
            <a:r>
              <a:rPr lang="es-ES" sz="2000" dirty="0">
                <a:highlight>
                  <a:srgbClr val="BC451B"/>
                </a:highlight>
                <a:latin typeface="Cascadia Code" panose="020B0609020000020004" pitchFamily="49" charset="0"/>
                <a:ea typeface="Cascadia Code" panose="020B0609020000020004" pitchFamily="49" charset="0"/>
                <a:cs typeface="Cascadia Code" panose="020B0609020000020004" pitchFamily="49" charset="0"/>
              </a:rPr>
              <a:t>Redes Neuronales</a:t>
            </a:r>
          </a:p>
          <a:p>
            <a:pPr marL="285750" indent="-285750">
              <a:lnSpc>
                <a:spcPct val="150000"/>
              </a:lnSpc>
              <a:buFont typeface="Wingdings" panose="05000000000000000000" pitchFamily="2" charset="2"/>
              <a:buChar char="q"/>
            </a:pPr>
            <a:endParaRPr lang="es-ES" sz="2000" dirty="0">
              <a:latin typeface="Cascadia Code" panose="020B0609020000020004" pitchFamily="49" charset="0"/>
              <a:ea typeface="Cascadia Code" panose="020B0609020000020004" pitchFamily="49" charset="0"/>
              <a:cs typeface="Cascadia Code" panose="020B0609020000020004" pitchFamily="49" charset="0"/>
            </a:endParaRPr>
          </a:p>
          <a:p>
            <a:endParaRPr lang="es-ES" dirty="0"/>
          </a:p>
        </p:txBody>
      </p:sp>
      <p:sp>
        <p:nvSpPr>
          <p:cNvPr id="2" name="CuadroTexto 1">
            <a:extLst>
              <a:ext uri="{FF2B5EF4-FFF2-40B4-BE49-F238E27FC236}">
                <a16:creationId xmlns:a16="http://schemas.microsoft.com/office/drawing/2014/main" id="{7F9F07BE-1DDC-E18E-7266-8619704EC24D}"/>
              </a:ext>
            </a:extLst>
          </p:cNvPr>
          <p:cNvSpPr txBox="1"/>
          <p:nvPr/>
        </p:nvSpPr>
        <p:spPr>
          <a:xfrm>
            <a:off x="0" y="6488668"/>
            <a:ext cx="7042150" cy="369332"/>
          </a:xfrm>
          <a:prstGeom prst="rect">
            <a:avLst/>
          </a:prstGeom>
          <a:noFill/>
        </p:spPr>
        <p:txBody>
          <a:bodyPr wrap="square">
            <a:spAutoFit/>
          </a:bodyPr>
          <a:lstStyle/>
          <a:p>
            <a:r>
              <a:rPr lang="es-ES" dirty="0">
                <a:latin typeface="Cascadia Code" panose="020B0609020000020004" pitchFamily="49" charset="0"/>
                <a:ea typeface="Cascadia Code" panose="020B0609020000020004" pitchFamily="49" charset="0"/>
                <a:cs typeface="Cascadia Code" panose="020B0609020000020004" pitchFamily="49" charset="0"/>
              </a:rPr>
              <a:t>14</a:t>
            </a:r>
            <a:endParaRPr lang="es-ES" dirty="0"/>
          </a:p>
        </p:txBody>
      </p:sp>
      <p:sp>
        <p:nvSpPr>
          <p:cNvPr id="3" name="CuadroTexto 2">
            <a:extLst>
              <a:ext uri="{FF2B5EF4-FFF2-40B4-BE49-F238E27FC236}">
                <a16:creationId xmlns:a16="http://schemas.microsoft.com/office/drawing/2014/main" id="{CDC44977-E2C0-140D-5BAB-7AAD7874BEB0}"/>
              </a:ext>
            </a:extLst>
          </p:cNvPr>
          <p:cNvSpPr txBox="1"/>
          <p:nvPr/>
        </p:nvSpPr>
        <p:spPr>
          <a:xfrm>
            <a:off x="2846070" y="712281"/>
            <a:ext cx="6313684" cy="584775"/>
          </a:xfrm>
          <a:prstGeom prst="rect">
            <a:avLst/>
          </a:prstGeom>
          <a:noFill/>
        </p:spPr>
        <p:txBody>
          <a:bodyPr wrap="square">
            <a:spAutoFit/>
          </a:bodyPr>
          <a:lstStyle/>
          <a:p>
            <a:pPr algn="ctr"/>
            <a:r>
              <a:rPr lang="es-ES" sz="3200" dirty="0">
                <a:latin typeface="Cascadia Code" panose="020B0609020000020004" pitchFamily="49" charset="0"/>
                <a:ea typeface="Cascadia Code" panose="020B0609020000020004" pitchFamily="49" charset="0"/>
                <a:cs typeface="Cascadia Code" panose="020B0609020000020004" pitchFamily="49" charset="0"/>
              </a:rPr>
              <a:t>Introducción a la I.A.</a:t>
            </a:r>
            <a:endParaRPr lang="es-ES" sz="3200" dirty="0"/>
          </a:p>
        </p:txBody>
      </p:sp>
      <p:pic>
        <p:nvPicPr>
          <p:cNvPr id="7170" name="Picture 2" descr="4. Capas de una Red Neuronal  Capa de entrada: neuronas que reciben... |  Download Scientific Diagram">
            <a:extLst>
              <a:ext uri="{FF2B5EF4-FFF2-40B4-BE49-F238E27FC236}">
                <a16:creationId xmlns:a16="http://schemas.microsoft.com/office/drawing/2014/main" id="{518BA0E0-71A9-9B3D-37D4-3B36B8B832A1}"/>
              </a:ext>
            </a:extLst>
          </p:cNvPr>
          <p:cNvPicPr>
            <a:picLocks noChangeAspect="1" noChangeArrowheads="1"/>
          </p:cNvPicPr>
          <p:nvPr/>
        </p:nvPicPr>
        <p:blipFill>
          <a:blip r:embed="rId4">
            <a:lum bright="70000" contrast="-70000"/>
            <a:extLst>
              <a:ext uri="{28A0092B-C50C-407E-A947-70E740481C1C}">
                <a14:useLocalDpi xmlns:a14="http://schemas.microsoft.com/office/drawing/2010/main" val="0"/>
              </a:ext>
            </a:extLst>
          </a:blip>
          <a:srcRect/>
          <a:stretch>
            <a:fillRect/>
          </a:stretch>
        </p:blipFill>
        <p:spPr bwMode="auto">
          <a:xfrm>
            <a:off x="3390900" y="2116260"/>
            <a:ext cx="4923401" cy="4562938"/>
          </a:xfrm>
          <a:prstGeom prst="rect">
            <a:avLst/>
          </a:prstGeom>
          <a:noFill/>
          <a:extLst>
            <a:ext uri="{909E8E84-426E-40DD-AFC4-6F175D3DCCD1}">
              <a14:hiddenFill xmlns:a14="http://schemas.microsoft.com/office/drawing/2010/main">
                <a:solidFill>
                  <a:srgbClr val="FFFFFF"/>
                </a:solidFill>
              </a14:hiddenFill>
            </a:ext>
          </a:extLst>
        </p:spPr>
      </p:pic>
      <p:sp>
        <p:nvSpPr>
          <p:cNvPr id="5" name="CuadroTexto 4">
            <a:extLst>
              <a:ext uri="{FF2B5EF4-FFF2-40B4-BE49-F238E27FC236}">
                <a16:creationId xmlns:a16="http://schemas.microsoft.com/office/drawing/2014/main" id="{C924A8A8-9C1D-37B0-F65A-B4E540FA786F}"/>
              </a:ext>
            </a:extLst>
          </p:cNvPr>
          <p:cNvSpPr txBox="1"/>
          <p:nvPr/>
        </p:nvSpPr>
        <p:spPr>
          <a:xfrm>
            <a:off x="920750" y="3325210"/>
            <a:ext cx="6121400" cy="369332"/>
          </a:xfrm>
          <a:prstGeom prst="rect">
            <a:avLst/>
          </a:prstGeom>
          <a:noFill/>
        </p:spPr>
        <p:txBody>
          <a:bodyPr wrap="square">
            <a:spAutoFit/>
          </a:bodyPr>
          <a:lstStyle/>
          <a:p>
            <a:r>
              <a:rPr lang="es-ES" sz="1800" dirty="0">
                <a:latin typeface="Cascadia Code" panose="020B0609020000020004" pitchFamily="49" charset="0"/>
                <a:ea typeface="Cascadia Code" panose="020B0609020000020004" pitchFamily="49" charset="0"/>
                <a:cs typeface="Cascadia Code" panose="020B0609020000020004" pitchFamily="49" charset="0"/>
              </a:rPr>
              <a:t>¿Qué es una puerta?</a:t>
            </a:r>
            <a:endParaRPr lang="es-ES" dirty="0"/>
          </a:p>
        </p:txBody>
      </p:sp>
      <p:sp>
        <p:nvSpPr>
          <p:cNvPr id="7" name="CuadroTexto 6">
            <a:extLst>
              <a:ext uri="{FF2B5EF4-FFF2-40B4-BE49-F238E27FC236}">
                <a16:creationId xmlns:a16="http://schemas.microsoft.com/office/drawing/2014/main" id="{C6BDC7AC-5107-A37A-6A57-C5A625CC4EA5}"/>
              </a:ext>
            </a:extLst>
          </p:cNvPr>
          <p:cNvSpPr txBox="1"/>
          <p:nvPr/>
        </p:nvSpPr>
        <p:spPr>
          <a:xfrm>
            <a:off x="920750" y="4209230"/>
            <a:ext cx="6121400" cy="369332"/>
          </a:xfrm>
          <a:prstGeom prst="rect">
            <a:avLst/>
          </a:prstGeom>
          <a:noFill/>
        </p:spPr>
        <p:txBody>
          <a:bodyPr wrap="square">
            <a:spAutoFit/>
          </a:bodyPr>
          <a:lstStyle/>
          <a:p>
            <a:r>
              <a:rPr lang="es-ES" sz="1800" dirty="0">
                <a:latin typeface="Cascadia Code" panose="020B0609020000020004" pitchFamily="49" charset="0"/>
                <a:ea typeface="Cascadia Code" panose="020B0609020000020004" pitchFamily="49" charset="0"/>
                <a:cs typeface="Cascadia Code" panose="020B0609020000020004" pitchFamily="49" charset="0"/>
              </a:rPr>
              <a:t>¿Qué es un volante?</a:t>
            </a:r>
            <a:endParaRPr lang="es-ES" dirty="0"/>
          </a:p>
        </p:txBody>
      </p:sp>
      <p:sp>
        <p:nvSpPr>
          <p:cNvPr id="8" name="CuadroTexto 7">
            <a:extLst>
              <a:ext uri="{FF2B5EF4-FFF2-40B4-BE49-F238E27FC236}">
                <a16:creationId xmlns:a16="http://schemas.microsoft.com/office/drawing/2014/main" id="{F75AE456-FA49-62A5-BA87-60A999758857}"/>
              </a:ext>
            </a:extLst>
          </p:cNvPr>
          <p:cNvSpPr txBox="1"/>
          <p:nvPr/>
        </p:nvSpPr>
        <p:spPr>
          <a:xfrm>
            <a:off x="920750" y="5071762"/>
            <a:ext cx="6121400" cy="369332"/>
          </a:xfrm>
          <a:prstGeom prst="rect">
            <a:avLst/>
          </a:prstGeom>
          <a:noFill/>
        </p:spPr>
        <p:txBody>
          <a:bodyPr wrap="square">
            <a:spAutoFit/>
          </a:bodyPr>
          <a:lstStyle/>
          <a:p>
            <a:r>
              <a:rPr lang="es-ES" sz="1800" dirty="0">
                <a:latin typeface="Cascadia Code" panose="020B0609020000020004" pitchFamily="49" charset="0"/>
                <a:ea typeface="Cascadia Code" panose="020B0609020000020004" pitchFamily="49" charset="0"/>
                <a:cs typeface="Cascadia Code" panose="020B0609020000020004" pitchFamily="49" charset="0"/>
              </a:rPr>
              <a:t>¿Qué es una rueda?</a:t>
            </a:r>
            <a:endParaRPr lang="es-ES" dirty="0"/>
          </a:p>
        </p:txBody>
      </p:sp>
      <p:sp>
        <p:nvSpPr>
          <p:cNvPr id="13" name="CuadroTexto 12">
            <a:extLst>
              <a:ext uri="{FF2B5EF4-FFF2-40B4-BE49-F238E27FC236}">
                <a16:creationId xmlns:a16="http://schemas.microsoft.com/office/drawing/2014/main" id="{EE875E01-9090-784C-11E2-BD378A2824DC}"/>
              </a:ext>
            </a:extLst>
          </p:cNvPr>
          <p:cNvSpPr txBox="1"/>
          <p:nvPr/>
        </p:nvSpPr>
        <p:spPr>
          <a:xfrm>
            <a:off x="8120876" y="3306113"/>
            <a:ext cx="3225799" cy="2308324"/>
          </a:xfrm>
          <a:prstGeom prst="rect">
            <a:avLst/>
          </a:prstGeom>
          <a:noFill/>
        </p:spPr>
        <p:txBody>
          <a:bodyPr wrap="square">
            <a:spAutoFit/>
          </a:bodyPr>
          <a:lstStyle/>
          <a:p>
            <a:r>
              <a:rPr lang="es-ES" sz="1800" dirty="0">
                <a:latin typeface="Cascadia Code" panose="020B0609020000020004" pitchFamily="49" charset="0"/>
                <a:ea typeface="Cascadia Code" panose="020B0609020000020004" pitchFamily="49" charset="0"/>
                <a:cs typeface="Cascadia Code" panose="020B0609020000020004" pitchFamily="49" charset="0"/>
              </a:rPr>
              <a:t>Usamos la información aprendida para identificar elementos más abstractos:</a:t>
            </a:r>
          </a:p>
          <a:p>
            <a:endParaRPr lang="es-ES" dirty="0">
              <a:latin typeface="Cascadia Code" panose="020B0609020000020004" pitchFamily="49" charset="0"/>
              <a:ea typeface="Cascadia Code" panose="020B0609020000020004" pitchFamily="49" charset="0"/>
              <a:cs typeface="Cascadia Code" panose="020B0609020000020004" pitchFamily="49" charset="0"/>
            </a:endParaRPr>
          </a:p>
          <a:p>
            <a:pPr marL="285750" indent="-285750">
              <a:buFontTx/>
              <a:buChar char="-"/>
            </a:pPr>
            <a:r>
              <a:rPr lang="es-ES" dirty="0">
                <a:latin typeface="Cascadia Code" panose="020B0609020000020004" pitchFamily="49" charset="0"/>
                <a:ea typeface="Cascadia Code" panose="020B0609020000020004" pitchFamily="49" charset="0"/>
                <a:cs typeface="Cascadia Code" panose="020B0609020000020004" pitchFamily="49" charset="0"/>
              </a:rPr>
              <a:t>¿Qué es un coche?</a:t>
            </a:r>
          </a:p>
          <a:p>
            <a:pPr marL="285750" indent="-285750">
              <a:buFontTx/>
              <a:buChar char="-"/>
            </a:pPr>
            <a:r>
              <a:rPr lang="es-ES" dirty="0">
                <a:latin typeface="Cascadia Code" panose="020B0609020000020004" pitchFamily="49" charset="0"/>
                <a:ea typeface="Cascadia Code" panose="020B0609020000020004" pitchFamily="49" charset="0"/>
                <a:cs typeface="Cascadia Code" panose="020B0609020000020004" pitchFamily="49" charset="0"/>
              </a:rPr>
              <a:t>¿Qué es un camión?</a:t>
            </a:r>
          </a:p>
          <a:p>
            <a:pPr marL="285750" indent="-285750">
              <a:buFontTx/>
              <a:buChar char="-"/>
            </a:pPr>
            <a:r>
              <a:rPr lang="es-ES" dirty="0">
                <a:latin typeface="Cascadia Code" panose="020B0609020000020004" pitchFamily="49" charset="0"/>
                <a:ea typeface="Cascadia Code" panose="020B0609020000020004" pitchFamily="49" charset="0"/>
                <a:cs typeface="Cascadia Code" panose="020B0609020000020004" pitchFamily="49" charset="0"/>
              </a:rPr>
              <a:t>…</a:t>
            </a:r>
            <a:endParaRPr lang="es-ES" dirty="0"/>
          </a:p>
        </p:txBody>
      </p:sp>
    </p:spTree>
    <p:extLst>
      <p:ext uri="{BB962C8B-B14F-4D97-AF65-F5344CB8AC3E}">
        <p14:creationId xmlns:p14="http://schemas.microsoft.com/office/powerpoint/2010/main" val="28843520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1">
            <a:extLst>
              <a:ext uri="{FF2B5EF4-FFF2-40B4-BE49-F238E27FC236}">
                <a16:creationId xmlns:a16="http://schemas.microsoft.com/office/drawing/2014/main" id="{03E9B5F6-D12F-D76F-64B8-A813D2D8B9A9}"/>
              </a:ext>
            </a:extLst>
          </p:cNvPr>
          <p:cNvSpPr txBox="1">
            <a:spLocks/>
          </p:cNvSpPr>
          <p:nvPr/>
        </p:nvSpPr>
        <p:spPr>
          <a:xfrm>
            <a:off x="15755" y="178802"/>
            <a:ext cx="9144000" cy="324289"/>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s-ES" sz="1800" dirty="0">
                <a:latin typeface="Cascadia Code" panose="020B0609020000020004" pitchFamily="49" charset="0"/>
                <a:ea typeface="Cascadia Code" panose="020B0609020000020004" pitchFamily="49" charset="0"/>
                <a:cs typeface="Cascadia Code" panose="020B0609020000020004" pitchFamily="49" charset="0"/>
              </a:rPr>
              <a:t>Unidad 1. Introducción a la Programación de Inteligencia Artificial</a:t>
            </a:r>
          </a:p>
        </p:txBody>
      </p:sp>
      <p:pic>
        <p:nvPicPr>
          <p:cNvPr id="9" name="Imagen 8" descr="Imagen que contiene señal, reloj&#10;&#10;Descripción generada automáticamente">
            <a:extLst>
              <a:ext uri="{FF2B5EF4-FFF2-40B4-BE49-F238E27FC236}">
                <a16:creationId xmlns:a16="http://schemas.microsoft.com/office/drawing/2014/main" id="{5D8F626B-1EE0-8E28-9286-46A94579DD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95660" y="26017"/>
            <a:ext cx="1180585" cy="979885"/>
          </a:xfrm>
          <a:prstGeom prst="rect">
            <a:avLst/>
          </a:prstGeom>
        </p:spPr>
      </p:pic>
      <p:cxnSp>
        <p:nvCxnSpPr>
          <p:cNvPr id="10" name="Conector recto 9">
            <a:extLst>
              <a:ext uri="{FF2B5EF4-FFF2-40B4-BE49-F238E27FC236}">
                <a16:creationId xmlns:a16="http://schemas.microsoft.com/office/drawing/2014/main" id="{C3E9B7A7-9704-2FAF-69CE-1E26F80FDBFE}"/>
              </a:ext>
            </a:extLst>
          </p:cNvPr>
          <p:cNvCxnSpPr>
            <a:cxnSpLocks/>
            <a:endCxn id="11" idx="1"/>
          </p:cNvCxnSpPr>
          <p:nvPr/>
        </p:nvCxnSpPr>
        <p:spPr>
          <a:xfrm>
            <a:off x="15755" y="977450"/>
            <a:ext cx="2830314" cy="848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Rectángulo: esquinas redondeadas 10">
            <a:extLst>
              <a:ext uri="{FF2B5EF4-FFF2-40B4-BE49-F238E27FC236}">
                <a16:creationId xmlns:a16="http://schemas.microsoft.com/office/drawing/2014/main" id="{B9BE3053-AAF0-0943-37EB-050D23E28A12}"/>
              </a:ext>
            </a:extLst>
          </p:cNvPr>
          <p:cNvSpPr/>
          <p:nvPr/>
        </p:nvSpPr>
        <p:spPr>
          <a:xfrm>
            <a:off x="2846069" y="714560"/>
            <a:ext cx="6313685" cy="542740"/>
          </a:xfrm>
          <a:prstGeom prst="roundRect">
            <a:avLst/>
          </a:prstGeom>
          <a:solidFill>
            <a:srgbClr val="FFFFFF">
              <a:alpha val="20000"/>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2" name="Conector recto 11">
            <a:extLst>
              <a:ext uri="{FF2B5EF4-FFF2-40B4-BE49-F238E27FC236}">
                <a16:creationId xmlns:a16="http://schemas.microsoft.com/office/drawing/2014/main" id="{82070113-7BB7-7024-E433-0280FBD0E38C}"/>
              </a:ext>
            </a:extLst>
          </p:cNvPr>
          <p:cNvCxnSpPr>
            <a:cxnSpLocks/>
            <a:stCxn id="11" idx="3"/>
          </p:cNvCxnSpPr>
          <p:nvPr/>
        </p:nvCxnSpPr>
        <p:spPr>
          <a:xfrm>
            <a:off x="9159754" y="985930"/>
            <a:ext cx="3016491" cy="1186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CuadroTexto 23">
            <a:extLst>
              <a:ext uri="{FF2B5EF4-FFF2-40B4-BE49-F238E27FC236}">
                <a16:creationId xmlns:a16="http://schemas.microsoft.com/office/drawing/2014/main" id="{77AC952E-FE1E-3C99-9DBC-A0774DAFAAAE}"/>
              </a:ext>
            </a:extLst>
          </p:cNvPr>
          <p:cNvSpPr txBox="1"/>
          <p:nvPr/>
        </p:nvSpPr>
        <p:spPr>
          <a:xfrm>
            <a:off x="599379" y="1601572"/>
            <a:ext cx="10747296" cy="1292662"/>
          </a:xfrm>
          <a:prstGeom prst="rect">
            <a:avLst/>
          </a:prstGeom>
          <a:noFill/>
        </p:spPr>
        <p:txBody>
          <a:bodyPr wrap="square">
            <a:spAutoFit/>
          </a:bodyPr>
          <a:lstStyle/>
          <a:p>
            <a:pPr marL="285750" indent="-285750">
              <a:lnSpc>
                <a:spcPct val="150000"/>
              </a:lnSpc>
              <a:buFont typeface="Wingdings" panose="05000000000000000000" pitchFamily="2" charset="2"/>
              <a:buChar char="q"/>
            </a:pPr>
            <a:r>
              <a:rPr lang="es-ES" sz="2000" dirty="0">
                <a:latin typeface="Cascadia Code" panose="020B0609020000020004" pitchFamily="49" charset="0"/>
                <a:ea typeface="Cascadia Code" panose="020B0609020000020004" pitchFamily="49" charset="0"/>
                <a:cs typeface="Cascadia Code" panose="020B0609020000020004" pitchFamily="49" charset="0"/>
              </a:rPr>
              <a:t>Machine Learning </a:t>
            </a:r>
            <a:r>
              <a:rPr lang="es-ES" sz="2000" dirty="0">
                <a:latin typeface="Cascadia Code" panose="020B0609020000020004" pitchFamily="49" charset="0"/>
                <a:ea typeface="Cascadia Code" panose="020B0609020000020004" pitchFamily="49" charset="0"/>
                <a:cs typeface="Cascadia Code" panose="020B0609020000020004" pitchFamily="49" charset="0"/>
                <a:sym typeface="Wingdings" panose="05000000000000000000" pitchFamily="2" charset="2"/>
              </a:rPr>
              <a:t></a:t>
            </a:r>
            <a:r>
              <a:rPr lang="es-ES" sz="2000" dirty="0">
                <a:latin typeface="Cascadia Code" panose="020B0609020000020004" pitchFamily="49" charset="0"/>
                <a:ea typeface="Cascadia Code" panose="020B0609020000020004" pitchFamily="49" charset="0"/>
                <a:cs typeface="Cascadia Code" panose="020B0609020000020004" pitchFamily="49" charset="0"/>
              </a:rPr>
              <a:t> Redes Neuronales </a:t>
            </a:r>
            <a:r>
              <a:rPr lang="es-ES" sz="2000" dirty="0">
                <a:latin typeface="Cascadia Code" panose="020B0609020000020004" pitchFamily="49" charset="0"/>
                <a:ea typeface="Cascadia Code" panose="020B0609020000020004" pitchFamily="49" charset="0"/>
                <a:cs typeface="Cascadia Code" panose="020B0609020000020004" pitchFamily="49" charset="0"/>
                <a:sym typeface="Wingdings" panose="05000000000000000000" pitchFamily="2" charset="2"/>
              </a:rPr>
              <a:t> </a:t>
            </a:r>
            <a:r>
              <a:rPr lang="es-ES" sz="2000" dirty="0">
                <a:highlight>
                  <a:srgbClr val="BC451B"/>
                </a:highlight>
                <a:latin typeface="Cascadia Code" panose="020B0609020000020004" pitchFamily="49" charset="0"/>
                <a:ea typeface="Cascadia Code" panose="020B0609020000020004" pitchFamily="49" charset="0"/>
                <a:cs typeface="Cascadia Code" panose="020B0609020000020004" pitchFamily="49" charset="0"/>
                <a:sym typeface="Wingdings" panose="05000000000000000000" pitchFamily="2" charset="2"/>
              </a:rPr>
              <a:t>Deep Learning</a:t>
            </a:r>
            <a:endParaRPr lang="es-ES" sz="2000" dirty="0">
              <a:highlight>
                <a:srgbClr val="BC451B"/>
              </a:highlight>
              <a:latin typeface="Cascadia Code" panose="020B0609020000020004" pitchFamily="49" charset="0"/>
              <a:ea typeface="Cascadia Code" panose="020B0609020000020004" pitchFamily="49" charset="0"/>
              <a:cs typeface="Cascadia Code" panose="020B0609020000020004" pitchFamily="49" charset="0"/>
            </a:endParaRPr>
          </a:p>
          <a:p>
            <a:pPr marL="285750" indent="-285750">
              <a:lnSpc>
                <a:spcPct val="150000"/>
              </a:lnSpc>
              <a:buFont typeface="Wingdings" panose="05000000000000000000" pitchFamily="2" charset="2"/>
              <a:buChar char="q"/>
            </a:pPr>
            <a:endParaRPr lang="es-ES" sz="2000" dirty="0">
              <a:latin typeface="Cascadia Code" panose="020B0609020000020004" pitchFamily="49" charset="0"/>
              <a:ea typeface="Cascadia Code" panose="020B0609020000020004" pitchFamily="49" charset="0"/>
              <a:cs typeface="Cascadia Code" panose="020B0609020000020004" pitchFamily="49" charset="0"/>
            </a:endParaRPr>
          </a:p>
          <a:p>
            <a:endParaRPr lang="es-ES" dirty="0"/>
          </a:p>
        </p:txBody>
      </p:sp>
      <p:sp>
        <p:nvSpPr>
          <p:cNvPr id="2" name="CuadroTexto 1">
            <a:extLst>
              <a:ext uri="{FF2B5EF4-FFF2-40B4-BE49-F238E27FC236}">
                <a16:creationId xmlns:a16="http://schemas.microsoft.com/office/drawing/2014/main" id="{7F9F07BE-1DDC-E18E-7266-8619704EC24D}"/>
              </a:ext>
            </a:extLst>
          </p:cNvPr>
          <p:cNvSpPr txBox="1"/>
          <p:nvPr/>
        </p:nvSpPr>
        <p:spPr>
          <a:xfrm>
            <a:off x="0" y="6488668"/>
            <a:ext cx="7042150" cy="369332"/>
          </a:xfrm>
          <a:prstGeom prst="rect">
            <a:avLst/>
          </a:prstGeom>
          <a:noFill/>
        </p:spPr>
        <p:txBody>
          <a:bodyPr wrap="square">
            <a:spAutoFit/>
          </a:bodyPr>
          <a:lstStyle/>
          <a:p>
            <a:r>
              <a:rPr lang="es-ES" dirty="0">
                <a:latin typeface="Cascadia Code" panose="020B0609020000020004" pitchFamily="49" charset="0"/>
                <a:ea typeface="Cascadia Code" panose="020B0609020000020004" pitchFamily="49" charset="0"/>
                <a:cs typeface="Cascadia Code" panose="020B0609020000020004" pitchFamily="49" charset="0"/>
              </a:rPr>
              <a:t>15</a:t>
            </a:r>
            <a:endParaRPr lang="es-ES" dirty="0"/>
          </a:p>
        </p:txBody>
      </p:sp>
      <p:sp>
        <p:nvSpPr>
          <p:cNvPr id="3" name="CuadroTexto 2">
            <a:extLst>
              <a:ext uri="{FF2B5EF4-FFF2-40B4-BE49-F238E27FC236}">
                <a16:creationId xmlns:a16="http://schemas.microsoft.com/office/drawing/2014/main" id="{CDC44977-E2C0-140D-5BAB-7AAD7874BEB0}"/>
              </a:ext>
            </a:extLst>
          </p:cNvPr>
          <p:cNvSpPr txBox="1"/>
          <p:nvPr/>
        </p:nvSpPr>
        <p:spPr>
          <a:xfrm>
            <a:off x="2846070" y="712281"/>
            <a:ext cx="6313684" cy="584775"/>
          </a:xfrm>
          <a:prstGeom prst="rect">
            <a:avLst/>
          </a:prstGeom>
          <a:noFill/>
        </p:spPr>
        <p:txBody>
          <a:bodyPr wrap="square">
            <a:spAutoFit/>
          </a:bodyPr>
          <a:lstStyle/>
          <a:p>
            <a:pPr algn="ctr"/>
            <a:r>
              <a:rPr lang="es-ES" sz="3200" dirty="0">
                <a:latin typeface="Cascadia Code" panose="020B0609020000020004" pitchFamily="49" charset="0"/>
                <a:ea typeface="Cascadia Code" panose="020B0609020000020004" pitchFamily="49" charset="0"/>
                <a:cs typeface="Cascadia Code" panose="020B0609020000020004" pitchFamily="49" charset="0"/>
              </a:rPr>
              <a:t>Introducción a la I.A.</a:t>
            </a:r>
            <a:endParaRPr lang="es-ES" sz="3200" dirty="0"/>
          </a:p>
        </p:txBody>
      </p:sp>
      <p:sp>
        <p:nvSpPr>
          <p:cNvPr id="14" name="CuadroTexto 13">
            <a:extLst>
              <a:ext uri="{FF2B5EF4-FFF2-40B4-BE49-F238E27FC236}">
                <a16:creationId xmlns:a16="http://schemas.microsoft.com/office/drawing/2014/main" id="{31B8E45C-E413-00DF-E2AC-7EFC635B1D27}"/>
              </a:ext>
            </a:extLst>
          </p:cNvPr>
          <p:cNvSpPr txBox="1"/>
          <p:nvPr/>
        </p:nvSpPr>
        <p:spPr>
          <a:xfrm>
            <a:off x="8055352" y="3602360"/>
            <a:ext cx="3291323" cy="1754326"/>
          </a:xfrm>
          <a:prstGeom prst="rect">
            <a:avLst/>
          </a:prstGeom>
          <a:noFill/>
        </p:spPr>
        <p:txBody>
          <a:bodyPr wrap="square">
            <a:spAutoFit/>
          </a:bodyPr>
          <a:lstStyle/>
          <a:p>
            <a:pPr algn="ctr"/>
            <a:r>
              <a:rPr lang="es-ES" dirty="0">
                <a:latin typeface="Cascadia Code" panose="020B0609020000020004" pitchFamily="49" charset="0"/>
                <a:ea typeface="Cascadia Code" panose="020B0609020000020004" pitchFamily="49" charset="0"/>
                <a:cs typeface="Cascadia Code" panose="020B0609020000020004" pitchFamily="49" charset="0"/>
              </a:rPr>
              <a:t>A medida que añadimos capas y complejidad, estos algoritmos se conocen como </a:t>
            </a:r>
            <a:r>
              <a:rPr lang="es-ES" b="1" dirty="0">
                <a:latin typeface="Cascadia Code" panose="020B0609020000020004" pitchFamily="49" charset="0"/>
                <a:ea typeface="Cascadia Code" panose="020B0609020000020004" pitchFamily="49" charset="0"/>
                <a:cs typeface="Cascadia Code" panose="020B0609020000020004" pitchFamily="49" charset="0"/>
              </a:rPr>
              <a:t>Deep Learning </a:t>
            </a:r>
            <a:r>
              <a:rPr lang="es-ES" dirty="0">
                <a:latin typeface="Cascadia Code" panose="020B0609020000020004" pitchFamily="49" charset="0"/>
                <a:ea typeface="Cascadia Code" panose="020B0609020000020004" pitchFamily="49" charset="0"/>
                <a:cs typeface="Cascadia Code" panose="020B0609020000020004" pitchFamily="49" charset="0"/>
              </a:rPr>
              <a:t>(aprendizaje profundo).</a:t>
            </a:r>
            <a:endParaRPr lang="es-ES" dirty="0"/>
          </a:p>
        </p:txBody>
      </p:sp>
      <p:pic>
        <p:nvPicPr>
          <p:cNvPr id="16" name="Gráfico 15" descr="Mujer programadora con relleno sólido">
            <a:extLst>
              <a:ext uri="{FF2B5EF4-FFF2-40B4-BE49-F238E27FC236}">
                <a16:creationId xmlns:a16="http://schemas.microsoft.com/office/drawing/2014/main" id="{36E3B0CF-E45D-2E45-3BA2-42763887A8D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388869" y="2840697"/>
            <a:ext cx="914400" cy="914400"/>
          </a:xfrm>
          <a:prstGeom prst="rect">
            <a:avLst/>
          </a:prstGeom>
        </p:spPr>
      </p:pic>
      <p:pic>
        <p:nvPicPr>
          <p:cNvPr id="18" name="Gráfico 17" descr="Coche con relleno sólido">
            <a:extLst>
              <a:ext uri="{FF2B5EF4-FFF2-40B4-BE49-F238E27FC236}">
                <a16:creationId xmlns:a16="http://schemas.microsoft.com/office/drawing/2014/main" id="{EBA88A16-3FD8-6DA0-0299-CADD7CA6CAF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49085" y="2964437"/>
            <a:ext cx="914400" cy="914400"/>
          </a:xfrm>
          <a:prstGeom prst="rect">
            <a:avLst/>
          </a:prstGeom>
        </p:spPr>
      </p:pic>
      <p:pic>
        <p:nvPicPr>
          <p:cNvPr id="8200" name="Picture 8" descr="4. Capas de una Red Neuronal  Capa de entrada: neuronas que reciben... |  Download Scientific Diagram">
            <a:extLst>
              <a:ext uri="{FF2B5EF4-FFF2-40B4-BE49-F238E27FC236}">
                <a16:creationId xmlns:a16="http://schemas.microsoft.com/office/drawing/2014/main" id="{6D87FE1B-0712-782F-2CCC-2DBD0EFA8768}"/>
              </a:ext>
            </a:extLst>
          </p:cNvPr>
          <p:cNvPicPr>
            <a:picLocks noChangeAspect="1" noChangeArrowheads="1"/>
          </p:cNvPicPr>
          <p:nvPr/>
        </p:nvPicPr>
        <p:blipFill rotWithShape="1">
          <a:blip r:embed="rId8">
            <a:lum bright="70000" contrast="-70000"/>
            <a:extLst>
              <a:ext uri="{28A0092B-C50C-407E-A947-70E740481C1C}">
                <a14:useLocalDpi xmlns:a14="http://schemas.microsoft.com/office/drawing/2010/main" val="0"/>
              </a:ext>
            </a:extLst>
          </a:blip>
          <a:srcRect t="13033" b="13033"/>
          <a:stretch/>
        </p:blipFill>
        <p:spPr bwMode="auto">
          <a:xfrm>
            <a:off x="4393127" y="3006855"/>
            <a:ext cx="1210687" cy="829563"/>
          </a:xfrm>
          <a:prstGeom prst="rect">
            <a:avLst/>
          </a:prstGeom>
          <a:noFill/>
          <a:extLst>
            <a:ext uri="{909E8E84-426E-40DD-AFC4-6F175D3DCCD1}">
              <a14:hiddenFill xmlns:a14="http://schemas.microsoft.com/office/drawing/2010/main">
                <a:solidFill>
                  <a:srgbClr val="FFFFFF"/>
                </a:solidFill>
              </a14:hiddenFill>
            </a:ext>
          </a:extLst>
        </p:spPr>
      </p:pic>
      <p:pic>
        <p:nvPicPr>
          <p:cNvPr id="8202" name="Picture 10" descr="Cómo crear tu primera red neuronal sin programar.">
            <a:extLst>
              <a:ext uri="{FF2B5EF4-FFF2-40B4-BE49-F238E27FC236}">
                <a16:creationId xmlns:a16="http://schemas.microsoft.com/office/drawing/2014/main" id="{AC0D34C0-9A7D-7185-ACBC-F5056DCC93F1}"/>
              </a:ext>
            </a:extLst>
          </p:cNvPr>
          <p:cNvPicPr>
            <a:picLocks noChangeAspect="1" noChangeArrowheads="1"/>
          </p:cNvPicPr>
          <p:nvPr/>
        </p:nvPicPr>
        <p:blipFill rotWithShape="1">
          <a:blip r:embed="rId9">
            <a:lum bright="70000" contrast="-70000"/>
            <a:extLst>
              <a:ext uri="{28A0092B-C50C-407E-A947-70E740481C1C}">
                <a14:useLocalDpi xmlns:a14="http://schemas.microsoft.com/office/drawing/2010/main" val="0"/>
              </a:ext>
            </a:extLst>
          </a:blip>
          <a:srcRect l="8958" r="8137" b="18498"/>
          <a:stretch/>
        </p:blipFill>
        <p:spPr bwMode="auto">
          <a:xfrm>
            <a:off x="2451236" y="4295165"/>
            <a:ext cx="2967612" cy="1476578"/>
          </a:xfrm>
          <a:prstGeom prst="rect">
            <a:avLst/>
          </a:prstGeom>
          <a:noFill/>
          <a:extLst>
            <a:ext uri="{909E8E84-426E-40DD-AFC4-6F175D3DCCD1}">
              <a14:hiddenFill xmlns:a14="http://schemas.microsoft.com/office/drawing/2010/main">
                <a:solidFill>
                  <a:srgbClr val="FFFFFF"/>
                </a:solidFill>
              </a14:hiddenFill>
            </a:ext>
          </a:extLst>
        </p:spPr>
      </p:pic>
      <p:pic>
        <p:nvPicPr>
          <p:cNvPr id="19" name="Gráfico 18" descr="Coche con relleno sólido">
            <a:extLst>
              <a:ext uri="{FF2B5EF4-FFF2-40B4-BE49-F238E27FC236}">
                <a16:creationId xmlns:a16="http://schemas.microsoft.com/office/drawing/2014/main" id="{099858C4-D04F-BC5C-E3AD-D2532B962F6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99379" y="4580364"/>
            <a:ext cx="914400" cy="914400"/>
          </a:xfrm>
          <a:prstGeom prst="rect">
            <a:avLst/>
          </a:prstGeom>
        </p:spPr>
      </p:pic>
      <p:cxnSp>
        <p:nvCxnSpPr>
          <p:cNvPr id="21" name="Conector recto de flecha 20">
            <a:extLst>
              <a:ext uri="{FF2B5EF4-FFF2-40B4-BE49-F238E27FC236}">
                <a16:creationId xmlns:a16="http://schemas.microsoft.com/office/drawing/2014/main" id="{EA2A9731-071A-0491-14F7-8064ED24EC4E}"/>
              </a:ext>
            </a:extLst>
          </p:cNvPr>
          <p:cNvCxnSpPr/>
          <p:nvPr/>
        </p:nvCxnSpPr>
        <p:spPr>
          <a:xfrm>
            <a:off x="1684912" y="3429000"/>
            <a:ext cx="57568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Conector recto de flecha 21">
            <a:extLst>
              <a:ext uri="{FF2B5EF4-FFF2-40B4-BE49-F238E27FC236}">
                <a16:creationId xmlns:a16="http://schemas.microsoft.com/office/drawing/2014/main" id="{8A853576-D4C1-361C-EE5B-65B92AD5A1BF}"/>
              </a:ext>
            </a:extLst>
          </p:cNvPr>
          <p:cNvCxnSpPr/>
          <p:nvPr/>
        </p:nvCxnSpPr>
        <p:spPr>
          <a:xfrm>
            <a:off x="3521075" y="3411747"/>
            <a:ext cx="57568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onector recto de flecha 22">
            <a:extLst>
              <a:ext uri="{FF2B5EF4-FFF2-40B4-BE49-F238E27FC236}">
                <a16:creationId xmlns:a16="http://schemas.microsoft.com/office/drawing/2014/main" id="{108359C2-7FDC-6B4B-B24A-167420B7389B}"/>
              </a:ext>
            </a:extLst>
          </p:cNvPr>
          <p:cNvCxnSpPr/>
          <p:nvPr/>
        </p:nvCxnSpPr>
        <p:spPr>
          <a:xfrm>
            <a:off x="5718175" y="3411747"/>
            <a:ext cx="57568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onector recto de flecha 25">
            <a:extLst>
              <a:ext uri="{FF2B5EF4-FFF2-40B4-BE49-F238E27FC236}">
                <a16:creationId xmlns:a16="http://schemas.microsoft.com/office/drawing/2014/main" id="{D92B68AB-84B6-BA32-C58D-BAC39FD1EC25}"/>
              </a:ext>
            </a:extLst>
          </p:cNvPr>
          <p:cNvCxnSpPr/>
          <p:nvPr/>
        </p:nvCxnSpPr>
        <p:spPr>
          <a:xfrm>
            <a:off x="1681804" y="5054817"/>
            <a:ext cx="57568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Conector recto de flecha 26">
            <a:extLst>
              <a:ext uri="{FF2B5EF4-FFF2-40B4-BE49-F238E27FC236}">
                <a16:creationId xmlns:a16="http://schemas.microsoft.com/office/drawing/2014/main" id="{49451832-5F61-36B0-25FB-C1C90F5C2B80}"/>
              </a:ext>
            </a:extLst>
          </p:cNvPr>
          <p:cNvCxnSpPr/>
          <p:nvPr/>
        </p:nvCxnSpPr>
        <p:spPr>
          <a:xfrm>
            <a:off x="5715067" y="5037564"/>
            <a:ext cx="57568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CuadroTexto 28">
            <a:extLst>
              <a:ext uri="{FF2B5EF4-FFF2-40B4-BE49-F238E27FC236}">
                <a16:creationId xmlns:a16="http://schemas.microsoft.com/office/drawing/2014/main" id="{78C08AF9-0334-8956-DEA5-AB87984934FC}"/>
              </a:ext>
            </a:extLst>
          </p:cNvPr>
          <p:cNvSpPr txBox="1"/>
          <p:nvPr/>
        </p:nvSpPr>
        <p:spPr>
          <a:xfrm>
            <a:off x="6096000" y="2959971"/>
            <a:ext cx="1383227" cy="923330"/>
          </a:xfrm>
          <a:prstGeom prst="rect">
            <a:avLst/>
          </a:prstGeom>
          <a:noFill/>
        </p:spPr>
        <p:txBody>
          <a:bodyPr wrap="square">
            <a:spAutoFit/>
          </a:bodyPr>
          <a:lstStyle/>
          <a:p>
            <a:pPr algn="ctr"/>
            <a:r>
              <a:rPr lang="es-ES" dirty="0">
                <a:latin typeface="Cascadia Code" panose="020B0609020000020004" pitchFamily="49" charset="0"/>
                <a:ea typeface="Cascadia Code" panose="020B0609020000020004" pitchFamily="49" charset="0"/>
                <a:cs typeface="Cascadia Code" panose="020B0609020000020004" pitchFamily="49" charset="0"/>
              </a:rPr>
              <a:t>Coche</a:t>
            </a:r>
          </a:p>
          <a:p>
            <a:pPr algn="ctr"/>
            <a:r>
              <a:rPr lang="es-ES" dirty="0">
                <a:latin typeface="Cascadia Code" panose="020B0609020000020004" pitchFamily="49" charset="0"/>
                <a:ea typeface="Cascadia Code" panose="020B0609020000020004" pitchFamily="49" charset="0"/>
                <a:cs typeface="Cascadia Code" panose="020B0609020000020004" pitchFamily="49" charset="0"/>
              </a:rPr>
              <a:t>-----</a:t>
            </a:r>
          </a:p>
          <a:p>
            <a:pPr algn="ctr"/>
            <a:r>
              <a:rPr lang="es-ES" dirty="0">
                <a:latin typeface="Cascadia Code" panose="020B0609020000020004" pitchFamily="49" charset="0"/>
                <a:ea typeface="Cascadia Code" panose="020B0609020000020004" pitchFamily="49" charset="0"/>
                <a:cs typeface="Cascadia Code" panose="020B0609020000020004" pitchFamily="49" charset="0"/>
              </a:rPr>
              <a:t>No Coche</a:t>
            </a:r>
            <a:endParaRPr lang="es-ES" dirty="0"/>
          </a:p>
        </p:txBody>
      </p:sp>
      <p:sp>
        <p:nvSpPr>
          <p:cNvPr id="30" name="CuadroTexto 29">
            <a:extLst>
              <a:ext uri="{FF2B5EF4-FFF2-40B4-BE49-F238E27FC236}">
                <a16:creationId xmlns:a16="http://schemas.microsoft.com/office/drawing/2014/main" id="{E5EFB1CA-D76B-49BD-9618-56C4A9B25E2E}"/>
              </a:ext>
            </a:extLst>
          </p:cNvPr>
          <p:cNvSpPr txBox="1"/>
          <p:nvPr/>
        </p:nvSpPr>
        <p:spPr>
          <a:xfrm>
            <a:off x="6096000" y="4609060"/>
            <a:ext cx="1383227" cy="923330"/>
          </a:xfrm>
          <a:prstGeom prst="rect">
            <a:avLst/>
          </a:prstGeom>
          <a:noFill/>
        </p:spPr>
        <p:txBody>
          <a:bodyPr wrap="square">
            <a:spAutoFit/>
          </a:bodyPr>
          <a:lstStyle/>
          <a:p>
            <a:pPr algn="ctr"/>
            <a:r>
              <a:rPr lang="es-ES" dirty="0">
                <a:latin typeface="Cascadia Code" panose="020B0609020000020004" pitchFamily="49" charset="0"/>
                <a:ea typeface="Cascadia Code" panose="020B0609020000020004" pitchFamily="49" charset="0"/>
                <a:cs typeface="Cascadia Code" panose="020B0609020000020004" pitchFamily="49" charset="0"/>
              </a:rPr>
              <a:t>Coche</a:t>
            </a:r>
          </a:p>
          <a:p>
            <a:pPr algn="ctr"/>
            <a:r>
              <a:rPr lang="es-ES" dirty="0">
                <a:latin typeface="Cascadia Code" panose="020B0609020000020004" pitchFamily="49" charset="0"/>
                <a:ea typeface="Cascadia Code" panose="020B0609020000020004" pitchFamily="49" charset="0"/>
                <a:cs typeface="Cascadia Code" panose="020B0609020000020004" pitchFamily="49" charset="0"/>
              </a:rPr>
              <a:t>-----</a:t>
            </a:r>
          </a:p>
          <a:p>
            <a:pPr algn="ctr"/>
            <a:r>
              <a:rPr lang="es-ES" dirty="0">
                <a:latin typeface="Cascadia Code" panose="020B0609020000020004" pitchFamily="49" charset="0"/>
                <a:ea typeface="Cascadia Code" panose="020B0609020000020004" pitchFamily="49" charset="0"/>
                <a:cs typeface="Cascadia Code" panose="020B0609020000020004" pitchFamily="49" charset="0"/>
              </a:rPr>
              <a:t>No Coche</a:t>
            </a:r>
            <a:endParaRPr lang="es-ES" dirty="0"/>
          </a:p>
        </p:txBody>
      </p:sp>
      <p:sp>
        <p:nvSpPr>
          <p:cNvPr id="32" name="CuadroTexto 31">
            <a:extLst>
              <a:ext uri="{FF2B5EF4-FFF2-40B4-BE49-F238E27FC236}">
                <a16:creationId xmlns:a16="http://schemas.microsoft.com/office/drawing/2014/main" id="{99D9CC7D-2E7C-CA0D-F420-E8463C15A8BC}"/>
              </a:ext>
            </a:extLst>
          </p:cNvPr>
          <p:cNvSpPr txBox="1"/>
          <p:nvPr/>
        </p:nvSpPr>
        <p:spPr>
          <a:xfrm>
            <a:off x="1206500" y="2540275"/>
            <a:ext cx="6121400" cy="369332"/>
          </a:xfrm>
          <a:prstGeom prst="rect">
            <a:avLst/>
          </a:prstGeom>
          <a:noFill/>
        </p:spPr>
        <p:txBody>
          <a:bodyPr wrap="square">
            <a:spAutoFit/>
          </a:bodyPr>
          <a:lstStyle/>
          <a:p>
            <a:r>
              <a:rPr lang="es-ES" dirty="0">
                <a:latin typeface="Cascadia Code" panose="020B0609020000020004" pitchFamily="49" charset="0"/>
                <a:ea typeface="Cascadia Code" panose="020B0609020000020004" pitchFamily="49" charset="0"/>
                <a:cs typeface="Cascadia Code" panose="020B0609020000020004" pitchFamily="49" charset="0"/>
              </a:rPr>
              <a:t>Obtener Características</a:t>
            </a:r>
            <a:endParaRPr lang="es-ES" dirty="0"/>
          </a:p>
        </p:txBody>
      </p:sp>
      <p:sp>
        <p:nvSpPr>
          <p:cNvPr id="33" name="CuadroTexto 32">
            <a:extLst>
              <a:ext uri="{FF2B5EF4-FFF2-40B4-BE49-F238E27FC236}">
                <a16:creationId xmlns:a16="http://schemas.microsoft.com/office/drawing/2014/main" id="{8A1430F0-9FAC-49BF-3DEA-B15CA4D4155C}"/>
              </a:ext>
            </a:extLst>
          </p:cNvPr>
          <p:cNvSpPr txBox="1"/>
          <p:nvPr/>
        </p:nvSpPr>
        <p:spPr>
          <a:xfrm>
            <a:off x="4298057" y="3847263"/>
            <a:ext cx="6121400" cy="369332"/>
          </a:xfrm>
          <a:prstGeom prst="rect">
            <a:avLst/>
          </a:prstGeom>
          <a:noFill/>
        </p:spPr>
        <p:txBody>
          <a:bodyPr wrap="square">
            <a:spAutoFit/>
          </a:bodyPr>
          <a:lstStyle/>
          <a:p>
            <a:r>
              <a:rPr lang="es-ES" dirty="0">
                <a:latin typeface="Cascadia Code" panose="020B0609020000020004" pitchFamily="49" charset="0"/>
                <a:ea typeface="Cascadia Code" panose="020B0609020000020004" pitchFamily="49" charset="0"/>
                <a:cs typeface="Cascadia Code" panose="020B0609020000020004" pitchFamily="49" charset="0"/>
              </a:rPr>
              <a:t>Clasificar</a:t>
            </a:r>
            <a:endParaRPr lang="es-ES" dirty="0"/>
          </a:p>
        </p:txBody>
      </p:sp>
      <p:sp>
        <p:nvSpPr>
          <p:cNvPr id="34" name="CuadroTexto 33">
            <a:extLst>
              <a:ext uri="{FF2B5EF4-FFF2-40B4-BE49-F238E27FC236}">
                <a16:creationId xmlns:a16="http://schemas.microsoft.com/office/drawing/2014/main" id="{39FE3D24-E21C-278D-158F-1ABBA1AD6516}"/>
              </a:ext>
            </a:extLst>
          </p:cNvPr>
          <p:cNvSpPr txBox="1"/>
          <p:nvPr/>
        </p:nvSpPr>
        <p:spPr>
          <a:xfrm>
            <a:off x="1850013" y="5809177"/>
            <a:ext cx="6121400" cy="369332"/>
          </a:xfrm>
          <a:prstGeom prst="rect">
            <a:avLst/>
          </a:prstGeom>
          <a:noFill/>
        </p:spPr>
        <p:txBody>
          <a:bodyPr wrap="square">
            <a:spAutoFit/>
          </a:bodyPr>
          <a:lstStyle/>
          <a:p>
            <a:r>
              <a:rPr lang="es-ES" dirty="0">
                <a:latin typeface="Cascadia Code" panose="020B0609020000020004" pitchFamily="49" charset="0"/>
                <a:ea typeface="Cascadia Code" panose="020B0609020000020004" pitchFamily="49" charset="0"/>
                <a:cs typeface="Cascadia Code" panose="020B0609020000020004" pitchFamily="49" charset="0"/>
              </a:rPr>
              <a:t>Obtener Patrones + Clasificación</a:t>
            </a:r>
            <a:endParaRPr lang="es-ES" dirty="0"/>
          </a:p>
        </p:txBody>
      </p:sp>
    </p:spTree>
    <p:extLst>
      <p:ext uri="{BB962C8B-B14F-4D97-AF65-F5344CB8AC3E}">
        <p14:creationId xmlns:p14="http://schemas.microsoft.com/office/powerpoint/2010/main" val="2709139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1">
            <a:extLst>
              <a:ext uri="{FF2B5EF4-FFF2-40B4-BE49-F238E27FC236}">
                <a16:creationId xmlns:a16="http://schemas.microsoft.com/office/drawing/2014/main" id="{03E9B5F6-D12F-D76F-64B8-A813D2D8B9A9}"/>
              </a:ext>
            </a:extLst>
          </p:cNvPr>
          <p:cNvSpPr txBox="1">
            <a:spLocks/>
          </p:cNvSpPr>
          <p:nvPr/>
        </p:nvSpPr>
        <p:spPr>
          <a:xfrm>
            <a:off x="15755" y="178802"/>
            <a:ext cx="9144000" cy="324289"/>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s-ES" sz="1800" dirty="0">
                <a:latin typeface="Cascadia Code" panose="020B0609020000020004" pitchFamily="49" charset="0"/>
                <a:ea typeface="Cascadia Code" panose="020B0609020000020004" pitchFamily="49" charset="0"/>
                <a:cs typeface="Cascadia Code" panose="020B0609020000020004" pitchFamily="49" charset="0"/>
              </a:rPr>
              <a:t>Unidad 1. Introducción a la Programación de Inteligencia Artificial</a:t>
            </a:r>
          </a:p>
        </p:txBody>
      </p:sp>
      <p:pic>
        <p:nvPicPr>
          <p:cNvPr id="9" name="Imagen 8" descr="Imagen que contiene señal, reloj&#10;&#10;Descripción generada automáticamente">
            <a:extLst>
              <a:ext uri="{FF2B5EF4-FFF2-40B4-BE49-F238E27FC236}">
                <a16:creationId xmlns:a16="http://schemas.microsoft.com/office/drawing/2014/main" id="{5D8F626B-1EE0-8E28-9286-46A94579DD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95660" y="26017"/>
            <a:ext cx="1180585" cy="979885"/>
          </a:xfrm>
          <a:prstGeom prst="rect">
            <a:avLst/>
          </a:prstGeom>
        </p:spPr>
      </p:pic>
      <p:cxnSp>
        <p:nvCxnSpPr>
          <p:cNvPr id="10" name="Conector recto 9">
            <a:extLst>
              <a:ext uri="{FF2B5EF4-FFF2-40B4-BE49-F238E27FC236}">
                <a16:creationId xmlns:a16="http://schemas.microsoft.com/office/drawing/2014/main" id="{C3E9B7A7-9704-2FAF-69CE-1E26F80FDBFE}"/>
              </a:ext>
            </a:extLst>
          </p:cNvPr>
          <p:cNvCxnSpPr>
            <a:cxnSpLocks/>
            <a:endCxn id="11" idx="1"/>
          </p:cNvCxnSpPr>
          <p:nvPr/>
        </p:nvCxnSpPr>
        <p:spPr>
          <a:xfrm>
            <a:off x="15755" y="977450"/>
            <a:ext cx="2830314" cy="848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Rectángulo: esquinas redondeadas 10">
            <a:extLst>
              <a:ext uri="{FF2B5EF4-FFF2-40B4-BE49-F238E27FC236}">
                <a16:creationId xmlns:a16="http://schemas.microsoft.com/office/drawing/2014/main" id="{B9BE3053-AAF0-0943-37EB-050D23E28A12}"/>
              </a:ext>
            </a:extLst>
          </p:cNvPr>
          <p:cNvSpPr/>
          <p:nvPr/>
        </p:nvSpPr>
        <p:spPr>
          <a:xfrm>
            <a:off x="2846069" y="714560"/>
            <a:ext cx="6313685" cy="542740"/>
          </a:xfrm>
          <a:prstGeom prst="roundRect">
            <a:avLst/>
          </a:prstGeom>
          <a:solidFill>
            <a:srgbClr val="FFFFFF">
              <a:alpha val="20000"/>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2" name="Conector recto 11">
            <a:extLst>
              <a:ext uri="{FF2B5EF4-FFF2-40B4-BE49-F238E27FC236}">
                <a16:creationId xmlns:a16="http://schemas.microsoft.com/office/drawing/2014/main" id="{82070113-7BB7-7024-E433-0280FBD0E38C}"/>
              </a:ext>
            </a:extLst>
          </p:cNvPr>
          <p:cNvCxnSpPr>
            <a:cxnSpLocks/>
            <a:stCxn id="11" idx="3"/>
          </p:cNvCxnSpPr>
          <p:nvPr/>
        </p:nvCxnSpPr>
        <p:spPr>
          <a:xfrm>
            <a:off x="9159754" y="985930"/>
            <a:ext cx="3016491" cy="1186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CuadroTexto 23">
            <a:extLst>
              <a:ext uri="{FF2B5EF4-FFF2-40B4-BE49-F238E27FC236}">
                <a16:creationId xmlns:a16="http://schemas.microsoft.com/office/drawing/2014/main" id="{77AC952E-FE1E-3C99-9DBC-A0774DAFAAAE}"/>
              </a:ext>
            </a:extLst>
          </p:cNvPr>
          <p:cNvSpPr txBox="1"/>
          <p:nvPr/>
        </p:nvSpPr>
        <p:spPr>
          <a:xfrm>
            <a:off x="599379" y="1601572"/>
            <a:ext cx="10747296" cy="1292662"/>
          </a:xfrm>
          <a:prstGeom prst="rect">
            <a:avLst/>
          </a:prstGeom>
          <a:noFill/>
        </p:spPr>
        <p:txBody>
          <a:bodyPr wrap="square">
            <a:spAutoFit/>
          </a:bodyPr>
          <a:lstStyle/>
          <a:p>
            <a:pPr marL="285750" indent="-285750">
              <a:lnSpc>
                <a:spcPct val="150000"/>
              </a:lnSpc>
              <a:buFont typeface="Wingdings" panose="05000000000000000000" pitchFamily="2" charset="2"/>
              <a:buChar char="q"/>
            </a:pPr>
            <a:r>
              <a:rPr lang="es-ES" sz="2000" dirty="0">
                <a:latin typeface="Cascadia Code" panose="020B0609020000020004" pitchFamily="49" charset="0"/>
                <a:ea typeface="Cascadia Code" panose="020B0609020000020004" pitchFamily="49" charset="0"/>
                <a:cs typeface="Cascadia Code" panose="020B0609020000020004" pitchFamily="49" charset="0"/>
              </a:rPr>
              <a:t>Machine Learning </a:t>
            </a:r>
            <a:r>
              <a:rPr lang="es-ES" sz="2000" dirty="0">
                <a:latin typeface="Cascadia Code" panose="020B0609020000020004" pitchFamily="49" charset="0"/>
                <a:ea typeface="Cascadia Code" panose="020B0609020000020004" pitchFamily="49" charset="0"/>
                <a:cs typeface="Cascadia Code" panose="020B0609020000020004" pitchFamily="49" charset="0"/>
                <a:sym typeface="Wingdings" panose="05000000000000000000" pitchFamily="2" charset="2"/>
              </a:rPr>
              <a:t></a:t>
            </a:r>
            <a:r>
              <a:rPr lang="es-ES" sz="2000" dirty="0">
                <a:latin typeface="Cascadia Code" panose="020B0609020000020004" pitchFamily="49" charset="0"/>
                <a:ea typeface="Cascadia Code" panose="020B0609020000020004" pitchFamily="49" charset="0"/>
                <a:cs typeface="Cascadia Code" panose="020B0609020000020004" pitchFamily="49" charset="0"/>
              </a:rPr>
              <a:t> Redes Neuronales </a:t>
            </a:r>
            <a:r>
              <a:rPr lang="es-ES" sz="2000" dirty="0">
                <a:latin typeface="Cascadia Code" panose="020B0609020000020004" pitchFamily="49" charset="0"/>
                <a:ea typeface="Cascadia Code" panose="020B0609020000020004" pitchFamily="49" charset="0"/>
                <a:cs typeface="Cascadia Code" panose="020B0609020000020004" pitchFamily="49" charset="0"/>
                <a:sym typeface="Wingdings" panose="05000000000000000000" pitchFamily="2" charset="2"/>
              </a:rPr>
              <a:t> Deep Learning  </a:t>
            </a:r>
            <a:r>
              <a:rPr lang="es-ES" sz="2000" dirty="0">
                <a:highlight>
                  <a:srgbClr val="BC451B"/>
                </a:highlight>
                <a:latin typeface="Cascadia Code" panose="020B0609020000020004" pitchFamily="49" charset="0"/>
                <a:ea typeface="Cascadia Code" panose="020B0609020000020004" pitchFamily="49" charset="0"/>
                <a:cs typeface="Cascadia Code" panose="020B0609020000020004" pitchFamily="49" charset="0"/>
                <a:sym typeface="Wingdings" panose="05000000000000000000" pitchFamily="2" charset="2"/>
              </a:rPr>
              <a:t>Big Data</a:t>
            </a:r>
            <a:endParaRPr lang="es-ES" sz="2000" dirty="0">
              <a:highlight>
                <a:srgbClr val="BC451B"/>
              </a:highlight>
              <a:latin typeface="Cascadia Code" panose="020B0609020000020004" pitchFamily="49" charset="0"/>
              <a:ea typeface="Cascadia Code" panose="020B0609020000020004" pitchFamily="49" charset="0"/>
              <a:cs typeface="Cascadia Code" panose="020B0609020000020004" pitchFamily="49" charset="0"/>
            </a:endParaRPr>
          </a:p>
          <a:p>
            <a:pPr marL="285750" indent="-285750">
              <a:lnSpc>
                <a:spcPct val="150000"/>
              </a:lnSpc>
              <a:buFont typeface="Wingdings" panose="05000000000000000000" pitchFamily="2" charset="2"/>
              <a:buChar char="q"/>
            </a:pPr>
            <a:endParaRPr lang="es-ES" sz="2000" dirty="0">
              <a:latin typeface="Cascadia Code" panose="020B0609020000020004" pitchFamily="49" charset="0"/>
              <a:ea typeface="Cascadia Code" panose="020B0609020000020004" pitchFamily="49" charset="0"/>
              <a:cs typeface="Cascadia Code" panose="020B0609020000020004" pitchFamily="49" charset="0"/>
            </a:endParaRPr>
          </a:p>
          <a:p>
            <a:endParaRPr lang="es-ES" dirty="0"/>
          </a:p>
        </p:txBody>
      </p:sp>
      <p:sp>
        <p:nvSpPr>
          <p:cNvPr id="2" name="CuadroTexto 1">
            <a:extLst>
              <a:ext uri="{FF2B5EF4-FFF2-40B4-BE49-F238E27FC236}">
                <a16:creationId xmlns:a16="http://schemas.microsoft.com/office/drawing/2014/main" id="{7F9F07BE-1DDC-E18E-7266-8619704EC24D}"/>
              </a:ext>
            </a:extLst>
          </p:cNvPr>
          <p:cNvSpPr txBox="1"/>
          <p:nvPr/>
        </p:nvSpPr>
        <p:spPr>
          <a:xfrm>
            <a:off x="0" y="6488668"/>
            <a:ext cx="7042150" cy="369332"/>
          </a:xfrm>
          <a:prstGeom prst="rect">
            <a:avLst/>
          </a:prstGeom>
          <a:noFill/>
        </p:spPr>
        <p:txBody>
          <a:bodyPr wrap="square">
            <a:spAutoFit/>
          </a:bodyPr>
          <a:lstStyle/>
          <a:p>
            <a:r>
              <a:rPr lang="es-ES" dirty="0">
                <a:latin typeface="Cascadia Code" panose="020B0609020000020004" pitchFamily="49" charset="0"/>
                <a:ea typeface="Cascadia Code" panose="020B0609020000020004" pitchFamily="49" charset="0"/>
                <a:cs typeface="Cascadia Code" panose="020B0609020000020004" pitchFamily="49" charset="0"/>
              </a:rPr>
              <a:t>16</a:t>
            </a:r>
            <a:endParaRPr lang="es-ES" dirty="0"/>
          </a:p>
        </p:txBody>
      </p:sp>
      <p:sp>
        <p:nvSpPr>
          <p:cNvPr id="3" name="CuadroTexto 2">
            <a:extLst>
              <a:ext uri="{FF2B5EF4-FFF2-40B4-BE49-F238E27FC236}">
                <a16:creationId xmlns:a16="http://schemas.microsoft.com/office/drawing/2014/main" id="{CDC44977-E2C0-140D-5BAB-7AAD7874BEB0}"/>
              </a:ext>
            </a:extLst>
          </p:cNvPr>
          <p:cNvSpPr txBox="1"/>
          <p:nvPr/>
        </p:nvSpPr>
        <p:spPr>
          <a:xfrm>
            <a:off x="2846070" y="712281"/>
            <a:ext cx="6313684" cy="584775"/>
          </a:xfrm>
          <a:prstGeom prst="rect">
            <a:avLst/>
          </a:prstGeom>
          <a:noFill/>
        </p:spPr>
        <p:txBody>
          <a:bodyPr wrap="square">
            <a:spAutoFit/>
          </a:bodyPr>
          <a:lstStyle/>
          <a:p>
            <a:pPr algn="ctr"/>
            <a:r>
              <a:rPr lang="es-ES" sz="3200" dirty="0">
                <a:latin typeface="Cascadia Code" panose="020B0609020000020004" pitchFamily="49" charset="0"/>
                <a:ea typeface="Cascadia Code" panose="020B0609020000020004" pitchFamily="49" charset="0"/>
                <a:cs typeface="Cascadia Code" panose="020B0609020000020004" pitchFamily="49" charset="0"/>
              </a:rPr>
              <a:t>Introducción a la I.A.</a:t>
            </a:r>
            <a:endParaRPr lang="es-ES" sz="3200" dirty="0"/>
          </a:p>
        </p:txBody>
      </p:sp>
      <p:pic>
        <p:nvPicPr>
          <p:cNvPr id="8202" name="Picture 10" descr="Cómo crear tu primera red neuronal sin programar.">
            <a:extLst>
              <a:ext uri="{FF2B5EF4-FFF2-40B4-BE49-F238E27FC236}">
                <a16:creationId xmlns:a16="http://schemas.microsoft.com/office/drawing/2014/main" id="{AC0D34C0-9A7D-7185-ACBC-F5056DCC93F1}"/>
              </a:ext>
            </a:extLst>
          </p:cNvPr>
          <p:cNvPicPr>
            <a:picLocks noChangeAspect="1" noChangeArrowheads="1"/>
          </p:cNvPicPr>
          <p:nvPr/>
        </p:nvPicPr>
        <p:blipFill rotWithShape="1">
          <a:blip r:embed="rId4">
            <a:lum bright="70000" contrast="-70000"/>
            <a:extLst>
              <a:ext uri="{28A0092B-C50C-407E-A947-70E740481C1C}">
                <a14:useLocalDpi xmlns:a14="http://schemas.microsoft.com/office/drawing/2010/main" val="0"/>
              </a:ext>
            </a:extLst>
          </a:blip>
          <a:srcRect l="8958" r="8137" b="18498"/>
          <a:stretch/>
        </p:blipFill>
        <p:spPr bwMode="auto">
          <a:xfrm>
            <a:off x="654990" y="3016663"/>
            <a:ext cx="4090034" cy="2035055"/>
          </a:xfrm>
          <a:prstGeom prst="rect">
            <a:avLst/>
          </a:prstGeom>
          <a:noFill/>
          <a:extLst>
            <a:ext uri="{909E8E84-426E-40DD-AFC4-6F175D3DCCD1}">
              <a14:hiddenFill xmlns:a14="http://schemas.microsoft.com/office/drawing/2010/main">
                <a:solidFill>
                  <a:srgbClr val="FFFFFF"/>
                </a:solidFill>
              </a14:hiddenFill>
            </a:ext>
          </a:extLst>
        </p:spPr>
      </p:pic>
      <p:sp>
        <p:nvSpPr>
          <p:cNvPr id="32" name="CuadroTexto 31">
            <a:extLst>
              <a:ext uri="{FF2B5EF4-FFF2-40B4-BE49-F238E27FC236}">
                <a16:creationId xmlns:a16="http://schemas.microsoft.com/office/drawing/2014/main" id="{99D9CC7D-2E7C-CA0D-F420-E8463C15A8BC}"/>
              </a:ext>
            </a:extLst>
          </p:cNvPr>
          <p:cNvSpPr txBox="1"/>
          <p:nvPr/>
        </p:nvSpPr>
        <p:spPr>
          <a:xfrm>
            <a:off x="7595689" y="2816234"/>
            <a:ext cx="3236973" cy="1477328"/>
          </a:xfrm>
          <a:prstGeom prst="rect">
            <a:avLst/>
          </a:prstGeom>
          <a:noFill/>
        </p:spPr>
        <p:txBody>
          <a:bodyPr wrap="square">
            <a:spAutoFit/>
          </a:bodyPr>
          <a:lstStyle/>
          <a:p>
            <a:r>
              <a:rPr lang="es-ES" dirty="0">
                <a:latin typeface="Cascadia Code" panose="020B0609020000020004" pitchFamily="49" charset="0"/>
                <a:ea typeface="Cascadia Code" panose="020B0609020000020004" pitchFamily="49" charset="0"/>
                <a:cs typeface="Cascadia Code" panose="020B0609020000020004" pitchFamily="49" charset="0"/>
              </a:rPr>
              <a:t>El Deep Learning necesita entrenar y aprender con una cantidad masiva de datos.</a:t>
            </a:r>
            <a:endParaRPr lang="es-ES" dirty="0"/>
          </a:p>
        </p:txBody>
      </p:sp>
      <p:pic>
        <p:nvPicPr>
          <p:cNvPr id="5" name="Gráfico 4" descr="Base de datos con relleno sólido">
            <a:extLst>
              <a:ext uri="{FF2B5EF4-FFF2-40B4-BE49-F238E27FC236}">
                <a16:creationId xmlns:a16="http://schemas.microsoft.com/office/drawing/2014/main" id="{F805A311-8A66-8AC5-00D5-9714A599CA7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673355" y="2015203"/>
            <a:ext cx="914400" cy="914400"/>
          </a:xfrm>
          <a:prstGeom prst="rect">
            <a:avLst/>
          </a:prstGeom>
        </p:spPr>
      </p:pic>
      <p:pic>
        <p:nvPicPr>
          <p:cNvPr id="8" name="Gráfico 7" descr="Brazo musculoso con relleno sólido">
            <a:extLst>
              <a:ext uri="{FF2B5EF4-FFF2-40B4-BE49-F238E27FC236}">
                <a16:creationId xmlns:a16="http://schemas.microsoft.com/office/drawing/2014/main" id="{2CDCD18A-DEBE-58F7-DAE3-353C9D84F88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445502" y="2816234"/>
            <a:ext cx="1609845" cy="1609845"/>
          </a:xfrm>
          <a:prstGeom prst="rect">
            <a:avLst/>
          </a:prstGeom>
        </p:spPr>
      </p:pic>
      <p:pic>
        <p:nvPicPr>
          <p:cNvPr id="13" name="Gráfico 12" descr="Base de datos con relleno sólido">
            <a:extLst>
              <a:ext uri="{FF2B5EF4-FFF2-40B4-BE49-F238E27FC236}">
                <a16:creationId xmlns:a16="http://schemas.microsoft.com/office/drawing/2014/main" id="{BB3BAA8A-13AA-7256-08FC-2BF51653B5E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486155" y="2018823"/>
            <a:ext cx="914400" cy="914400"/>
          </a:xfrm>
          <a:prstGeom prst="rect">
            <a:avLst/>
          </a:prstGeom>
        </p:spPr>
      </p:pic>
      <p:pic>
        <p:nvPicPr>
          <p:cNvPr id="15" name="Gráfico 14" descr="Base de datos con relleno sólido">
            <a:extLst>
              <a:ext uri="{FF2B5EF4-FFF2-40B4-BE49-F238E27FC236}">
                <a16:creationId xmlns:a16="http://schemas.microsoft.com/office/drawing/2014/main" id="{8AFBE36C-F639-3A10-4372-9DDA6FAD345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323854" y="2011583"/>
            <a:ext cx="914400" cy="914400"/>
          </a:xfrm>
          <a:prstGeom prst="rect">
            <a:avLst/>
          </a:prstGeom>
        </p:spPr>
      </p:pic>
      <p:pic>
        <p:nvPicPr>
          <p:cNvPr id="17" name="Gráfico 16" descr="Base de datos con relleno sólido">
            <a:extLst>
              <a:ext uri="{FF2B5EF4-FFF2-40B4-BE49-F238E27FC236}">
                <a16:creationId xmlns:a16="http://schemas.microsoft.com/office/drawing/2014/main" id="{17C0F3B4-9F6D-1063-97A6-F84767784D2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136654" y="2015203"/>
            <a:ext cx="914400" cy="914400"/>
          </a:xfrm>
          <a:prstGeom prst="rect">
            <a:avLst/>
          </a:prstGeom>
        </p:spPr>
      </p:pic>
      <p:cxnSp>
        <p:nvCxnSpPr>
          <p:cNvPr id="25" name="Conector recto 24">
            <a:extLst>
              <a:ext uri="{FF2B5EF4-FFF2-40B4-BE49-F238E27FC236}">
                <a16:creationId xmlns:a16="http://schemas.microsoft.com/office/drawing/2014/main" id="{DBFB4D39-8FE1-4C7E-B3C9-EA39ABA62FC7}"/>
              </a:ext>
            </a:extLst>
          </p:cNvPr>
          <p:cNvCxnSpPr/>
          <p:nvPr/>
        </p:nvCxnSpPr>
        <p:spPr>
          <a:xfrm>
            <a:off x="3673355" y="2894234"/>
            <a:ext cx="336879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CuadroTexto 27">
            <a:extLst>
              <a:ext uri="{FF2B5EF4-FFF2-40B4-BE49-F238E27FC236}">
                <a16:creationId xmlns:a16="http://schemas.microsoft.com/office/drawing/2014/main" id="{2D332CCF-E71A-408C-4E10-A2C99EDFCBD7}"/>
              </a:ext>
            </a:extLst>
          </p:cNvPr>
          <p:cNvSpPr txBox="1"/>
          <p:nvPr/>
        </p:nvSpPr>
        <p:spPr>
          <a:xfrm>
            <a:off x="969781" y="5288339"/>
            <a:ext cx="10536419" cy="1200329"/>
          </a:xfrm>
          <a:prstGeom prst="rect">
            <a:avLst/>
          </a:prstGeom>
          <a:noFill/>
        </p:spPr>
        <p:txBody>
          <a:bodyPr wrap="square">
            <a:spAutoFit/>
          </a:bodyPr>
          <a:lstStyle/>
          <a:p>
            <a:r>
              <a:rPr lang="es-ES" dirty="0">
                <a:latin typeface="Cascadia Code" panose="020B0609020000020004" pitchFamily="49" charset="0"/>
                <a:ea typeface="Cascadia Code" panose="020B0609020000020004" pitchFamily="49" charset="0"/>
                <a:cs typeface="Cascadia Code" panose="020B0609020000020004" pitchFamily="49" charset="0"/>
              </a:rPr>
              <a:t>Sin embargo, debido a la mentalidad actual, nos encontramos en la era de la información, en la cual acumulamos grandes cantidades de datos.</a:t>
            </a:r>
          </a:p>
          <a:p>
            <a:endParaRPr lang="es-ES" dirty="0">
              <a:latin typeface="Cascadia Code" panose="020B0609020000020004" pitchFamily="49" charset="0"/>
              <a:ea typeface="Cascadia Code" panose="020B0609020000020004" pitchFamily="49" charset="0"/>
              <a:cs typeface="Cascadia Code" panose="020B0609020000020004" pitchFamily="49" charset="0"/>
            </a:endParaRPr>
          </a:p>
          <a:p>
            <a:r>
              <a:rPr lang="es-ES" dirty="0">
                <a:latin typeface="Cascadia Code" panose="020B0609020000020004" pitchFamily="49" charset="0"/>
                <a:ea typeface="Cascadia Code" panose="020B0609020000020004" pitchFamily="49" charset="0"/>
                <a:cs typeface="Cascadia Code" panose="020B0609020000020004" pitchFamily="49" charset="0"/>
              </a:rPr>
              <a:t>Esta acumulación y análisis de datos es lo que consideramos</a:t>
            </a:r>
            <a:endParaRPr lang="es-ES" dirty="0"/>
          </a:p>
        </p:txBody>
      </p:sp>
      <p:sp>
        <p:nvSpPr>
          <p:cNvPr id="35" name="CuadroTexto 34">
            <a:extLst>
              <a:ext uri="{FF2B5EF4-FFF2-40B4-BE49-F238E27FC236}">
                <a16:creationId xmlns:a16="http://schemas.microsoft.com/office/drawing/2014/main" id="{6E2FCF03-BB77-49CB-5533-9C35B661B2FC}"/>
              </a:ext>
            </a:extLst>
          </p:cNvPr>
          <p:cNvSpPr txBox="1"/>
          <p:nvPr/>
        </p:nvSpPr>
        <p:spPr>
          <a:xfrm>
            <a:off x="8940800" y="6016723"/>
            <a:ext cx="6121400" cy="584775"/>
          </a:xfrm>
          <a:prstGeom prst="rect">
            <a:avLst/>
          </a:prstGeom>
          <a:noFill/>
        </p:spPr>
        <p:txBody>
          <a:bodyPr wrap="square">
            <a:spAutoFit/>
          </a:bodyPr>
          <a:lstStyle/>
          <a:p>
            <a:r>
              <a:rPr lang="es-ES" sz="3200" dirty="0">
                <a:solidFill>
                  <a:srgbClr val="D1AE2D"/>
                </a:solidFill>
                <a:latin typeface="Cascadia Code" panose="020B0609020000020004" pitchFamily="49" charset="0"/>
                <a:ea typeface="Cascadia Code" panose="020B0609020000020004" pitchFamily="49" charset="0"/>
                <a:cs typeface="Cascadia Code" panose="020B0609020000020004" pitchFamily="49" charset="0"/>
                <a:sym typeface="Wingdings" panose="05000000000000000000" pitchFamily="2" charset="2"/>
              </a:rPr>
              <a:t> Big Data</a:t>
            </a:r>
            <a:endParaRPr lang="es-ES" sz="3200" dirty="0">
              <a:solidFill>
                <a:srgbClr val="D1AE2D"/>
              </a:solidFill>
            </a:endParaRPr>
          </a:p>
        </p:txBody>
      </p:sp>
    </p:spTree>
    <p:extLst>
      <p:ext uri="{BB962C8B-B14F-4D97-AF65-F5344CB8AC3E}">
        <p14:creationId xmlns:p14="http://schemas.microsoft.com/office/powerpoint/2010/main" val="18460183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F67850C-C4CA-058A-7E2C-F61F48F83F92}"/>
              </a:ext>
            </a:extLst>
          </p:cNvPr>
          <p:cNvSpPr>
            <a:spLocks noGrp="1"/>
          </p:cNvSpPr>
          <p:nvPr>
            <p:ph type="ctrTitle"/>
          </p:nvPr>
        </p:nvSpPr>
        <p:spPr>
          <a:xfrm>
            <a:off x="-138561" y="0"/>
            <a:ext cx="9788998" cy="4358696"/>
          </a:xfrm>
        </p:spPr>
        <p:txBody>
          <a:bodyPr>
            <a:noAutofit/>
          </a:bodyPr>
          <a:lstStyle/>
          <a:p>
            <a:pPr algn="l"/>
            <a:r>
              <a:rPr lang="es-ES" sz="9600" dirty="0">
                <a:solidFill>
                  <a:schemeClr val="bg1">
                    <a:lumMod val="75000"/>
                    <a:lumOff val="25000"/>
                  </a:schemeClr>
                </a:solidFill>
                <a:latin typeface="Bauhaus 93" panose="04030905020B02020C02" pitchFamily="82" charset="0"/>
                <a:ea typeface="Cascadia Code" panose="020B0609020000020004" pitchFamily="49" charset="0"/>
                <a:cs typeface="Cascadia Code" panose="020B0609020000020004" pitchFamily="49" charset="0"/>
              </a:rPr>
              <a:t>Programación de Inteligencia Artificial</a:t>
            </a:r>
          </a:p>
        </p:txBody>
      </p:sp>
      <p:sp>
        <p:nvSpPr>
          <p:cNvPr id="3" name="Subtítulo 2">
            <a:extLst>
              <a:ext uri="{FF2B5EF4-FFF2-40B4-BE49-F238E27FC236}">
                <a16:creationId xmlns:a16="http://schemas.microsoft.com/office/drawing/2014/main" id="{0F43A6D6-948E-91E0-C41F-55A538F9CF8F}"/>
              </a:ext>
            </a:extLst>
          </p:cNvPr>
          <p:cNvSpPr>
            <a:spLocks noGrp="1"/>
          </p:cNvSpPr>
          <p:nvPr>
            <p:ph type="subTitle" idx="1"/>
          </p:nvPr>
        </p:nvSpPr>
        <p:spPr>
          <a:xfrm>
            <a:off x="4755938" y="6232757"/>
            <a:ext cx="9144000" cy="625474"/>
          </a:xfrm>
        </p:spPr>
        <p:txBody>
          <a:bodyPr>
            <a:normAutofit/>
          </a:bodyPr>
          <a:lstStyle/>
          <a:p>
            <a:r>
              <a:rPr lang="es-ES" sz="2400" b="1" dirty="0">
                <a:latin typeface="Abadi Extra Light" panose="020B0204020104020204" pitchFamily="34" charset="0"/>
              </a:rPr>
              <a:t>C.E. de Inteligencia Artificial y Big Data</a:t>
            </a:r>
          </a:p>
        </p:txBody>
      </p:sp>
      <p:sp>
        <p:nvSpPr>
          <p:cNvPr id="7" name="Rectángulo 6">
            <a:extLst>
              <a:ext uri="{FF2B5EF4-FFF2-40B4-BE49-F238E27FC236}">
                <a16:creationId xmlns:a16="http://schemas.microsoft.com/office/drawing/2014/main" id="{5E8DF615-CFC6-96B2-3D94-2C27F1214C8A}"/>
              </a:ext>
            </a:extLst>
          </p:cNvPr>
          <p:cNvSpPr/>
          <p:nvPr/>
        </p:nvSpPr>
        <p:spPr>
          <a:xfrm>
            <a:off x="1201501" y="1301087"/>
            <a:ext cx="9788998" cy="4255826"/>
          </a:xfrm>
          <a:prstGeom prst="rect">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6" name="Título 1">
            <a:extLst>
              <a:ext uri="{FF2B5EF4-FFF2-40B4-BE49-F238E27FC236}">
                <a16:creationId xmlns:a16="http://schemas.microsoft.com/office/drawing/2014/main" id="{03E9B5F6-D12F-D76F-64B8-A813D2D8B9A9}"/>
              </a:ext>
            </a:extLst>
          </p:cNvPr>
          <p:cNvSpPr txBox="1">
            <a:spLocks/>
          </p:cNvSpPr>
          <p:nvPr/>
        </p:nvSpPr>
        <p:spPr>
          <a:xfrm>
            <a:off x="1524000" y="1868919"/>
            <a:ext cx="9144000" cy="3687994"/>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s-ES" dirty="0">
                <a:latin typeface="Cascadia Code" panose="020B0609020000020004" pitchFamily="49" charset="0"/>
                <a:ea typeface="Cascadia Code" panose="020B0609020000020004" pitchFamily="49" charset="0"/>
                <a:cs typeface="Cascadia Code" panose="020B0609020000020004" pitchFamily="49" charset="0"/>
              </a:rPr>
              <a:t>Caracterización de los Lenguajes de Programación</a:t>
            </a:r>
          </a:p>
          <a:p>
            <a:pPr algn="l"/>
            <a:endParaRPr lang="es-ES" dirty="0">
              <a:latin typeface="Cascadia Code" panose="020B0609020000020004" pitchFamily="49" charset="0"/>
              <a:ea typeface="Cascadia Code" panose="020B0609020000020004" pitchFamily="49" charset="0"/>
              <a:cs typeface="Cascadia Code" panose="020B0609020000020004" pitchFamily="49" charset="0"/>
            </a:endParaRPr>
          </a:p>
        </p:txBody>
      </p:sp>
      <p:pic>
        <p:nvPicPr>
          <p:cNvPr id="11" name="Imagen 10" descr="Imagen que contiene señal, reloj&#10;&#10;Descripción generada automáticamente">
            <a:extLst>
              <a:ext uri="{FF2B5EF4-FFF2-40B4-BE49-F238E27FC236}">
                <a16:creationId xmlns:a16="http://schemas.microsoft.com/office/drawing/2014/main" id="{CB67730A-E03A-E16C-800C-ABD3BA2AF0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95660" y="26017"/>
            <a:ext cx="1180585" cy="979885"/>
          </a:xfrm>
          <a:prstGeom prst="rect">
            <a:avLst/>
          </a:prstGeom>
        </p:spPr>
      </p:pic>
      <p:sp>
        <p:nvSpPr>
          <p:cNvPr id="5" name="CuadroTexto 4">
            <a:extLst>
              <a:ext uri="{FF2B5EF4-FFF2-40B4-BE49-F238E27FC236}">
                <a16:creationId xmlns:a16="http://schemas.microsoft.com/office/drawing/2014/main" id="{E7DC1AC7-B994-A3D5-DDF3-534920C93FBC}"/>
              </a:ext>
            </a:extLst>
          </p:cNvPr>
          <p:cNvSpPr txBox="1"/>
          <p:nvPr/>
        </p:nvSpPr>
        <p:spPr>
          <a:xfrm>
            <a:off x="0" y="6488668"/>
            <a:ext cx="7042150" cy="369332"/>
          </a:xfrm>
          <a:prstGeom prst="rect">
            <a:avLst/>
          </a:prstGeom>
          <a:noFill/>
        </p:spPr>
        <p:txBody>
          <a:bodyPr wrap="square">
            <a:spAutoFit/>
          </a:bodyPr>
          <a:lstStyle/>
          <a:p>
            <a:r>
              <a:rPr lang="es-ES" dirty="0">
                <a:latin typeface="Cascadia Code" panose="020B0609020000020004" pitchFamily="49" charset="0"/>
                <a:ea typeface="Cascadia Code" panose="020B0609020000020004" pitchFamily="49" charset="0"/>
                <a:cs typeface="Cascadia Code" panose="020B0609020000020004" pitchFamily="49" charset="0"/>
              </a:rPr>
              <a:t>17</a:t>
            </a:r>
            <a:endParaRPr lang="es-ES" dirty="0"/>
          </a:p>
        </p:txBody>
      </p:sp>
    </p:spTree>
    <p:extLst>
      <p:ext uri="{BB962C8B-B14F-4D97-AF65-F5344CB8AC3E}">
        <p14:creationId xmlns:p14="http://schemas.microsoft.com/office/powerpoint/2010/main" val="10193707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1">
            <a:extLst>
              <a:ext uri="{FF2B5EF4-FFF2-40B4-BE49-F238E27FC236}">
                <a16:creationId xmlns:a16="http://schemas.microsoft.com/office/drawing/2014/main" id="{03E9B5F6-D12F-D76F-64B8-A813D2D8B9A9}"/>
              </a:ext>
            </a:extLst>
          </p:cNvPr>
          <p:cNvSpPr txBox="1">
            <a:spLocks/>
          </p:cNvSpPr>
          <p:nvPr/>
        </p:nvSpPr>
        <p:spPr>
          <a:xfrm>
            <a:off x="15755" y="178802"/>
            <a:ext cx="9144000" cy="324289"/>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s-ES" sz="1800" dirty="0">
                <a:latin typeface="Cascadia Code" panose="020B0609020000020004" pitchFamily="49" charset="0"/>
                <a:ea typeface="Cascadia Code" panose="020B0609020000020004" pitchFamily="49" charset="0"/>
                <a:cs typeface="Cascadia Code" panose="020B0609020000020004" pitchFamily="49" charset="0"/>
              </a:rPr>
              <a:t>Unidad 1. Introducción a la Programación de Inteligencia Artificial</a:t>
            </a:r>
          </a:p>
        </p:txBody>
      </p:sp>
      <p:pic>
        <p:nvPicPr>
          <p:cNvPr id="9" name="Imagen 8" descr="Imagen que contiene señal, reloj&#10;&#10;Descripción generada automáticamente">
            <a:extLst>
              <a:ext uri="{FF2B5EF4-FFF2-40B4-BE49-F238E27FC236}">
                <a16:creationId xmlns:a16="http://schemas.microsoft.com/office/drawing/2014/main" id="{5D8F626B-1EE0-8E28-9286-46A94579DD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95660" y="26017"/>
            <a:ext cx="1180585" cy="979885"/>
          </a:xfrm>
          <a:prstGeom prst="rect">
            <a:avLst/>
          </a:prstGeom>
        </p:spPr>
      </p:pic>
      <p:cxnSp>
        <p:nvCxnSpPr>
          <p:cNvPr id="10" name="Conector recto 9">
            <a:extLst>
              <a:ext uri="{FF2B5EF4-FFF2-40B4-BE49-F238E27FC236}">
                <a16:creationId xmlns:a16="http://schemas.microsoft.com/office/drawing/2014/main" id="{C3E9B7A7-9704-2FAF-69CE-1E26F80FDBFE}"/>
              </a:ext>
            </a:extLst>
          </p:cNvPr>
          <p:cNvCxnSpPr>
            <a:cxnSpLocks/>
            <a:endCxn id="11" idx="1"/>
          </p:cNvCxnSpPr>
          <p:nvPr/>
        </p:nvCxnSpPr>
        <p:spPr>
          <a:xfrm flipV="1">
            <a:off x="15755" y="955260"/>
            <a:ext cx="954026" cy="2219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Rectángulo: esquinas redondeadas 10">
            <a:extLst>
              <a:ext uri="{FF2B5EF4-FFF2-40B4-BE49-F238E27FC236}">
                <a16:creationId xmlns:a16="http://schemas.microsoft.com/office/drawing/2014/main" id="{B9BE3053-AAF0-0943-37EB-050D23E28A12}"/>
              </a:ext>
            </a:extLst>
          </p:cNvPr>
          <p:cNvSpPr/>
          <p:nvPr/>
        </p:nvSpPr>
        <p:spPr>
          <a:xfrm>
            <a:off x="969781" y="714560"/>
            <a:ext cx="10376894" cy="481399"/>
          </a:xfrm>
          <a:prstGeom prst="roundRect">
            <a:avLst/>
          </a:prstGeom>
          <a:solidFill>
            <a:srgbClr val="FFFFFF">
              <a:alpha val="20000"/>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2" name="Conector recto 11">
            <a:extLst>
              <a:ext uri="{FF2B5EF4-FFF2-40B4-BE49-F238E27FC236}">
                <a16:creationId xmlns:a16="http://schemas.microsoft.com/office/drawing/2014/main" id="{82070113-7BB7-7024-E433-0280FBD0E38C}"/>
              </a:ext>
            </a:extLst>
          </p:cNvPr>
          <p:cNvCxnSpPr>
            <a:cxnSpLocks/>
            <a:stCxn id="11" idx="3"/>
          </p:cNvCxnSpPr>
          <p:nvPr/>
        </p:nvCxnSpPr>
        <p:spPr>
          <a:xfrm>
            <a:off x="11346675" y="955260"/>
            <a:ext cx="829570" cy="4253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CuadroTexto 23">
            <a:extLst>
              <a:ext uri="{FF2B5EF4-FFF2-40B4-BE49-F238E27FC236}">
                <a16:creationId xmlns:a16="http://schemas.microsoft.com/office/drawing/2014/main" id="{77AC952E-FE1E-3C99-9DBC-A0774DAFAAAE}"/>
              </a:ext>
            </a:extLst>
          </p:cNvPr>
          <p:cNvSpPr txBox="1"/>
          <p:nvPr/>
        </p:nvSpPr>
        <p:spPr>
          <a:xfrm>
            <a:off x="599379" y="1601572"/>
            <a:ext cx="10747296" cy="1292662"/>
          </a:xfrm>
          <a:prstGeom prst="rect">
            <a:avLst/>
          </a:prstGeom>
          <a:noFill/>
        </p:spPr>
        <p:txBody>
          <a:bodyPr wrap="square">
            <a:spAutoFit/>
          </a:bodyPr>
          <a:lstStyle/>
          <a:p>
            <a:pPr marL="285750" indent="-285750">
              <a:lnSpc>
                <a:spcPct val="150000"/>
              </a:lnSpc>
              <a:buFont typeface="Wingdings" panose="05000000000000000000" pitchFamily="2" charset="2"/>
              <a:buChar char="q"/>
            </a:pPr>
            <a:r>
              <a:rPr lang="es-ES" sz="2000" dirty="0">
                <a:latin typeface="Cascadia Code" panose="020B0609020000020004" pitchFamily="49" charset="0"/>
                <a:ea typeface="Cascadia Code" panose="020B0609020000020004" pitchFamily="49" charset="0"/>
                <a:cs typeface="Cascadia Code" panose="020B0609020000020004" pitchFamily="49" charset="0"/>
              </a:rPr>
              <a:t>¿Por qué queremos </a:t>
            </a:r>
            <a:r>
              <a:rPr lang="es-ES" sz="2000" dirty="0">
                <a:highlight>
                  <a:srgbClr val="BC451B"/>
                </a:highlight>
                <a:latin typeface="Cascadia Code" panose="020B0609020000020004" pitchFamily="49" charset="0"/>
                <a:ea typeface="Cascadia Code" panose="020B0609020000020004" pitchFamily="49" charset="0"/>
                <a:cs typeface="Cascadia Code" panose="020B0609020000020004" pitchFamily="49" charset="0"/>
              </a:rPr>
              <a:t>programar</a:t>
            </a:r>
            <a:r>
              <a:rPr lang="es-ES" sz="2000" dirty="0">
                <a:latin typeface="Cascadia Code" panose="020B0609020000020004" pitchFamily="49" charset="0"/>
                <a:ea typeface="Cascadia Code" panose="020B0609020000020004" pitchFamily="49" charset="0"/>
                <a:cs typeface="Cascadia Code" panose="020B0609020000020004" pitchFamily="49" charset="0"/>
              </a:rPr>
              <a:t>?</a:t>
            </a:r>
          </a:p>
          <a:p>
            <a:pPr>
              <a:lnSpc>
                <a:spcPct val="150000"/>
              </a:lnSpc>
            </a:pPr>
            <a:endParaRPr lang="es-ES" sz="2000" dirty="0">
              <a:latin typeface="Cascadia Code" panose="020B0609020000020004" pitchFamily="49" charset="0"/>
              <a:ea typeface="Cascadia Code" panose="020B0609020000020004" pitchFamily="49" charset="0"/>
              <a:cs typeface="Cascadia Code" panose="020B0609020000020004" pitchFamily="49" charset="0"/>
            </a:endParaRPr>
          </a:p>
          <a:p>
            <a:endParaRPr lang="es-ES" dirty="0"/>
          </a:p>
        </p:txBody>
      </p:sp>
      <p:sp>
        <p:nvSpPr>
          <p:cNvPr id="2" name="CuadroTexto 1">
            <a:extLst>
              <a:ext uri="{FF2B5EF4-FFF2-40B4-BE49-F238E27FC236}">
                <a16:creationId xmlns:a16="http://schemas.microsoft.com/office/drawing/2014/main" id="{7F9F07BE-1DDC-E18E-7266-8619704EC24D}"/>
              </a:ext>
            </a:extLst>
          </p:cNvPr>
          <p:cNvSpPr txBox="1"/>
          <p:nvPr/>
        </p:nvSpPr>
        <p:spPr>
          <a:xfrm>
            <a:off x="0" y="6488668"/>
            <a:ext cx="7042150" cy="369332"/>
          </a:xfrm>
          <a:prstGeom prst="rect">
            <a:avLst/>
          </a:prstGeom>
          <a:noFill/>
        </p:spPr>
        <p:txBody>
          <a:bodyPr wrap="square">
            <a:spAutoFit/>
          </a:bodyPr>
          <a:lstStyle/>
          <a:p>
            <a:r>
              <a:rPr lang="es-ES" dirty="0">
                <a:latin typeface="Cascadia Code" panose="020B0609020000020004" pitchFamily="49" charset="0"/>
                <a:ea typeface="Cascadia Code" panose="020B0609020000020004" pitchFamily="49" charset="0"/>
                <a:cs typeface="Cascadia Code" panose="020B0609020000020004" pitchFamily="49" charset="0"/>
              </a:rPr>
              <a:t>18</a:t>
            </a:r>
            <a:endParaRPr lang="es-ES" dirty="0"/>
          </a:p>
        </p:txBody>
      </p:sp>
      <p:sp>
        <p:nvSpPr>
          <p:cNvPr id="3" name="CuadroTexto 2">
            <a:extLst>
              <a:ext uri="{FF2B5EF4-FFF2-40B4-BE49-F238E27FC236}">
                <a16:creationId xmlns:a16="http://schemas.microsoft.com/office/drawing/2014/main" id="{CDC44977-E2C0-140D-5BAB-7AAD7874BEB0}"/>
              </a:ext>
            </a:extLst>
          </p:cNvPr>
          <p:cNvSpPr txBox="1"/>
          <p:nvPr/>
        </p:nvSpPr>
        <p:spPr>
          <a:xfrm>
            <a:off x="890018" y="693649"/>
            <a:ext cx="10536419" cy="523220"/>
          </a:xfrm>
          <a:prstGeom prst="rect">
            <a:avLst/>
          </a:prstGeom>
          <a:noFill/>
        </p:spPr>
        <p:txBody>
          <a:bodyPr wrap="square">
            <a:spAutoFit/>
          </a:bodyPr>
          <a:lstStyle/>
          <a:p>
            <a:pPr algn="ctr"/>
            <a:r>
              <a:rPr lang="es-ES" sz="2800" dirty="0">
                <a:latin typeface="Cascadia Code" panose="020B0609020000020004" pitchFamily="49" charset="0"/>
                <a:ea typeface="Cascadia Code" panose="020B0609020000020004" pitchFamily="49" charset="0"/>
                <a:cs typeface="Cascadia Code" panose="020B0609020000020004" pitchFamily="49" charset="0"/>
              </a:rPr>
              <a:t>Caracterización de los Lenguajes de Programación</a:t>
            </a:r>
            <a:endParaRPr lang="es-ES" sz="2800" dirty="0"/>
          </a:p>
        </p:txBody>
      </p:sp>
      <p:pic>
        <p:nvPicPr>
          <p:cNvPr id="21" name="Imagen 20">
            <a:extLst>
              <a:ext uri="{FF2B5EF4-FFF2-40B4-BE49-F238E27FC236}">
                <a16:creationId xmlns:a16="http://schemas.microsoft.com/office/drawing/2014/main" id="{7131D8F8-F80C-F384-0640-7D60516C945B}"/>
              </a:ext>
            </a:extLst>
          </p:cNvPr>
          <p:cNvPicPr>
            <a:picLocks noChangeAspect="1"/>
          </p:cNvPicPr>
          <p:nvPr/>
        </p:nvPicPr>
        <p:blipFill>
          <a:blip r:embed="rId4"/>
          <a:stretch>
            <a:fillRect/>
          </a:stretch>
        </p:blipFill>
        <p:spPr>
          <a:xfrm>
            <a:off x="2947793" y="2246534"/>
            <a:ext cx="6296413" cy="947248"/>
          </a:xfrm>
          <a:prstGeom prst="rect">
            <a:avLst/>
          </a:prstGeom>
          <a:ln>
            <a:noFill/>
          </a:ln>
          <a:effectLst>
            <a:softEdge rad="112500"/>
          </a:effectLst>
        </p:spPr>
      </p:pic>
      <p:pic>
        <p:nvPicPr>
          <p:cNvPr id="1028" name="Picture 4" descr="As the Chrome dino runs, we caught up with the Googlers who built it">
            <a:extLst>
              <a:ext uri="{FF2B5EF4-FFF2-40B4-BE49-F238E27FC236}">
                <a16:creationId xmlns:a16="http://schemas.microsoft.com/office/drawing/2014/main" id="{E357C02D-E31C-3DC9-23B5-1E167371BCA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2768" y="3963767"/>
            <a:ext cx="5265095" cy="166728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3" name="CuadroTexto 22">
            <a:extLst>
              <a:ext uri="{FF2B5EF4-FFF2-40B4-BE49-F238E27FC236}">
                <a16:creationId xmlns:a16="http://schemas.microsoft.com/office/drawing/2014/main" id="{3A389521-99EF-D81F-9DED-781E3413CE73}"/>
              </a:ext>
            </a:extLst>
          </p:cNvPr>
          <p:cNvSpPr txBox="1"/>
          <p:nvPr/>
        </p:nvSpPr>
        <p:spPr>
          <a:xfrm>
            <a:off x="5993756" y="3751855"/>
            <a:ext cx="5705476" cy="2031325"/>
          </a:xfrm>
          <a:prstGeom prst="rect">
            <a:avLst/>
          </a:prstGeom>
          <a:noFill/>
        </p:spPr>
        <p:txBody>
          <a:bodyPr wrap="square">
            <a:spAutoFit/>
          </a:bodyPr>
          <a:lstStyle/>
          <a:p>
            <a:r>
              <a:rPr lang="es-ES" sz="1800" dirty="0">
                <a:latin typeface="Cascadia Code" panose="020B0609020000020004" pitchFamily="49" charset="0"/>
                <a:ea typeface="Cascadia Code" panose="020B0609020000020004" pitchFamily="49" charset="0"/>
                <a:cs typeface="Cascadia Code" panose="020B0609020000020004" pitchFamily="49" charset="0"/>
              </a:rPr>
              <a:t>Imagina que queremos contar el número de saltos que da el dinosaurio. </a:t>
            </a:r>
          </a:p>
          <a:p>
            <a:endParaRPr lang="es-ES" dirty="0">
              <a:latin typeface="Cascadia Code" panose="020B0609020000020004" pitchFamily="49" charset="0"/>
              <a:ea typeface="Cascadia Code" panose="020B0609020000020004" pitchFamily="49" charset="0"/>
              <a:cs typeface="Cascadia Code" panose="020B0609020000020004" pitchFamily="49" charset="0"/>
            </a:endParaRPr>
          </a:p>
          <a:p>
            <a:r>
              <a:rPr lang="es-ES" dirty="0">
                <a:latin typeface="Cascadia Code" panose="020B0609020000020004" pitchFamily="49" charset="0"/>
                <a:ea typeface="Cascadia Code" panose="020B0609020000020004" pitchFamily="49" charset="0"/>
                <a:cs typeface="Cascadia Code" panose="020B0609020000020004" pitchFamily="49" charset="0"/>
              </a:rPr>
              <a:t>Para ello, tendríamos que situarnos frente a la pantalla un tiempo indeterminado, sin perder ni un momento la atención.</a:t>
            </a:r>
            <a:endParaRPr lang="es-ES" dirty="0"/>
          </a:p>
        </p:txBody>
      </p:sp>
      <p:sp>
        <p:nvSpPr>
          <p:cNvPr id="26" name="CuadroTexto 25">
            <a:extLst>
              <a:ext uri="{FF2B5EF4-FFF2-40B4-BE49-F238E27FC236}">
                <a16:creationId xmlns:a16="http://schemas.microsoft.com/office/drawing/2014/main" id="{8E9487C3-5A39-29FE-2008-894A27E55268}"/>
              </a:ext>
            </a:extLst>
          </p:cNvPr>
          <p:cNvSpPr txBox="1"/>
          <p:nvPr/>
        </p:nvSpPr>
        <p:spPr>
          <a:xfrm>
            <a:off x="5993756" y="3731745"/>
            <a:ext cx="5705476" cy="2308324"/>
          </a:xfrm>
          <a:prstGeom prst="rect">
            <a:avLst/>
          </a:prstGeom>
          <a:noFill/>
        </p:spPr>
        <p:txBody>
          <a:bodyPr wrap="square">
            <a:spAutoFit/>
          </a:bodyPr>
          <a:lstStyle/>
          <a:p>
            <a:r>
              <a:rPr lang="es-ES" sz="1800" dirty="0">
                <a:latin typeface="Cascadia Code" panose="020B0609020000020004" pitchFamily="49" charset="0"/>
                <a:ea typeface="Cascadia Code" panose="020B0609020000020004" pitchFamily="49" charset="0"/>
                <a:cs typeface="Cascadia Code" panose="020B0609020000020004" pitchFamily="49" charset="0"/>
              </a:rPr>
              <a:t>Se nos ocurre que podríamos establecer un umbral, y, </a:t>
            </a:r>
            <a:r>
              <a:rPr lang="es-ES" sz="1800" dirty="0">
                <a:highlight>
                  <a:srgbClr val="D1AE2D"/>
                </a:highlight>
                <a:latin typeface="Cascadia Code" panose="020B0609020000020004" pitchFamily="49" charset="0"/>
                <a:ea typeface="Cascadia Code" panose="020B0609020000020004" pitchFamily="49" charset="0"/>
                <a:cs typeface="Cascadia Code" panose="020B0609020000020004" pitchFamily="49" charset="0"/>
              </a:rPr>
              <a:t>elaborar un programa informático</a:t>
            </a:r>
            <a:r>
              <a:rPr lang="es-ES" sz="1800" dirty="0">
                <a:latin typeface="Cascadia Code" panose="020B0609020000020004" pitchFamily="49" charset="0"/>
                <a:ea typeface="Cascadia Code" panose="020B0609020000020004" pitchFamily="49" charset="0"/>
                <a:cs typeface="Cascadia Code" panose="020B0609020000020004" pitchFamily="49" charset="0"/>
              </a:rPr>
              <a:t> que, cuando detecte que el dinosaurio supera este umbral, añada una unidad a un contador.</a:t>
            </a:r>
          </a:p>
          <a:p>
            <a:r>
              <a:rPr lang="es-ES" dirty="0">
                <a:latin typeface="Cascadia Code" panose="020B0609020000020004" pitchFamily="49" charset="0"/>
                <a:ea typeface="Cascadia Code" panose="020B0609020000020004" pitchFamily="49" charset="0"/>
                <a:cs typeface="Cascadia Code" panose="020B0609020000020004" pitchFamily="49" charset="0"/>
              </a:rPr>
              <a:t>	</a:t>
            </a:r>
          </a:p>
          <a:p>
            <a:endParaRPr lang="es-ES" dirty="0">
              <a:latin typeface="Cascadia Code" panose="020B0609020000020004" pitchFamily="49" charset="0"/>
              <a:ea typeface="Cascadia Code" panose="020B0609020000020004" pitchFamily="49" charset="0"/>
              <a:cs typeface="Cascadia Code" panose="020B0609020000020004" pitchFamily="49" charset="0"/>
              <a:sym typeface="Wingdings" panose="05000000000000000000" pitchFamily="2" charset="2"/>
            </a:endParaRPr>
          </a:p>
          <a:p>
            <a:r>
              <a:rPr lang="es-ES" dirty="0">
                <a:latin typeface="Cascadia Code" panose="020B0609020000020004" pitchFamily="49" charset="0"/>
                <a:ea typeface="Cascadia Code" panose="020B0609020000020004" pitchFamily="49" charset="0"/>
                <a:cs typeface="Cascadia Code" panose="020B0609020000020004" pitchFamily="49" charset="0"/>
                <a:sym typeface="Wingdings" panose="05000000000000000000" pitchFamily="2" charset="2"/>
              </a:rPr>
              <a:t>	 Hemos </a:t>
            </a:r>
            <a:r>
              <a:rPr lang="es-ES" dirty="0">
                <a:highlight>
                  <a:srgbClr val="BC451B"/>
                </a:highlight>
                <a:latin typeface="Cascadia Code" panose="020B0609020000020004" pitchFamily="49" charset="0"/>
                <a:ea typeface="Cascadia Code" panose="020B0609020000020004" pitchFamily="49" charset="0"/>
                <a:cs typeface="Cascadia Code" panose="020B0609020000020004" pitchFamily="49" charset="0"/>
                <a:sym typeface="Wingdings" panose="05000000000000000000" pitchFamily="2" charset="2"/>
              </a:rPr>
              <a:t>automatizado</a:t>
            </a:r>
            <a:r>
              <a:rPr lang="es-ES" dirty="0">
                <a:latin typeface="Cascadia Code" panose="020B0609020000020004" pitchFamily="49" charset="0"/>
                <a:ea typeface="Cascadia Code" panose="020B0609020000020004" pitchFamily="49" charset="0"/>
                <a:cs typeface="Cascadia Code" panose="020B0609020000020004" pitchFamily="49" charset="0"/>
                <a:sym typeface="Wingdings" panose="05000000000000000000" pitchFamily="2" charset="2"/>
              </a:rPr>
              <a:t> un proceso.</a:t>
            </a:r>
            <a:endParaRPr lang="es-ES" dirty="0"/>
          </a:p>
        </p:txBody>
      </p:sp>
      <p:cxnSp>
        <p:nvCxnSpPr>
          <p:cNvPr id="29" name="Conector recto 28">
            <a:extLst>
              <a:ext uri="{FF2B5EF4-FFF2-40B4-BE49-F238E27FC236}">
                <a16:creationId xmlns:a16="http://schemas.microsoft.com/office/drawing/2014/main" id="{3174B86D-ECB9-FDB7-1E9A-E19EB4DCCA22}"/>
              </a:ext>
            </a:extLst>
          </p:cNvPr>
          <p:cNvCxnSpPr/>
          <p:nvPr/>
        </p:nvCxnSpPr>
        <p:spPr>
          <a:xfrm>
            <a:off x="393912" y="4930346"/>
            <a:ext cx="5480259"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7674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grpId="0" nodeType="clickEffect">
                                  <p:stCondLst>
                                    <p:cond delay="0"/>
                                  </p:stCondLst>
                                  <p:childTnLst>
                                    <p:anim calcmode="lin" valueType="num">
                                      <p:cBhvr additive="base">
                                        <p:cTn id="6" dur="500"/>
                                        <p:tgtEl>
                                          <p:spTgt spid="23"/>
                                        </p:tgtEl>
                                        <p:attrNameLst>
                                          <p:attrName>ppt_x</p:attrName>
                                        </p:attrNameLst>
                                      </p:cBhvr>
                                      <p:tavLst>
                                        <p:tav tm="0">
                                          <p:val>
                                            <p:strVal val="ppt_x"/>
                                          </p:val>
                                        </p:tav>
                                        <p:tav tm="100000">
                                          <p:val>
                                            <p:strVal val="ppt_x"/>
                                          </p:val>
                                        </p:tav>
                                      </p:tavLst>
                                    </p:anim>
                                    <p:anim calcmode="lin" valueType="num">
                                      <p:cBhvr additive="base">
                                        <p:cTn id="7" dur="500"/>
                                        <p:tgtEl>
                                          <p:spTgt spid="23"/>
                                        </p:tgtEl>
                                        <p:attrNameLst>
                                          <p:attrName>ppt_y</p:attrName>
                                        </p:attrNameLst>
                                      </p:cBhvr>
                                      <p:tavLst>
                                        <p:tav tm="0">
                                          <p:val>
                                            <p:strVal val="ppt_y"/>
                                          </p:val>
                                        </p:tav>
                                        <p:tav tm="100000">
                                          <p:val>
                                            <p:strVal val="1+ppt_h/2"/>
                                          </p:val>
                                        </p:tav>
                                      </p:tavLst>
                                    </p:anim>
                                    <p:set>
                                      <p:cBhvr>
                                        <p:cTn id="8" dur="1" fill="hold">
                                          <p:stCondLst>
                                            <p:cond delay="499"/>
                                          </p:stCondLst>
                                        </p:cTn>
                                        <p:tgtEl>
                                          <p:spTgt spid="23"/>
                                        </p:tgtEl>
                                        <p:attrNameLst>
                                          <p:attrName>style.visibility</p:attrName>
                                        </p:attrNameLst>
                                      </p:cBhvr>
                                      <p:to>
                                        <p:strVal val="hidden"/>
                                      </p:to>
                                    </p:set>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26"/>
                                        </p:tgtEl>
                                        <p:attrNameLst>
                                          <p:attrName>style.visibility</p:attrName>
                                        </p:attrNameLst>
                                      </p:cBhvr>
                                      <p:to>
                                        <p:strVal val="visible"/>
                                      </p:to>
                                    </p:set>
                                    <p:anim calcmode="lin" valueType="num">
                                      <p:cBhvr additive="base">
                                        <p:cTn id="12" dur="500" fill="hold"/>
                                        <p:tgtEl>
                                          <p:spTgt spid="26"/>
                                        </p:tgtEl>
                                        <p:attrNameLst>
                                          <p:attrName>ppt_x</p:attrName>
                                        </p:attrNameLst>
                                      </p:cBhvr>
                                      <p:tavLst>
                                        <p:tav tm="0">
                                          <p:val>
                                            <p:strVal val="#ppt_x"/>
                                          </p:val>
                                        </p:tav>
                                        <p:tav tm="100000">
                                          <p:val>
                                            <p:strVal val="#ppt_x"/>
                                          </p:val>
                                        </p:tav>
                                      </p:tavLst>
                                    </p:anim>
                                    <p:anim calcmode="lin" valueType="num">
                                      <p:cBhvr additive="base">
                                        <p:cTn id="13" dur="500" fill="hold"/>
                                        <p:tgtEl>
                                          <p:spTgt spid="26"/>
                                        </p:tgtEl>
                                        <p:attrNameLst>
                                          <p:attrName>ppt_y</p:attrName>
                                        </p:attrNameLst>
                                      </p:cBhvr>
                                      <p:tavLst>
                                        <p:tav tm="0">
                                          <p:val>
                                            <p:strVal val="1+#ppt_h/2"/>
                                          </p:val>
                                        </p:tav>
                                        <p:tav tm="100000">
                                          <p:val>
                                            <p:strVal val="#ppt_y"/>
                                          </p:val>
                                        </p:tav>
                                      </p:tavLst>
                                    </p:anim>
                                  </p:childTnLst>
                                </p:cTn>
                              </p:par>
                              <p:par>
                                <p:cTn id="14" presetID="2" presetClass="entr" presetSubtype="8" fill="hold" nodeType="withEffect">
                                  <p:stCondLst>
                                    <p:cond delay="0"/>
                                  </p:stCondLst>
                                  <p:childTnLst>
                                    <p:set>
                                      <p:cBhvr>
                                        <p:cTn id="15" dur="1" fill="hold">
                                          <p:stCondLst>
                                            <p:cond delay="0"/>
                                          </p:stCondLst>
                                        </p:cTn>
                                        <p:tgtEl>
                                          <p:spTgt spid="29"/>
                                        </p:tgtEl>
                                        <p:attrNameLst>
                                          <p:attrName>style.visibility</p:attrName>
                                        </p:attrNameLst>
                                      </p:cBhvr>
                                      <p:to>
                                        <p:strVal val="visible"/>
                                      </p:to>
                                    </p:set>
                                    <p:anim calcmode="lin" valueType="num">
                                      <p:cBhvr additive="base">
                                        <p:cTn id="16" dur="500" fill="hold"/>
                                        <p:tgtEl>
                                          <p:spTgt spid="29"/>
                                        </p:tgtEl>
                                        <p:attrNameLst>
                                          <p:attrName>ppt_x</p:attrName>
                                        </p:attrNameLst>
                                      </p:cBhvr>
                                      <p:tavLst>
                                        <p:tav tm="0">
                                          <p:val>
                                            <p:strVal val="0-#ppt_w/2"/>
                                          </p:val>
                                        </p:tav>
                                        <p:tav tm="100000">
                                          <p:val>
                                            <p:strVal val="#ppt_x"/>
                                          </p:val>
                                        </p:tav>
                                      </p:tavLst>
                                    </p:anim>
                                    <p:anim calcmode="lin" valueType="num">
                                      <p:cBhvr additive="base">
                                        <p:cTn id="17" dur="500" fill="hold"/>
                                        <p:tgtEl>
                                          <p:spTgt spid="2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1">
            <a:extLst>
              <a:ext uri="{FF2B5EF4-FFF2-40B4-BE49-F238E27FC236}">
                <a16:creationId xmlns:a16="http://schemas.microsoft.com/office/drawing/2014/main" id="{03E9B5F6-D12F-D76F-64B8-A813D2D8B9A9}"/>
              </a:ext>
            </a:extLst>
          </p:cNvPr>
          <p:cNvSpPr txBox="1">
            <a:spLocks/>
          </p:cNvSpPr>
          <p:nvPr/>
        </p:nvSpPr>
        <p:spPr>
          <a:xfrm>
            <a:off x="15755" y="178802"/>
            <a:ext cx="9144000" cy="324289"/>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s-ES" sz="1800" dirty="0">
                <a:latin typeface="Cascadia Code" panose="020B0609020000020004" pitchFamily="49" charset="0"/>
                <a:ea typeface="Cascadia Code" panose="020B0609020000020004" pitchFamily="49" charset="0"/>
                <a:cs typeface="Cascadia Code" panose="020B0609020000020004" pitchFamily="49" charset="0"/>
              </a:rPr>
              <a:t>Unidad 1. Introducción a la Programación de Inteligencia Artificial</a:t>
            </a:r>
          </a:p>
        </p:txBody>
      </p:sp>
      <p:pic>
        <p:nvPicPr>
          <p:cNvPr id="9" name="Imagen 8" descr="Imagen que contiene señal, reloj&#10;&#10;Descripción generada automáticamente">
            <a:extLst>
              <a:ext uri="{FF2B5EF4-FFF2-40B4-BE49-F238E27FC236}">
                <a16:creationId xmlns:a16="http://schemas.microsoft.com/office/drawing/2014/main" id="{5D8F626B-1EE0-8E28-9286-46A94579DD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95660" y="26017"/>
            <a:ext cx="1180585" cy="979885"/>
          </a:xfrm>
          <a:prstGeom prst="rect">
            <a:avLst/>
          </a:prstGeom>
        </p:spPr>
      </p:pic>
      <p:cxnSp>
        <p:nvCxnSpPr>
          <p:cNvPr id="10" name="Conector recto 9">
            <a:extLst>
              <a:ext uri="{FF2B5EF4-FFF2-40B4-BE49-F238E27FC236}">
                <a16:creationId xmlns:a16="http://schemas.microsoft.com/office/drawing/2014/main" id="{C3E9B7A7-9704-2FAF-69CE-1E26F80FDBFE}"/>
              </a:ext>
            </a:extLst>
          </p:cNvPr>
          <p:cNvCxnSpPr>
            <a:cxnSpLocks/>
            <a:endCxn id="11" idx="1"/>
          </p:cNvCxnSpPr>
          <p:nvPr/>
        </p:nvCxnSpPr>
        <p:spPr>
          <a:xfrm flipV="1">
            <a:off x="15755" y="955260"/>
            <a:ext cx="954026" cy="2219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Rectángulo: esquinas redondeadas 10">
            <a:extLst>
              <a:ext uri="{FF2B5EF4-FFF2-40B4-BE49-F238E27FC236}">
                <a16:creationId xmlns:a16="http://schemas.microsoft.com/office/drawing/2014/main" id="{B9BE3053-AAF0-0943-37EB-050D23E28A12}"/>
              </a:ext>
            </a:extLst>
          </p:cNvPr>
          <p:cNvSpPr/>
          <p:nvPr/>
        </p:nvSpPr>
        <p:spPr>
          <a:xfrm>
            <a:off x="969781" y="714560"/>
            <a:ext cx="10376894" cy="481399"/>
          </a:xfrm>
          <a:prstGeom prst="roundRect">
            <a:avLst/>
          </a:prstGeom>
          <a:solidFill>
            <a:srgbClr val="FFFFFF">
              <a:alpha val="20000"/>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2" name="Conector recto 11">
            <a:extLst>
              <a:ext uri="{FF2B5EF4-FFF2-40B4-BE49-F238E27FC236}">
                <a16:creationId xmlns:a16="http://schemas.microsoft.com/office/drawing/2014/main" id="{82070113-7BB7-7024-E433-0280FBD0E38C}"/>
              </a:ext>
            </a:extLst>
          </p:cNvPr>
          <p:cNvCxnSpPr>
            <a:cxnSpLocks/>
            <a:stCxn id="11" idx="3"/>
          </p:cNvCxnSpPr>
          <p:nvPr/>
        </p:nvCxnSpPr>
        <p:spPr>
          <a:xfrm>
            <a:off x="11346675" y="955260"/>
            <a:ext cx="829570" cy="4253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CuadroTexto 23">
            <a:extLst>
              <a:ext uri="{FF2B5EF4-FFF2-40B4-BE49-F238E27FC236}">
                <a16:creationId xmlns:a16="http://schemas.microsoft.com/office/drawing/2014/main" id="{77AC952E-FE1E-3C99-9DBC-A0774DAFAAAE}"/>
              </a:ext>
            </a:extLst>
          </p:cNvPr>
          <p:cNvSpPr txBox="1"/>
          <p:nvPr/>
        </p:nvSpPr>
        <p:spPr>
          <a:xfrm>
            <a:off x="599379" y="1601572"/>
            <a:ext cx="10747296" cy="1292662"/>
          </a:xfrm>
          <a:prstGeom prst="rect">
            <a:avLst/>
          </a:prstGeom>
          <a:noFill/>
        </p:spPr>
        <p:txBody>
          <a:bodyPr wrap="square">
            <a:spAutoFit/>
          </a:bodyPr>
          <a:lstStyle/>
          <a:p>
            <a:pPr marL="285750" indent="-285750">
              <a:lnSpc>
                <a:spcPct val="150000"/>
              </a:lnSpc>
              <a:buFont typeface="Wingdings" panose="05000000000000000000" pitchFamily="2" charset="2"/>
              <a:buChar char="q"/>
            </a:pPr>
            <a:r>
              <a:rPr lang="es-ES" sz="2000" dirty="0">
                <a:latin typeface="Cascadia Code" panose="020B0609020000020004" pitchFamily="49" charset="0"/>
                <a:ea typeface="Cascadia Code" panose="020B0609020000020004" pitchFamily="49" charset="0"/>
                <a:cs typeface="Cascadia Code" panose="020B0609020000020004" pitchFamily="49" charset="0"/>
              </a:rPr>
              <a:t>Y ¿qué es un </a:t>
            </a:r>
            <a:r>
              <a:rPr lang="es-ES" sz="2000" dirty="0">
                <a:highlight>
                  <a:srgbClr val="BC451B"/>
                </a:highlight>
                <a:latin typeface="Cascadia Code" panose="020B0609020000020004" pitchFamily="49" charset="0"/>
                <a:ea typeface="Cascadia Code" panose="020B0609020000020004" pitchFamily="49" charset="0"/>
                <a:cs typeface="Cascadia Code" panose="020B0609020000020004" pitchFamily="49" charset="0"/>
              </a:rPr>
              <a:t>programa</a:t>
            </a:r>
            <a:r>
              <a:rPr lang="es-ES" sz="2000" dirty="0">
                <a:latin typeface="Cascadia Code" panose="020B0609020000020004" pitchFamily="49" charset="0"/>
                <a:ea typeface="Cascadia Code" panose="020B0609020000020004" pitchFamily="49" charset="0"/>
                <a:cs typeface="Cascadia Code" panose="020B0609020000020004" pitchFamily="49" charset="0"/>
              </a:rPr>
              <a:t>?</a:t>
            </a:r>
          </a:p>
          <a:p>
            <a:pPr>
              <a:lnSpc>
                <a:spcPct val="150000"/>
              </a:lnSpc>
            </a:pPr>
            <a:endParaRPr lang="es-ES" sz="2000" dirty="0">
              <a:latin typeface="Cascadia Code" panose="020B0609020000020004" pitchFamily="49" charset="0"/>
              <a:ea typeface="Cascadia Code" panose="020B0609020000020004" pitchFamily="49" charset="0"/>
              <a:cs typeface="Cascadia Code" panose="020B0609020000020004" pitchFamily="49" charset="0"/>
            </a:endParaRPr>
          </a:p>
          <a:p>
            <a:endParaRPr lang="es-ES" dirty="0"/>
          </a:p>
        </p:txBody>
      </p:sp>
      <p:sp>
        <p:nvSpPr>
          <p:cNvPr id="2" name="CuadroTexto 1">
            <a:extLst>
              <a:ext uri="{FF2B5EF4-FFF2-40B4-BE49-F238E27FC236}">
                <a16:creationId xmlns:a16="http://schemas.microsoft.com/office/drawing/2014/main" id="{7F9F07BE-1DDC-E18E-7266-8619704EC24D}"/>
              </a:ext>
            </a:extLst>
          </p:cNvPr>
          <p:cNvSpPr txBox="1"/>
          <p:nvPr/>
        </p:nvSpPr>
        <p:spPr>
          <a:xfrm>
            <a:off x="0" y="6488668"/>
            <a:ext cx="7042150" cy="369332"/>
          </a:xfrm>
          <a:prstGeom prst="rect">
            <a:avLst/>
          </a:prstGeom>
          <a:noFill/>
        </p:spPr>
        <p:txBody>
          <a:bodyPr wrap="square">
            <a:spAutoFit/>
          </a:bodyPr>
          <a:lstStyle/>
          <a:p>
            <a:r>
              <a:rPr lang="es-ES" dirty="0">
                <a:latin typeface="Cascadia Code" panose="020B0609020000020004" pitchFamily="49" charset="0"/>
                <a:ea typeface="Cascadia Code" panose="020B0609020000020004" pitchFamily="49" charset="0"/>
                <a:cs typeface="Cascadia Code" panose="020B0609020000020004" pitchFamily="49" charset="0"/>
              </a:rPr>
              <a:t>19</a:t>
            </a:r>
            <a:endParaRPr lang="es-ES" dirty="0"/>
          </a:p>
        </p:txBody>
      </p:sp>
      <p:sp>
        <p:nvSpPr>
          <p:cNvPr id="3" name="CuadroTexto 2">
            <a:extLst>
              <a:ext uri="{FF2B5EF4-FFF2-40B4-BE49-F238E27FC236}">
                <a16:creationId xmlns:a16="http://schemas.microsoft.com/office/drawing/2014/main" id="{CDC44977-E2C0-140D-5BAB-7AAD7874BEB0}"/>
              </a:ext>
            </a:extLst>
          </p:cNvPr>
          <p:cNvSpPr txBox="1"/>
          <p:nvPr/>
        </p:nvSpPr>
        <p:spPr>
          <a:xfrm>
            <a:off x="890018" y="693649"/>
            <a:ext cx="10536419" cy="523220"/>
          </a:xfrm>
          <a:prstGeom prst="rect">
            <a:avLst/>
          </a:prstGeom>
          <a:noFill/>
        </p:spPr>
        <p:txBody>
          <a:bodyPr wrap="square">
            <a:spAutoFit/>
          </a:bodyPr>
          <a:lstStyle/>
          <a:p>
            <a:pPr algn="ctr"/>
            <a:r>
              <a:rPr lang="es-ES" sz="2800" dirty="0">
                <a:latin typeface="Cascadia Code" panose="020B0609020000020004" pitchFamily="49" charset="0"/>
                <a:ea typeface="Cascadia Code" panose="020B0609020000020004" pitchFamily="49" charset="0"/>
                <a:cs typeface="Cascadia Code" panose="020B0609020000020004" pitchFamily="49" charset="0"/>
              </a:rPr>
              <a:t>Caracterización de los Lenguajes de Programación</a:t>
            </a:r>
            <a:endParaRPr lang="es-ES" sz="2800" dirty="0"/>
          </a:p>
        </p:txBody>
      </p:sp>
      <p:sp>
        <p:nvSpPr>
          <p:cNvPr id="18" name="CuadroTexto 17">
            <a:extLst>
              <a:ext uri="{FF2B5EF4-FFF2-40B4-BE49-F238E27FC236}">
                <a16:creationId xmlns:a16="http://schemas.microsoft.com/office/drawing/2014/main" id="{48D6EC4E-84DD-137F-95BE-DD4DD5999B74}"/>
              </a:ext>
            </a:extLst>
          </p:cNvPr>
          <p:cNvSpPr txBox="1"/>
          <p:nvPr/>
        </p:nvSpPr>
        <p:spPr>
          <a:xfrm>
            <a:off x="599378" y="2262761"/>
            <a:ext cx="10747295" cy="1290674"/>
          </a:xfrm>
          <a:prstGeom prst="rect">
            <a:avLst/>
          </a:prstGeom>
          <a:noFill/>
        </p:spPr>
        <p:txBody>
          <a:bodyPr wrap="square">
            <a:spAutoFit/>
          </a:bodyPr>
          <a:lstStyle/>
          <a:p>
            <a:pPr algn="just">
              <a:lnSpc>
                <a:spcPct val="150000"/>
              </a:lnSpc>
            </a:pPr>
            <a:r>
              <a:rPr lang="es-ES" b="1" dirty="0">
                <a:solidFill>
                  <a:srgbClr val="D1AE2D"/>
                </a:solidFill>
                <a:latin typeface="Cascadia Code" panose="020B0609020000020004" pitchFamily="49" charset="0"/>
                <a:ea typeface="Cascadia Code" panose="020B0609020000020004" pitchFamily="49" charset="0"/>
                <a:cs typeface="Cascadia Code" panose="020B0609020000020004" pitchFamily="49" charset="0"/>
              </a:rPr>
              <a:t>Programa</a:t>
            </a:r>
            <a:r>
              <a:rPr lang="es-ES" dirty="0">
                <a:latin typeface="Cascadia Code" panose="020B0609020000020004" pitchFamily="49" charset="0"/>
                <a:ea typeface="Cascadia Code" panose="020B0609020000020004" pitchFamily="49" charset="0"/>
                <a:cs typeface="Cascadia Code" panose="020B0609020000020004" pitchFamily="49" charset="0"/>
              </a:rPr>
              <a:t>: un conjunto de </a:t>
            </a:r>
            <a:r>
              <a:rPr lang="es-ES" dirty="0">
                <a:highlight>
                  <a:srgbClr val="BC451B"/>
                </a:highlight>
                <a:latin typeface="Cascadia Code" panose="020B0609020000020004" pitchFamily="49" charset="0"/>
                <a:ea typeface="Cascadia Code" panose="020B0609020000020004" pitchFamily="49" charset="0"/>
                <a:cs typeface="Cascadia Code" panose="020B0609020000020004" pitchFamily="49" charset="0"/>
              </a:rPr>
              <a:t>instrucciones</a:t>
            </a:r>
            <a:r>
              <a:rPr lang="es-ES" dirty="0">
                <a:latin typeface="Cascadia Code" panose="020B0609020000020004" pitchFamily="49" charset="0"/>
                <a:ea typeface="Cascadia Code" panose="020B0609020000020004" pitchFamily="49" charset="0"/>
                <a:cs typeface="Cascadia Code" panose="020B0609020000020004" pitchFamily="49" charset="0"/>
              </a:rPr>
              <a:t>, </a:t>
            </a:r>
            <a:r>
              <a:rPr lang="es-ES" dirty="0">
                <a:highlight>
                  <a:srgbClr val="BC451B"/>
                </a:highlight>
                <a:latin typeface="Cascadia Code" panose="020B0609020000020004" pitchFamily="49" charset="0"/>
                <a:ea typeface="Cascadia Code" panose="020B0609020000020004" pitchFamily="49" charset="0"/>
                <a:cs typeface="Cascadia Code" panose="020B0609020000020004" pitchFamily="49" charset="0"/>
              </a:rPr>
              <a:t>métodos</a:t>
            </a:r>
            <a:r>
              <a:rPr lang="es-ES" dirty="0">
                <a:latin typeface="Cascadia Code" panose="020B0609020000020004" pitchFamily="49" charset="0"/>
                <a:ea typeface="Cascadia Code" panose="020B0609020000020004" pitchFamily="49" charset="0"/>
                <a:cs typeface="Cascadia Code" panose="020B0609020000020004" pitchFamily="49" charset="0"/>
              </a:rPr>
              <a:t>, </a:t>
            </a:r>
            <a:r>
              <a:rPr lang="es-ES" dirty="0">
                <a:highlight>
                  <a:srgbClr val="BC451B"/>
                </a:highlight>
                <a:latin typeface="Cascadia Code" panose="020B0609020000020004" pitchFamily="49" charset="0"/>
                <a:ea typeface="Cascadia Code" panose="020B0609020000020004" pitchFamily="49" charset="0"/>
                <a:cs typeface="Cascadia Code" panose="020B0609020000020004" pitchFamily="49" charset="0"/>
              </a:rPr>
              <a:t>clases</a:t>
            </a:r>
            <a:r>
              <a:rPr lang="es-ES" dirty="0">
                <a:latin typeface="Cascadia Code" panose="020B0609020000020004" pitchFamily="49" charset="0"/>
                <a:ea typeface="Cascadia Code" panose="020B0609020000020004" pitchFamily="49" charset="0"/>
                <a:cs typeface="Cascadia Code" panose="020B0609020000020004" pitchFamily="49" charset="0"/>
              </a:rPr>
              <a:t> y </a:t>
            </a:r>
            <a:r>
              <a:rPr lang="es-ES" dirty="0">
                <a:highlight>
                  <a:srgbClr val="BC451B"/>
                </a:highlight>
                <a:latin typeface="Cascadia Code" panose="020B0609020000020004" pitchFamily="49" charset="0"/>
                <a:ea typeface="Cascadia Code" panose="020B0609020000020004" pitchFamily="49" charset="0"/>
                <a:cs typeface="Cascadia Code" panose="020B0609020000020004" pitchFamily="49" charset="0"/>
              </a:rPr>
              <a:t>objetos</a:t>
            </a:r>
            <a:r>
              <a:rPr lang="es-ES" dirty="0">
                <a:latin typeface="Cascadia Code" panose="020B0609020000020004" pitchFamily="49" charset="0"/>
                <a:ea typeface="Cascadia Code" panose="020B0609020000020004" pitchFamily="49" charset="0"/>
                <a:cs typeface="Cascadia Code" panose="020B0609020000020004" pitchFamily="49" charset="0"/>
              </a:rPr>
              <a:t>, así como </a:t>
            </a:r>
            <a:r>
              <a:rPr lang="es-ES" dirty="0">
                <a:highlight>
                  <a:srgbClr val="BC451B"/>
                </a:highlight>
                <a:latin typeface="Cascadia Code" panose="020B0609020000020004" pitchFamily="49" charset="0"/>
                <a:ea typeface="Cascadia Code" panose="020B0609020000020004" pitchFamily="49" charset="0"/>
                <a:cs typeface="Cascadia Code" panose="020B0609020000020004" pitchFamily="49" charset="0"/>
              </a:rPr>
              <a:t>acciones lógicas</a:t>
            </a:r>
            <a:r>
              <a:rPr lang="es-ES" dirty="0">
                <a:latin typeface="Cascadia Code" panose="020B0609020000020004" pitchFamily="49" charset="0"/>
                <a:ea typeface="Cascadia Code" panose="020B0609020000020004" pitchFamily="49" charset="0"/>
                <a:cs typeface="Cascadia Code" panose="020B0609020000020004" pitchFamily="49" charset="0"/>
              </a:rPr>
              <a:t> que, cuando se ejecutan juntos, permiten que el ordenador realice una tarea específica.</a:t>
            </a:r>
            <a:endParaRPr lang="es-ES" dirty="0"/>
          </a:p>
        </p:txBody>
      </p:sp>
      <p:sp>
        <p:nvSpPr>
          <p:cNvPr id="19" name="CuadroTexto 18">
            <a:extLst>
              <a:ext uri="{FF2B5EF4-FFF2-40B4-BE49-F238E27FC236}">
                <a16:creationId xmlns:a16="http://schemas.microsoft.com/office/drawing/2014/main" id="{7D79707F-260C-509B-7942-E1EBB84B6AA4}"/>
              </a:ext>
            </a:extLst>
          </p:cNvPr>
          <p:cNvSpPr txBox="1"/>
          <p:nvPr/>
        </p:nvSpPr>
        <p:spPr>
          <a:xfrm>
            <a:off x="635847" y="3669527"/>
            <a:ext cx="9373125" cy="1754326"/>
          </a:xfrm>
          <a:prstGeom prst="rect">
            <a:avLst/>
          </a:prstGeom>
          <a:noFill/>
        </p:spPr>
        <p:txBody>
          <a:bodyPr wrap="square">
            <a:spAutoFit/>
          </a:bodyPr>
          <a:lstStyle/>
          <a:p>
            <a:r>
              <a:rPr lang="es-ES" b="1" dirty="0">
                <a:solidFill>
                  <a:srgbClr val="D1AE2D"/>
                </a:solidFill>
                <a:latin typeface="Cascadia Code" panose="020B0609020000020004" pitchFamily="49" charset="0"/>
                <a:ea typeface="Cascadia Code" panose="020B0609020000020004" pitchFamily="49" charset="0"/>
                <a:cs typeface="Cascadia Code" panose="020B0609020000020004" pitchFamily="49" charset="0"/>
              </a:rPr>
              <a:t>Instrucción</a:t>
            </a:r>
            <a:r>
              <a:rPr lang="es-ES" dirty="0">
                <a:latin typeface="Cascadia Code" panose="020B0609020000020004" pitchFamily="49" charset="0"/>
                <a:ea typeface="Cascadia Code" panose="020B0609020000020004" pitchFamily="49" charset="0"/>
                <a:cs typeface="Cascadia Code" panose="020B0609020000020004" pitchFamily="49" charset="0"/>
              </a:rPr>
              <a:t>: unidad más pequeña de operación, una línea de código.</a:t>
            </a:r>
          </a:p>
          <a:p>
            <a:pPr marL="1200150" lvl="2" indent="-285750">
              <a:buFont typeface="Wingdings" panose="05000000000000000000" pitchFamily="2" charset="2"/>
              <a:buChar char="q"/>
            </a:pPr>
            <a:r>
              <a:rPr lang="es-ES" dirty="0" err="1">
                <a:latin typeface="Cascadia Code" panose="020B0609020000020004" pitchFamily="49" charset="0"/>
                <a:ea typeface="Cascadia Code" panose="020B0609020000020004" pitchFamily="49" charset="0"/>
                <a:cs typeface="Cascadia Code" panose="020B0609020000020004" pitchFamily="49" charset="0"/>
              </a:rPr>
              <a:t>int</a:t>
            </a:r>
            <a:r>
              <a:rPr lang="es-ES" dirty="0">
                <a:latin typeface="Cascadia Code" panose="020B0609020000020004" pitchFamily="49" charset="0"/>
                <a:ea typeface="Cascadia Code" panose="020B0609020000020004" pitchFamily="49" charset="0"/>
                <a:cs typeface="Cascadia Code" panose="020B0609020000020004" pitchFamily="49" charset="0"/>
              </a:rPr>
              <a:t> contador = 0;</a:t>
            </a:r>
          </a:p>
          <a:p>
            <a:pPr marL="1200150" lvl="2" indent="-285750">
              <a:buFont typeface="Wingdings" panose="05000000000000000000" pitchFamily="2" charset="2"/>
              <a:buChar char="q"/>
            </a:pPr>
            <a:endParaRPr lang="es-ES" b="1" dirty="0">
              <a:solidFill>
                <a:srgbClr val="D1AE2D"/>
              </a:solidFill>
              <a:latin typeface="Cascadia Code" panose="020B0609020000020004" pitchFamily="49" charset="0"/>
              <a:ea typeface="Cascadia Code" panose="020B0609020000020004" pitchFamily="49" charset="0"/>
              <a:cs typeface="Cascadia Code" panose="020B0609020000020004" pitchFamily="49" charset="0"/>
            </a:endParaRPr>
          </a:p>
          <a:p>
            <a:r>
              <a:rPr lang="es-ES" b="1" dirty="0">
                <a:solidFill>
                  <a:srgbClr val="D1AE2D"/>
                </a:solidFill>
                <a:latin typeface="Cascadia Code" panose="020B0609020000020004" pitchFamily="49" charset="0"/>
                <a:ea typeface="Cascadia Code" panose="020B0609020000020004" pitchFamily="49" charset="0"/>
                <a:cs typeface="Cascadia Code" panose="020B0609020000020004" pitchFamily="49" charset="0"/>
              </a:rPr>
              <a:t>Método</a:t>
            </a:r>
            <a:r>
              <a:rPr lang="es-ES" dirty="0">
                <a:latin typeface="Cascadia Code" panose="020B0609020000020004" pitchFamily="49" charset="0"/>
                <a:ea typeface="Cascadia Code" panose="020B0609020000020004" pitchFamily="49" charset="0"/>
                <a:cs typeface="Cascadia Code" panose="020B0609020000020004" pitchFamily="49" charset="0"/>
              </a:rPr>
              <a:t>: secuencia de instrucciones que podemos llamar para realizar una acción. </a:t>
            </a:r>
            <a:r>
              <a:rPr lang="es-ES" dirty="0">
                <a:latin typeface="Cascadia Code" panose="020B0609020000020004" pitchFamily="49" charset="0"/>
                <a:ea typeface="Cascadia Code" panose="020B0609020000020004" pitchFamily="49" charset="0"/>
                <a:cs typeface="Cascadia Code" panose="020B0609020000020004" pitchFamily="49" charset="0"/>
                <a:sym typeface="Wingdings" panose="05000000000000000000" pitchFamily="2" charset="2"/>
              </a:rPr>
              <a:t> </a:t>
            </a:r>
            <a:r>
              <a:rPr lang="es-ES" b="1" dirty="0">
                <a:solidFill>
                  <a:srgbClr val="D1AE2D"/>
                </a:solidFill>
                <a:latin typeface="Cascadia Code" panose="020B0609020000020004" pitchFamily="49" charset="0"/>
                <a:ea typeface="Cascadia Code" panose="020B0609020000020004" pitchFamily="49" charset="0"/>
                <a:cs typeface="Cascadia Code" panose="020B0609020000020004" pitchFamily="49" charset="0"/>
                <a:sym typeface="Wingdings" panose="05000000000000000000" pitchFamily="2" charset="2"/>
              </a:rPr>
              <a:t>Función</a:t>
            </a:r>
            <a:r>
              <a:rPr lang="es-ES" dirty="0">
                <a:latin typeface="Cascadia Code" panose="020B0609020000020004" pitchFamily="49" charset="0"/>
                <a:ea typeface="Cascadia Code" panose="020B0609020000020004" pitchFamily="49" charset="0"/>
                <a:cs typeface="Cascadia Code" panose="020B0609020000020004" pitchFamily="49" charset="0"/>
                <a:sym typeface="Wingdings" panose="05000000000000000000" pitchFamily="2" charset="2"/>
              </a:rPr>
              <a:t>.</a:t>
            </a:r>
            <a:endParaRPr lang="es-ES" dirty="0"/>
          </a:p>
          <a:p>
            <a:pPr lvl="2"/>
            <a:endParaRPr lang="es-ES" dirty="0">
              <a:latin typeface="Cascadia Code" panose="020B0609020000020004" pitchFamily="49" charset="0"/>
              <a:ea typeface="Cascadia Code" panose="020B0609020000020004" pitchFamily="49" charset="0"/>
              <a:cs typeface="Cascadia Code" panose="020B0609020000020004" pitchFamily="49" charset="0"/>
            </a:endParaRPr>
          </a:p>
        </p:txBody>
      </p:sp>
      <p:sp>
        <p:nvSpPr>
          <p:cNvPr id="29" name="CuadroTexto 28">
            <a:extLst>
              <a:ext uri="{FF2B5EF4-FFF2-40B4-BE49-F238E27FC236}">
                <a16:creationId xmlns:a16="http://schemas.microsoft.com/office/drawing/2014/main" id="{E8E4D31B-3FED-15DF-8452-AB4A10FBF420}"/>
              </a:ext>
            </a:extLst>
          </p:cNvPr>
          <p:cNvSpPr txBox="1"/>
          <p:nvPr/>
        </p:nvSpPr>
        <p:spPr>
          <a:xfrm>
            <a:off x="2346960" y="5367802"/>
            <a:ext cx="7498080" cy="923330"/>
          </a:xfrm>
          <a:prstGeom prst="rect">
            <a:avLst/>
          </a:prstGeom>
          <a:noFill/>
        </p:spPr>
        <p:txBody>
          <a:bodyPr wrap="square">
            <a:spAutoFit/>
          </a:bodyPr>
          <a:lstStyle/>
          <a:p>
            <a:pPr algn="just"/>
            <a:r>
              <a:rPr lang="es-ES" i="1" dirty="0">
                <a:latin typeface="Cascadia Code" panose="020B0609020000020004" pitchFamily="49" charset="0"/>
                <a:ea typeface="Cascadia Code" panose="020B0609020000020004" pitchFamily="49" charset="0"/>
                <a:cs typeface="Cascadia Code" panose="020B0609020000020004" pitchFamily="49" charset="0"/>
              </a:rPr>
              <a:t>Con los </a:t>
            </a:r>
            <a:r>
              <a:rPr lang="es-ES" i="1" dirty="0">
                <a:highlight>
                  <a:srgbClr val="BC451B"/>
                </a:highlight>
                <a:latin typeface="Cascadia Code" panose="020B0609020000020004" pitchFamily="49" charset="0"/>
                <a:ea typeface="Cascadia Code" panose="020B0609020000020004" pitchFamily="49" charset="0"/>
                <a:cs typeface="Cascadia Code" panose="020B0609020000020004" pitchFamily="49" charset="0"/>
              </a:rPr>
              <a:t>métodos</a:t>
            </a:r>
            <a:r>
              <a:rPr lang="es-ES" i="1" dirty="0">
                <a:latin typeface="Cascadia Code" panose="020B0609020000020004" pitchFamily="49" charset="0"/>
                <a:ea typeface="Cascadia Code" panose="020B0609020000020004" pitchFamily="49" charset="0"/>
                <a:cs typeface="Cascadia Code" panose="020B0609020000020004" pitchFamily="49" charset="0"/>
              </a:rPr>
              <a:t> enseñamos a las máquinas a hacer algo, pero es haciendo </a:t>
            </a:r>
            <a:r>
              <a:rPr lang="es-ES" i="1" dirty="0">
                <a:highlight>
                  <a:srgbClr val="D1AE2D"/>
                </a:highlight>
                <a:latin typeface="Cascadia Code" panose="020B0609020000020004" pitchFamily="49" charset="0"/>
                <a:ea typeface="Cascadia Code" panose="020B0609020000020004" pitchFamily="49" charset="0"/>
                <a:cs typeface="Cascadia Code" panose="020B0609020000020004" pitchFamily="49" charset="0"/>
              </a:rPr>
              <a:t>llamadas</a:t>
            </a:r>
            <a:r>
              <a:rPr lang="es-ES" i="1" dirty="0">
                <a:latin typeface="Cascadia Code" panose="020B0609020000020004" pitchFamily="49" charset="0"/>
                <a:ea typeface="Cascadia Code" panose="020B0609020000020004" pitchFamily="49" charset="0"/>
                <a:cs typeface="Cascadia Code" panose="020B0609020000020004" pitchFamily="49" charset="0"/>
              </a:rPr>
              <a:t> a métodos cuando pedimos a las máquinas que lo hagan.</a:t>
            </a:r>
            <a:endParaRPr lang="es-ES" i="1" dirty="0"/>
          </a:p>
        </p:txBody>
      </p:sp>
    </p:spTree>
    <p:extLst>
      <p:ext uri="{BB962C8B-B14F-4D97-AF65-F5344CB8AC3E}">
        <p14:creationId xmlns:p14="http://schemas.microsoft.com/office/powerpoint/2010/main" val="36776615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1">
            <a:extLst>
              <a:ext uri="{FF2B5EF4-FFF2-40B4-BE49-F238E27FC236}">
                <a16:creationId xmlns:a16="http://schemas.microsoft.com/office/drawing/2014/main" id="{03E9B5F6-D12F-D76F-64B8-A813D2D8B9A9}"/>
              </a:ext>
            </a:extLst>
          </p:cNvPr>
          <p:cNvSpPr txBox="1">
            <a:spLocks/>
          </p:cNvSpPr>
          <p:nvPr/>
        </p:nvSpPr>
        <p:spPr>
          <a:xfrm>
            <a:off x="15755" y="178802"/>
            <a:ext cx="9144000" cy="324289"/>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s-ES" sz="1800" dirty="0">
                <a:latin typeface="Cascadia Code" panose="020B0609020000020004" pitchFamily="49" charset="0"/>
                <a:ea typeface="Cascadia Code" panose="020B0609020000020004" pitchFamily="49" charset="0"/>
                <a:cs typeface="Cascadia Code" panose="020B0609020000020004" pitchFamily="49" charset="0"/>
              </a:rPr>
              <a:t>Unidad 1. Introducción a la Programación de Inteligencia Artificial</a:t>
            </a:r>
          </a:p>
        </p:txBody>
      </p:sp>
      <p:pic>
        <p:nvPicPr>
          <p:cNvPr id="9" name="Imagen 8" descr="Imagen que contiene señal, reloj&#10;&#10;Descripción generada automáticamente">
            <a:extLst>
              <a:ext uri="{FF2B5EF4-FFF2-40B4-BE49-F238E27FC236}">
                <a16:creationId xmlns:a16="http://schemas.microsoft.com/office/drawing/2014/main" id="{5D8F626B-1EE0-8E28-9286-46A94579DD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95660" y="26017"/>
            <a:ext cx="1180585" cy="979885"/>
          </a:xfrm>
          <a:prstGeom prst="rect">
            <a:avLst/>
          </a:prstGeom>
        </p:spPr>
      </p:pic>
      <p:cxnSp>
        <p:nvCxnSpPr>
          <p:cNvPr id="10" name="Conector recto 9">
            <a:extLst>
              <a:ext uri="{FF2B5EF4-FFF2-40B4-BE49-F238E27FC236}">
                <a16:creationId xmlns:a16="http://schemas.microsoft.com/office/drawing/2014/main" id="{C3E9B7A7-9704-2FAF-69CE-1E26F80FDBFE}"/>
              </a:ext>
            </a:extLst>
          </p:cNvPr>
          <p:cNvCxnSpPr>
            <a:cxnSpLocks/>
            <a:endCxn id="11" idx="1"/>
          </p:cNvCxnSpPr>
          <p:nvPr/>
        </p:nvCxnSpPr>
        <p:spPr>
          <a:xfrm>
            <a:off x="15755" y="977450"/>
            <a:ext cx="2830314" cy="848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Rectángulo: esquinas redondeadas 10">
            <a:extLst>
              <a:ext uri="{FF2B5EF4-FFF2-40B4-BE49-F238E27FC236}">
                <a16:creationId xmlns:a16="http://schemas.microsoft.com/office/drawing/2014/main" id="{B9BE3053-AAF0-0943-37EB-050D23E28A12}"/>
              </a:ext>
            </a:extLst>
          </p:cNvPr>
          <p:cNvSpPr/>
          <p:nvPr/>
        </p:nvSpPr>
        <p:spPr>
          <a:xfrm>
            <a:off x="2846069" y="714560"/>
            <a:ext cx="6313685" cy="542740"/>
          </a:xfrm>
          <a:prstGeom prst="roundRect">
            <a:avLst/>
          </a:prstGeom>
          <a:solidFill>
            <a:srgbClr val="FFFFFF">
              <a:alpha val="20000"/>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2" name="Conector recto 11">
            <a:extLst>
              <a:ext uri="{FF2B5EF4-FFF2-40B4-BE49-F238E27FC236}">
                <a16:creationId xmlns:a16="http://schemas.microsoft.com/office/drawing/2014/main" id="{82070113-7BB7-7024-E433-0280FBD0E38C}"/>
              </a:ext>
            </a:extLst>
          </p:cNvPr>
          <p:cNvCxnSpPr>
            <a:cxnSpLocks/>
            <a:stCxn id="11" idx="3"/>
          </p:cNvCxnSpPr>
          <p:nvPr/>
        </p:nvCxnSpPr>
        <p:spPr>
          <a:xfrm>
            <a:off x="9159754" y="985930"/>
            <a:ext cx="3016491" cy="1186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CuadroTexto 21">
            <a:extLst>
              <a:ext uri="{FF2B5EF4-FFF2-40B4-BE49-F238E27FC236}">
                <a16:creationId xmlns:a16="http://schemas.microsoft.com/office/drawing/2014/main" id="{CB78F33F-6F03-39DA-D2DC-62BFF9F3DF27}"/>
              </a:ext>
            </a:extLst>
          </p:cNvPr>
          <p:cNvSpPr txBox="1"/>
          <p:nvPr/>
        </p:nvSpPr>
        <p:spPr>
          <a:xfrm>
            <a:off x="2846070" y="712281"/>
            <a:ext cx="6313684" cy="584775"/>
          </a:xfrm>
          <a:prstGeom prst="rect">
            <a:avLst/>
          </a:prstGeom>
          <a:noFill/>
        </p:spPr>
        <p:txBody>
          <a:bodyPr wrap="square">
            <a:spAutoFit/>
          </a:bodyPr>
          <a:lstStyle/>
          <a:p>
            <a:pPr algn="ctr"/>
            <a:r>
              <a:rPr lang="es-ES" sz="3200" dirty="0">
                <a:latin typeface="Cascadia Code" panose="020B0609020000020004" pitchFamily="49" charset="0"/>
                <a:ea typeface="Cascadia Code" panose="020B0609020000020004" pitchFamily="49" charset="0"/>
                <a:cs typeface="Cascadia Code" panose="020B0609020000020004" pitchFamily="49" charset="0"/>
              </a:rPr>
              <a:t>Índice</a:t>
            </a:r>
            <a:endParaRPr lang="es-ES" sz="3200" dirty="0"/>
          </a:p>
        </p:txBody>
      </p:sp>
      <p:sp>
        <p:nvSpPr>
          <p:cNvPr id="24" name="CuadroTexto 23">
            <a:extLst>
              <a:ext uri="{FF2B5EF4-FFF2-40B4-BE49-F238E27FC236}">
                <a16:creationId xmlns:a16="http://schemas.microsoft.com/office/drawing/2014/main" id="{77AC952E-FE1E-3C99-9DBC-A0774DAFAAAE}"/>
              </a:ext>
            </a:extLst>
          </p:cNvPr>
          <p:cNvSpPr txBox="1"/>
          <p:nvPr/>
        </p:nvSpPr>
        <p:spPr>
          <a:xfrm>
            <a:off x="599378" y="1601572"/>
            <a:ext cx="10802299" cy="6370975"/>
          </a:xfrm>
          <a:prstGeom prst="rect">
            <a:avLst/>
          </a:prstGeom>
          <a:noFill/>
        </p:spPr>
        <p:txBody>
          <a:bodyPr wrap="square">
            <a:spAutoFit/>
          </a:bodyPr>
          <a:lstStyle/>
          <a:p>
            <a:pPr marL="285750" indent="-285750">
              <a:lnSpc>
                <a:spcPct val="150000"/>
              </a:lnSpc>
              <a:buFont typeface="Wingdings" panose="05000000000000000000" pitchFamily="2" charset="2"/>
              <a:buChar char="q"/>
            </a:pPr>
            <a:r>
              <a:rPr lang="es-ES" sz="2000" dirty="0">
                <a:highlight>
                  <a:srgbClr val="BC451B"/>
                </a:highlight>
                <a:latin typeface="Cascadia Code" panose="020B0609020000020004" pitchFamily="49" charset="0"/>
                <a:ea typeface="Cascadia Code" panose="020B0609020000020004" pitchFamily="49" charset="0"/>
                <a:cs typeface="Cascadia Code" panose="020B0609020000020004" pitchFamily="49" charset="0"/>
              </a:rPr>
              <a:t>Introducción a la Inteligencia Artificial.</a:t>
            </a:r>
          </a:p>
          <a:p>
            <a:pPr marL="285750" indent="-285750">
              <a:lnSpc>
                <a:spcPct val="150000"/>
              </a:lnSpc>
              <a:buFont typeface="Wingdings" panose="05000000000000000000" pitchFamily="2" charset="2"/>
              <a:buChar char="q"/>
            </a:pPr>
            <a:r>
              <a:rPr lang="es-ES" sz="2000" dirty="0">
                <a:highlight>
                  <a:srgbClr val="BC451B"/>
                </a:highlight>
                <a:latin typeface="Cascadia Code" panose="020B0609020000020004" pitchFamily="49" charset="0"/>
                <a:ea typeface="Cascadia Code" panose="020B0609020000020004" pitchFamily="49" charset="0"/>
                <a:cs typeface="Cascadia Code" panose="020B0609020000020004" pitchFamily="49" charset="0"/>
              </a:rPr>
              <a:t>Caracterización de los Lenguajes de Programación.</a:t>
            </a:r>
          </a:p>
          <a:p>
            <a:pPr marL="285750" indent="-285750">
              <a:lnSpc>
                <a:spcPct val="150000"/>
              </a:lnSpc>
              <a:buFont typeface="Wingdings" panose="05000000000000000000" pitchFamily="2" charset="2"/>
              <a:buChar char="q"/>
            </a:pPr>
            <a:r>
              <a:rPr lang="es-ES" sz="2000" dirty="0">
                <a:highlight>
                  <a:srgbClr val="BC451B"/>
                </a:highlight>
                <a:latin typeface="Cascadia Code" panose="020B0609020000020004" pitchFamily="49" charset="0"/>
                <a:ea typeface="Cascadia Code" panose="020B0609020000020004" pitchFamily="49" charset="0"/>
                <a:cs typeface="Cascadia Code" panose="020B0609020000020004" pitchFamily="49" charset="0"/>
              </a:rPr>
              <a:t>Spoiler: ¿Por qué Python?</a:t>
            </a:r>
          </a:p>
          <a:p>
            <a:pPr marL="285750" indent="-285750">
              <a:lnSpc>
                <a:spcPct val="150000"/>
              </a:lnSpc>
              <a:buFont typeface="Wingdings" panose="05000000000000000000" pitchFamily="2" charset="2"/>
              <a:buChar char="q"/>
            </a:pPr>
            <a:r>
              <a:rPr lang="es-ES" sz="2000" dirty="0">
                <a:highlight>
                  <a:srgbClr val="BC451B"/>
                </a:highlight>
                <a:latin typeface="Cascadia Code" panose="020B0609020000020004" pitchFamily="49" charset="0"/>
                <a:ea typeface="Cascadia Code" panose="020B0609020000020004" pitchFamily="49" charset="0"/>
                <a:cs typeface="Cascadia Code" panose="020B0609020000020004" pitchFamily="49" charset="0"/>
              </a:rPr>
              <a:t>Entornos Virtuales.</a:t>
            </a:r>
          </a:p>
          <a:p>
            <a:pPr marL="285750" indent="-285750">
              <a:lnSpc>
                <a:spcPct val="150000"/>
              </a:lnSpc>
              <a:buFont typeface="Wingdings" panose="05000000000000000000" pitchFamily="2" charset="2"/>
              <a:buChar char="q"/>
            </a:pPr>
            <a:r>
              <a:rPr lang="es-ES" sz="2000" dirty="0">
                <a:latin typeface="Cascadia Code" panose="020B0609020000020004" pitchFamily="49" charset="0"/>
                <a:ea typeface="Cascadia Code" panose="020B0609020000020004" pitchFamily="49" charset="0"/>
                <a:cs typeface="Cascadia Code" panose="020B0609020000020004" pitchFamily="49" charset="0"/>
              </a:rPr>
              <a:t>Introducción a Python:</a:t>
            </a:r>
          </a:p>
          <a:p>
            <a:pPr marL="742950" lvl="1" indent="-285750">
              <a:lnSpc>
                <a:spcPct val="150000"/>
              </a:lnSpc>
              <a:buFont typeface="Wingdings" panose="05000000000000000000" pitchFamily="2" charset="2"/>
              <a:buChar char="q"/>
            </a:pPr>
            <a:r>
              <a:rPr lang="es-ES" sz="2000" dirty="0">
                <a:latin typeface="Cascadia Code" panose="020B0609020000020004" pitchFamily="49" charset="0"/>
                <a:ea typeface="Cascadia Code" panose="020B0609020000020004" pitchFamily="49" charset="0"/>
                <a:cs typeface="Cascadia Code" panose="020B0609020000020004" pitchFamily="49" charset="0"/>
              </a:rPr>
              <a:t>Declaración </a:t>
            </a:r>
            <a:r>
              <a:rPr lang="es-ES" sz="2000" dirty="0" err="1">
                <a:latin typeface="Cascadia Code" panose="020B0609020000020004" pitchFamily="49" charset="0"/>
                <a:ea typeface="Cascadia Code" panose="020B0609020000020004" pitchFamily="49" charset="0"/>
                <a:cs typeface="Cascadia Code" panose="020B0609020000020004" pitchFamily="49" charset="0"/>
              </a:rPr>
              <a:t>Print</a:t>
            </a:r>
            <a:endParaRPr lang="es-ES" sz="2000" dirty="0">
              <a:latin typeface="Cascadia Code" panose="020B0609020000020004" pitchFamily="49" charset="0"/>
              <a:ea typeface="Cascadia Code" panose="020B0609020000020004" pitchFamily="49" charset="0"/>
              <a:cs typeface="Cascadia Code" panose="020B0609020000020004" pitchFamily="49" charset="0"/>
            </a:endParaRPr>
          </a:p>
          <a:p>
            <a:pPr marL="742950" lvl="1" indent="-285750">
              <a:lnSpc>
                <a:spcPct val="150000"/>
              </a:lnSpc>
              <a:buFont typeface="Wingdings" panose="05000000000000000000" pitchFamily="2" charset="2"/>
              <a:buChar char="q"/>
            </a:pPr>
            <a:r>
              <a:rPr lang="es-ES" sz="2000" dirty="0">
                <a:latin typeface="Cascadia Code" panose="020B0609020000020004" pitchFamily="49" charset="0"/>
                <a:ea typeface="Cascadia Code" panose="020B0609020000020004" pitchFamily="49" charset="0"/>
                <a:cs typeface="Cascadia Code" panose="020B0609020000020004" pitchFamily="49" charset="0"/>
              </a:rPr>
              <a:t>Variables y Tipos de Datos</a:t>
            </a:r>
          </a:p>
          <a:p>
            <a:pPr marL="742950" lvl="1" indent="-285750">
              <a:lnSpc>
                <a:spcPct val="150000"/>
              </a:lnSpc>
              <a:buFont typeface="Wingdings" panose="05000000000000000000" pitchFamily="2" charset="2"/>
              <a:buChar char="q"/>
            </a:pPr>
            <a:r>
              <a:rPr lang="es-ES" sz="2000" dirty="0">
                <a:latin typeface="Cascadia Code" panose="020B0609020000020004" pitchFamily="49" charset="0"/>
                <a:ea typeface="Cascadia Code" panose="020B0609020000020004" pitchFamily="49" charset="0"/>
                <a:cs typeface="Cascadia Code" panose="020B0609020000020004" pitchFamily="49" charset="0"/>
              </a:rPr>
              <a:t>Operadores y Comparadores</a:t>
            </a:r>
          </a:p>
          <a:p>
            <a:pPr marL="742950" lvl="1" indent="-285750">
              <a:lnSpc>
                <a:spcPct val="150000"/>
              </a:lnSpc>
              <a:buFont typeface="Wingdings" panose="05000000000000000000" pitchFamily="2" charset="2"/>
              <a:buChar char="q"/>
            </a:pPr>
            <a:r>
              <a:rPr lang="es-ES" sz="2000" dirty="0" err="1">
                <a:latin typeface="Cascadia Code" panose="020B0609020000020004" pitchFamily="49" charset="0"/>
                <a:ea typeface="Cascadia Code" panose="020B0609020000020004" pitchFamily="49" charset="0"/>
                <a:cs typeface="Cascadia Code" panose="020B0609020000020004" pitchFamily="49" charset="0"/>
              </a:rPr>
              <a:t>String</a:t>
            </a:r>
            <a:r>
              <a:rPr lang="es-ES" sz="2000" dirty="0">
                <a:latin typeface="Cascadia Code" panose="020B0609020000020004" pitchFamily="49" charset="0"/>
                <a:ea typeface="Cascadia Code" panose="020B0609020000020004" pitchFamily="49" charset="0"/>
                <a:cs typeface="Cascadia Code" panose="020B0609020000020004" pitchFamily="49" charset="0"/>
              </a:rPr>
              <a:t>, Listas y Diccionarios</a:t>
            </a:r>
          </a:p>
          <a:p>
            <a:pPr marL="742950" lvl="1" indent="-285750">
              <a:lnSpc>
                <a:spcPct val="150000"/>
              </a:lnSpc>
              <a:buFont typeface="Wingdings" panose="05000000000000000000" pitchFamily="2" charset="2"/>
              <a:buChar char="q"/>
            </a:pPr>
            <a:r>
              <a:rPr lang="es-ES" sz="2000" dirty="0" err="1">
                <a:latin typeface="Cascadia Code" panose="020B0609020000020004" pitchFamily="49" charset="0"/>
                <a:ea typeface="Cascadia Code" panose="020B0609020000020004" pitchFamily="49" charset="0"/>
                <a:cs typeface="Cascadia Code" panose="020B0609020000020004" pitchFamily="49" charset="0"/>
              </a:rPr>
              <a:t>Tuples</a:t>
            </a:r>
            <a:r>
              <a:rPr lang="es-ES" sz="2000" dirty="0">
                <a:latin typeface="Cascadia Code" panose="020B0609020000020004" pitchFamily="49" charset="0"/>
                <a:ea typeface="Cascadia Code" panose="020B0609020000020004" pitchFamily="49" charset="0"/>
                <a:cs typeface="Cascadia Code" panose="020B0609020000020004" pitchFamily="49" charset="0"/>
              </a:rPr>
              <a:t>, Sets y Booleanos</a:t>
            </a:r>
          </a:p>
          <a:p>
            <a:pPr marL="742950" lvl="1" indent="-285750">
              <a:lnSpc>
                <a:spcPct val="150000"/>
              </a:lnSpc>
              <a:buFont typeface="Wingdings" panose="05000000000000000000" pitchFamily="2" charset="2"/>
              <a:buChar char="q"/>
            </a:pPr>
            <a:r>
              <a:rPr lang="es-ES" sz="2000" dirty="0">
                <a:latin typeface="Cascadia Code" panose="020B0609020000020004" pitchFamily="49" charset="0"/>
                <a:ea typeface="Cascadia Code" panose="020B0609020000020004" pitchFamily="49" charset="0"/>
                <a:cs typeface="Cascadia Code" panose="020B0609020000020004" pitchFamily="49" charset="0"/>
              </a:rPr>
              <a:t>Control de Flujo: </a:t>
            </a:r>
            <a:r>
              <a:rPr lang="es-ES" sz="2000" dirty="0" err="1">
                <a:latin typeface="Cascadia Code" panose="020B0609020000020004" pitchFamily="49" charset="0"/>
                <a:ea typeface="Cascadia Code" panose="020B0609020000020004" pitchFamily="49" charset="0"/>
                <a:cs typeface="Cascadia Code" panose="020B0609020000020004" pitchFamily="49" charset="0"/>
              </a:rPr>
              <a:t>Loops</a:t>
            </a:r>
            <a:endParaRPr lang="es-ES" sz="2000" dirty="0">
              <a:latin typeface="Cascadia Code" panose="020B0609020000020004" pitchFamily="49" charset="0"/>
              <a:ea typeface="Cascadia Code" panose="020B0609020000020004" pitchFamily="49" charset="0"/>
              <a:cs typeface="Cascadia Code" panose="020B0609020000020004" pitchFamily="49" charset="0"/>
            </a:endParaRPr>
          </a:p>
          <a:p>
            <a:pPr marL="742950" lvl="1" indent="-285750">
              <a:lnSpc>
                <a:spcPct val="150000"/>
              </a:lnSpc>
              <a:buFont typeface="Wingdings" panose="05000000000000000000" pitchFamily="2" charset="2"/>
              <a:buChar char="q"/>
            </a:pPr>
            <a:endParaRPr lang="es-ES" sz="2000" dirty="0">
              <a:latin typeface="Cascadia Code" panose="020B0609020000020004" pitchFamily="49" charset="0"/>
              <a:ea typeface="Cascadia Code" panose="020B0609020000020004" pitchFamily="49" charset="0"/>
              <a:cs typeface="Cascadia Code" panose="020B0609020000020004" pitchFamily="49" charset="0"/>
            </a:endParaRPr>
          </a:p>
          <a:p>
            <a:pPr marL="285750" indent="-285750">
              <a:lnSpc>
                <a:spcPct val="150000"/>
              </a:lnSpc>
              <a:buFont typeface="Wingdings" panose="05000000000000000000" pitchFamily="2" charset="2"/>
              <a:buChar char="q"/>
            </a:pPr>
            <a:endParaRPr lang="es-ES" sz="2000" dirty="0">
              <a:latin typeface="Cascadia Code" panose="020B0609020000020004" pitchFamily="49" charset="0"/>
              <a:ea typeface="Cascadia Code" panose="020B0609020000020004" pitchFamily="49" charset="0"/>
              <a:cs typeface="Cascadia Code" panose="020B0609020000020004" pitchFamily="49" charset="0"/>
            </a:endParaRPr>
          </a:p>
          <a:p>
            <a:endParaRPr lang="es-ES" dirty="0"/>
          </a:p>
        </p:txBody>
      </p:sp>
      <p:sp>
        <p:nvSpPr>
          <p:cNvPr id="2" name="CuadroTexto 1">
            <a:extLst>
              <a:ext uri="{FF2B5EF4-FFF2-40B4-BE49-F238E27FC236}">
                <a16:creationId xmlns:a16="http://schemas.microsoft.com/office/drawing/2014/main" id="{7F9F07BE-1DDC-E18E-7266-8619704EC24D}"/>
              </a:ext>
            </a:extLst>
          </p:cNvPr>
          <p:cNvSpPr txBox="1"/>
          <p:nvPr/>
        </p:nvSpPr>
        <p:spPr>
          <a:xfrm>
            <a:off x="0" y="6488668"/>
            <a:ext cx="7042150" cy="369332"/>
          </a:xfrm>
          <a:prstGeom prst="rect">
            <a:avLst/>
          </a:prstGeom>
          <a:noFill/>
        </p:spPr>
        <p:txBody>
          <a:bodyPr wrap="square">
            <a:spAutoFit/>
          </a:bodyPr>
          <a:lstStyle/>
          <a:p>
            <a:r>
              <a:rPr lang="es-ES" dirty="0">
                <a:latin typeface="Cascadia Code" panose="020B0609020000020004" pitchFamily="49" charset="0"/>
                <a:ea typeface="Cascadia Code" panose="020B0609020000020004" pitchFamily="49" charset="0"/>
                <a:cs typeface="Cascadia Code" panose="020B0609020000020004" pitchFamily="49" charset="0"/>
              </a:rPr>
              <a:t>3</a:t>
            </a:r>
            <a:endParaRPr lang="es-ES" dirty="0"/>
          </a:p>
        </p:txBody>
      </p:sp>
      <p:sp>
        <p:nvSpPr>
          <p:cNvPr id="4" name="CuadroTexto 3">
            <a:extLst>
              <a:ext uri="{FF2B5EF4-FFF2-40B4-BE49-F238E27FC236}">
                <a16:creationId xmlns:a16="http://schemas.microsoft.com/office/drawing/2014/main" id="{2EF40BC5-0758-8AEC-AE66-3B1B85F01C5B}"/>
              </a:ext>
            </a:extLst>
          </p:cNvPr>
          <p:cNvSpPr txBox="1"/>
          <p:nvPr/>
        </p:nvSpPr>
        <p:spPr>
          <a:xfrm>
            <a:off x="5823550" y="3951370"/>
            <a:ext cx="6122504" cy="2808974"/>
          </a:xfrm>
          <a:prstGeom prst="rect">
            <a:avLst/>
          </a:prstGeom>
          <a:noFill/>
        </p:spPr>
        <p:txBody>
          <a:bodyPr wrap="square">
            <a:spAutoFit/>
          </a:bodyPr>
          <a:lstStyle/>
          <a:p>
            <a:pPr marL="742950" lvl="1" indent="-285750">
              <a:lnSpc>
                <a:spcPct val="150000"/>
              </a:lnSpc>
              <a:buFont typeface="Wingdings" panose="05000000000000000000" pitchFamily="2" charset="2"/>
              <a:buChar char="q"/>
            </a:pPr>
            <a:r>
              <a:rPr lang="es-ES" sz="2000" dirty="0">
                <a:latin typeface="Cascadia Code" panose="020B0609020000020004" pitchFamily="49" charset="0"/>
                <a:ea typeface="Cascadia Code" panose="020B0609020000020004" pitchFamily="49" charset="0"/>
                <a:cs typeface="Cascadia Code" panose="020B0609020000020004" pitchFamily="49" charset="0"/>
              </a:rPr>
              <a:t>Control de Flujo: Condicionales</a:t>
            </a:r>
          </a:p>
          <a:p>
            <a:pPr marL="742950" lvl="1" indent="-285750">
              <a:lnSpc>
                <a:spcPct val="150000"/>
              </a:lnSpc>
              <a:buFont typeface="Wingdings" panose="05000000000000000000" pitchFamily="2" charset="2"/>
              <a:buChar char="q"/>
            </a:pPr>
            <a:r>
              <a:rPr lang="es-ES" sz="2000" dirty="0">
                <a:latin typeface="Cascadia Code" panose="020B0609020000020004" pitchFamily="49" charset="0"/>
                <a:ea typeface="Cascadia Code" panose="020B0609020000020004" pitchFamily="49" charset="0"/>
                <a:cs typeface="Cascadia Code" panose="020B0609020000020004" pitchFamily="49" charset="0"/>
              </a:rPr>
              <a:t>Funciones</a:t>
            </a:r>
          </a:p>
          <a:p>
            <a:pPr marL="742950" lvl="1" indent="-285750">
              <a:lnSpc>
                <a:spcPct val="150000"/>
              </a:lnSpc>
              <a:buFont typeface="Wingdings" panose="05000000000000000000" pitchFamily="2" charset="2"/>
              <a:buChar char="q"/>
            </a:pPr>
            <a:r>
              <a:rPr lang="es-ES" sz="2000" dirty="0">
                <a:latin typeface="Cascadia Code" panose="020B0609020000020004" pitchFamily="49" charset="0"/>
                <a:ea typeface="Cascadia Code" panose="020B0609020000020004" pitchFamily="49" charset="0"/>
                <a:cs typeface="Cascadia Code" panose="020B0609020000020004" pitchFamily="49" charset="0"/>
              </a:rPr>
              <a:t>Manipulación de Archivos</a:t>
            </a:r>
          </a:p>
          <a:p>
            <a:pPr marL="742950" lvl="1" indent="-285750">
              <a:lnSpc>
                <a:spcPct val="150000"/>
              </a:lnSpc>
              <a:buFont typeface="Wingdings" panose="05000000000000000000" pitchFamily="2" charset="2"/>
              <a:buChar char="q"/>
            </a:pPr>
            <a:r>
              <a:rPr lang="es-ES" sz="2000" dirty="0">
                <a:latin typeface="Cascadia Code" panose="020B0609020000020004" pitchFamily="49" charset="0"/>
                <a:ea typeface="Cascadia Code" panose="020B0609020000020004" pitchFamily="49" charset="0"/>
                <a:cs typeface="Cascadia Code" panose="020B0609020000020004" pitchFamily="49" charset="0"/>
              </a:rPr>
              <a:t>POO y Herencia</a:t>
            </a:r>
          </a:p>
          <a:p>
            <a:pPr marL="742950" lvl="1" indent="-285750">
              <a:lnSpc>
                <a:spcPct val="150000"/>
              </a:lnSpc>
              <a:buFont typeface="Wingdings" panose="05000000000000000000" pitchFamily="2" charset="2"/>
              <a:buChar char="q"/>
            </a:pPr>
            <a:r>
              <a:rPr lang="es-ES" sz="2000" dirty="0">
                <a:latin typeface="Cascadia Code" panose="020B0609020000020004" pitchFamily="49" charset="0"/>
                <a:ea typeface="Cascadia Code" panose="020B0609020000020004" pitchFamily="49" charset="0"/>
                <a:cs typeface="Cascadia Code" panose="020B0609020000020004" pitchFamily="49" charset="0"/>
              </a:rPr>
              <a:t>Manejo de Errores</a:t>
            </a:r>
          </a:p>
          <a:p>
            <a:pPr marL="742950" lvl="1" indent="-285750">
              <a:lnSpc>
                <a:spcPct val="150000"/>
              </a:lnSpc>
              <a:buFont typeface="Wingdings" panose="05000000000000000000" pitchFamily="2" charset="2"/>
              <a:buChar char="q"/>
            </a:pPr>
            <a:r>
              <a:rPr lang="es-ES" sz="2000" dirty="0">
                <a:latin typeface="Cascadia Code" panose="020B0609020000020004" pitchFamily="49" charset="0"/>
                <a:ea typeface="Cascadia Code" panose="020B0609020000020004" pitchFamily="49" charset="0"/>
                <a:cs typeface="Cascadia Code" panose="020B0609020000020004" pitchFamily="49" charset="0"/>
              </a:rPr>
              <a:t>Paquetes y Colecciones</a:t>
            </a:r>
          </a:p>
        </p:txBody>
      </p:sp>
    </p:spTree>
    <p:extLst>
      <p:ext uri="{BB962C8B-B14F-4D97-AF65-F5344CB8AC3E}">
        <p14:creationId xmlns:p14="http://schemas.microsoft.com/office/powerpoint/2010/main" val="42155359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1">
            <a:extLst>
              <a:ext uri="{FF2B5EF4-FFF2-40B4-BE49-F238E27FC236}">
                <a16:creationId xmlns:a16="http://schemas.microsoft.com/office/drawing/2014/main" id="{03E9B5F6-D12F-D76F-64B8-A813D2D8B9A9}"/>
              </a:ext>
            </a:extLst>
          </p:cNvPr>
          <p:cNvSpPr txBox="1">
            <a:spLocks/>
          </p:cNvSpPr>
          <p:nvPr/>
        </p:nvSpPr>
        <p:spPr>
          <a:xfrm>
            <a:off x="15755" y="178802"/>
            <a:ext cx="9144000" cy="324289"/>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s-ES" sz="1800" dirty="0">
                <a:latin typeface="Cascadia Code" panose="020B0609020000020004" pitchFamily="49" charset="0"/>
                <a:ea typeface="Cascadia Code" panose="020B0609020000020004" pitchFamily="49" charset="0"/>
                <a:cs typeface="Cascadia Code" panose="020B0609020000020004" pitchFamily="49" charset="0"/>
              </a:rPr>
              <a:t>Unidad 1. Introducción a la Programación de Inteligencia Artificial</a:t>
            </a:r>
          </a:p>
        </p:txBody>
      </p:sp>
      <p:pic>
        <p:nvPicPr>
          <p:cNvPr id="9" name="Imagen 8" descr="Imagen que contiene señal, reloj&#10;&#10;Descripción generada automáticamente">
            <a:extLst>
              <a:ext uri="{FF2B5EF4-FFF2-40B4-BE49-F238E27FC236}">
                <a16:creationId xmlns:a16="http://schemas.microsoft.com/office/drawing/2014/main" id="{5D8F626B-1EE0-8E28-9286-46A94579DD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95660" y="26017"/>
            <a:ext cx="1180585" cy="979885"/>
          </a:xfrm>
          <a:prstGeom prst="rect">
            <a:avLst/>
          </a:prstGeom>
        </p:spPr>
      </p:pic>
      <p:cxnSp>
        <p:nvCxnSpPr>
          <p:cNvPr id="10" name="Conector recto 9">
            <a:extLst>
              <a:ext uri="{FF2B5EF4-FFF2-40B4-BE49-F238E27FC236}">
                <a16:creationId xmlns:a16="http://schemas.microsoft.com/office/drawing/2014/main" id="{C3E9B7A7-9704-2FAF-69CE-1E26F80FDBFE}"/>
              </a:ext>
            </a:extLst>
          </p:cNvPr>
          <p:cNvCxnSpPr>
            <a:cxnSpLocks/>
            <a:endCxn id="11" idx="1"/>
          </p:cNvCxnSpPr>
          <p:nvPr/>
        </p:nvCxnSpPr>
        <p:spPr>
          <a:xfrm flipV="1">
            <a:off x="15755" y="955260"/>
            <a:ext cx="954026" cy="2219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Rectángulo: esquinas redondeadas 10">
            <a:extLst>
              <a:ext uri="{FF2B5EF4-FFF2-40B4-BE49-F238E27FC236}">
                <a16:creationId xmlns:a16="http://schemas.microsoft.com/office/drawing/2014/main" id="{B9BE3053-AAF0-0943-37EB-050D23E28A12}"/>
              </a:ext>
            </a:extLst>
          </p:cNvPr>
          <p:cNvSpPr/>
          <p:nvPr/>
        </p:nvSpPr>
        <p:spPr>
          <a:xfrm>
            <a:off x="969781" y="714560"/>
            <a:ext cx="10376894" cy="481399"/>
          </a:xfrm>
          <a:prstGeom prst="roundRect">
            <a:avLst/>
          </a:prstGeom>
          <a:solidFill>
            <a:srgbClr val="FFFFFF">
              <a:alpha val="20000"/>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2" name="Conector recto 11">
            <a:extLst>
              <a:ext uri="{FF2B5EF4-FFF2-40B4-BE49-F238E27FC236}">
                <a16:creationId xmlns:a16="http://schemas.microsoft.com/office/drawing/2014/main" id="{82070113-7BB7-7024-E433-0280FBD0E38C}"/>
              </a:ext>
            </a:extLst>
          </p:cNvPr>
          <p:cNvCxnSpPr>
            <a:cxnSpLocks/>
            <a:stCxn id="11" idx="3"/>
          </p:cNvCxnSpPr>
          <p:nvPr/>
        </p:nvCxnSpPr>
        <p:spPr>
          <a:xfrm>
            <a:off x="11346675" y="955260"/>
            <a:ext cx="829570" cy="4253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CuadroTexto 23">
            <a:extLst>
              <a:ext uri="{FF2B5EF4-FFF2-40B4-BE49-F238E27FC236}">
                <a16:creationId xmlns:a16="http://schemas.microsoft.com/office/drawing/2014/main" id="{77AC952E-FE1E-3C99-9DBC-A0774DAFAAAE}"/>
              </a:ext>
            </a:extLst>
          </p:cNvPr>
          <p:cNvSpPr txBox="1"/>
          <p:nvPr/>
        </p:nvSpPr>
        <p:spPr>
          <a:xfrm>
            <a:off x="599379" y="1601572"/>
            <a:ext cx="10747296" cy="1292662"/>
          </a:xfrm>
          <a:prstGeom prst="rect">
            <a:avLst/>
          </a:prstGeom>
          <a:noFill/>
        </p:spPr>
        <p:txBody>
          <a:bodyPr wrap="square">
            <a:spAutoFit/>
          </a:bodyPr>
          <a:lstStyle/>
          <a:p>
            <a:pPr marL="285750" indent="-285750">
              <a:lnSpc>
                <a:spcPct val="150000"/>
              </a:lnSpc>
              <a:buFont typeface="Wingdings" panose="05000000000000000000" pitchFamily="2" charset="2"/>
              <a:buChar char="q"/>
            </a:pPr>
            <a:r>
              <a:rPr lang="es-ES" sz="2000" dirty="0">
                <a:latin typeface="Cascadia Code" panose="020B0609020000020004" pitchFamily="49" charset="0"/>
                <a:ea typeface="Cascadia Code" panose="020B0609020000020004" pitchFamily="49" charset="0"/>
                <a:cs typeface="Cascadia Code" panose="020B0609020000020004" pitchFamily="49" charset="0"/>
              </a:rPr>
              <a:t>Y ¿qué es un </a:t>
            </a:r>
            <a:r>
              <a:rPr lang="es-ES" sz="2000" dirty="0">
                <a:highlight>
                  <a:srgbClr val="BC451B"/>
                </a:highlight>
                <a:latin typeface="Cascadia Code" panose="020B0609020000020004" pitchFamily="49" charset="0"/>
                <a:ea typeface="Cascadia Code" panose="020B0609020000020004" pitchFamily="49" charset="0"/>
                <a:cs typeface="Cascadia Code" panose="020B0609020000020004" pitchFamily="49" charset="0"/>
              </a:rPr>
              <a:t>programa</a:t>
            </a:r>
            <a:r>
              <a:rPr lang="es-ES" sz="2000" dirty="0">
                <a:latin typeface="Cascadia Code" panose="020B0609020000020004" pitchFamily="49" charset="0"/>
                <a:ea typeface="Cascadia Code" panose="020B0609020000020004" pitchFamily="49" charset="0"/>
                <a:cs typeface="Cascadia Code" panose="020B0609020000020004" pitchFamily="49" charset="0"/>
              </a:rPr>
              <a:t>?</a:t>
            </a:r>
          </a:p>
          <a:p>
            <a:pPr>
              <a:lnSpc>
                <a:spcPct val="150000"/>
              </a:lnSpc>
            </a:pPr>
            <a:endParaRPr lang="es-ES" sz="2000" dirty="0">
              <a:latin typeface="Cascadia Code" panose="020B0609020000020004" pitchFamily="49" charset="0"/>
              <a:ea typeface="Cascadia Code" panose="020B0609020000020004" pitchFamily="49" charset="0"/>
              <a:cs typeface="Cascadia Code" panose="020B0609020000020004" pitchFamily="49" charset="0"/>
            </a:endParaRPr>
          </a:p>
          <a:p>
            <a:endParaRPr lang="es-ES" dirty="0"/>
          </a:p>
        </p:txBody>
      </p:sp>
      <p:sp>
        <p:nvSpPr>
          <p:cNvPr id="2" name="CuadroTexto 1">
            <a:extLst>
              <a:ext uri="{FF2B5EF4-FFF2-40B4-BE49-F238E27FC236}">
                <a16:creationId xmlns:a16="http://schemas.microsoft.com/office/drawing/2014/main" id="{7F9F07BE-1DDC-E18E-7266-8619704EC24D}"/>
              </a:ext>
            </a:extLst>
          </p:cNvPr>
          <p:cNvSpPr txBox="1"/>
          <p:nvPr/>
        </p:nvSpPr>
        <p:spPr>
          <a:xfrm>
            <a:off x="0" y="6488668"/>
            <a:ext cx="7042150" cy="369332"/>
          </a:xfrm>
          <a:prstGeom prst="rect">
            <a:avLst/>
          </a:prstGeom>
          <a:noFill/>
        </p:spPr>
        <p:txBody>
          <a:bodyPr wrap="square">
            <a:spAutoFit/>
          </a:bodyPr>
          <a:lstStyle/>
          <a:p>
            <a:r>
              <a:rPr lang="es-ES" dirty="0">
                <a:latin typeface="Cascadia Code" panose="020B0609020000020004" pitchFamily="49" charset="0"/>
                <a:ea typeface="Cascadia Code" panose="020B0609020000020004" pitchFamily="49" charset="0"/>
                <a:cs typeface="Cascadia Code" panose="020B0609020000020004" pitchFamily="49" charset="0"/>
              </a:rPr>
              <a:t>20</a:t>
            </a:r>
            <a:endParaRPr lang="es-ES" dirty="0"/>
          </a:p>
        </p:txBody>
      </p:sp>
      <p:sp>
        <p:nvSpPr>
          <p:cNvPr id="3" name="CuadroTexto 2">
            <a:extLst>
              <a:ext uri="{FF2B5EF4-FFF2-40B4-BE49-F238E27FC236}">
                <a16:creationId xmlns:a16="http://schemas.microsoft.com/office/drawing/2014/main" id="{CDC44977-E2C0-140D-5BAB-7AAD7874BEB0}"/>
              </a:ext>
            </a:extLst>
          </p:cNvPr>
          <p:cNvSpPr txBox="1"/>
          <p:nvPr/>
        </p:nvSpPr>
        <p:spPr>
          <a:xfrm>
            <a:off x="890018" y="693649"/>
            <a:ext cx="10536419" cy="523220"/>
          </a:xfrm>
          <a:prstGeom prst="rect">
            <a:avLst/>
          </a:prstGeom>
          <a:noFill/>
        </p:spPr>
        <p:txBody>
          <a:bodyPr wrap="square">
            <a:spAutoFit/>
          </a:bodyPr>
          <a:lstStyle/>
          <a:p>
            <a:pPr algn="ctr"/>
            <a:r>
              <a:rPr lang="es-ES" sz="2800" dirty="0">
                <a:latin typeface="Cascadia Code" panose="020B0609020000020004" pitchFamily="49" charset="0"/>
                <a:ea typeface="Cascadia Code" panose="020B0609020000020004" pitchFamily="49" charset="0"/>
                <a:cs typeface="Cascadia Code" panose="020B0609020000020004" pitchFamily="49" charset="0"/>
              </a:rPr>
              <a:t>Caracterización de los Lenguajes de Programación</a:t>
            </a:r>
            <a:endParaRPr lang="es-ES" sz="2800" dirty="0"/>
          </a:p>
        </p:txBody>
      </p:sp>
      <p:sp>
        <p:nvSpPr>
          <p:cNvPr id="19" name="CuadroTexto 18">
            <a:extLst>
              <a:ext uri="{FF2B5EF4-FFF2-40B4-BE49-F238E27FC236}">
                <a16:creationId xmlns:a16="http://schemas.microsoft.com/office/drawing/2014/main" id="{7D79707F-260C-509B-7942-E1EBB84B6AA4}"/>
              </a:ext>
            </a:extLst>
          </p:cNvPr>
          <p:cNvSpPr txBox="1"/>
          <p:nvPr/>
        </p:nvSpPr>
        <p:spPr>
          <a:xfrm>
            <a:off x="599379" y="2495150"/>
            <a:ext cx="10684368" cy="2954655"/>
          </a:xfrm>
          <a:prstGeom prst="rect">
            <a:avLst/>
          </a:prstGeom>
          <a:noFill/>
        </p:spPr>
        <p:txBody>
          <a:bodyPr wrap="square">
            <a:spAutoFit/>
          </a:bodyPr>
          <a:lstStyle/>
          <a:p>
            <a:pPr marL="1200150" lvl="2" indent="-285750">
              <a:buFont typeface="Wingdings" panose="05000000000000000000" pitchFamily="2" charset="2"/>
              <a:buChar char="q"/>
            </a:pPr>
            <a:r>
              <a:rPr lang="es-ES" sz="2800" dirty="0" err="1">
                <a:solidFill>
                  <a:srgbClr val="D1AE2D"/>
                </a:solidFill>
                <a:latin typeface="Cascadia Code" panose="020B0609020000020004" pitchFamily="49" charset="0"/>
                <a:ea typeface="Cascadia Code" panose="020B0609020000020004" pitchFamily="49" charset="0"/>
                <a:cs typeface="Cascadia Code" panose="020B0609020000020004" pitchFamily="49" charset="0"/>
              </a:rPr>
              <a:t>funcion</a:t>
            </a:r>
            <a:r>
              <a:rPr lang="es-ES" sz="2800" dirty="0">
                <a:latin typeface="Cascadia Code" panose="020B0609020000020004" pitchFamily="49" charset="0"/>
                <a:ea typeface="Cascadia Code" panose="020B0609020000020004" pitchFamily="49" charset="0"/>
                <a:cs typeface="Cascadia Code" panose="020B0609020000020004" pitchFamily="49" charset="0"/>
              </a:rPr>
              <a:t> contar(dinosaurio, umbral){</a:t>
            </a:r>
            <a:br>
              <a:rPr lang="es-ES" sz="2800" dirty="0">
                <a:latin typeface="Cascadia Code" panose="020B0609020000020004" pitchFamily="49" charset="0"/>
                <a:ea typeface="Cascadia Code" panose="020B0609020000020004" pitchFamily="49" charset="0"/>
                <a:cs typeface="Cascadia Code" panose="020B0609020000020004" pitchFamily="49" charset="0"/>
              </a:rPr>
            </a:br>
            <a:r>
              <a:rPr lang="es-ES" sz="2800" dirty="0">
                <a:latin typeface="Cascadia Code" panose="020B0609020000020004" pitchFamily="49" charset="0"/>
                <a:ea typeface="Cascadia Code" panose="020B0609020000020004" pitchFamily="49" charset="0"/>
                <a:cs typeface="Cascadia Code" panose="020B0609020000020004" pitchFamily="49" charset="0"/>
              </a:rPr>
              <a:t>		si(</a:t>
            </a:r>
            <a:r>
              <a:rPr lang="es-ES" sz="2800" dirty="0" err="1">
                <a:latin typeface="Cascadia Code" panose="020B0609020000020004" pitchFamily="49" charset="0"/>
                <a:ea typeface="Cascadia Code" panose="020B0609020000020004" pitchFamily="49" charset="0"/>
                <a:cs typeface="Cascadia Code" panose="020B0609020000020004" pitchFamily="49" charset="0"/>
              </a:rPr>
              <a:t>dinosaurio.altura</a:t>
            </a:r>
            <a:r>
              <a:rPr lang="es-ES" sz="2800" dirty="0">
                <a:latin typeface="Cascadia Code" panose="020B0609020000020004" pitchFamily="49" charset="0"/>
                <a:ea typeface="Cascadia Code" panose="020B0609020000020004" pitchFamily="49" charset="0"/>
                <a:cs typeface="Cascadia Code" panose="020B0609020000020004" pitchFamily="49" charset="0"/>
              </a:rPr>
              <a:t> &gt; </a:t>
            </a:r>
            <a:r>
              <a:rPr lang="es-ES" sz="2800" dirty="0" err="1">
                <a:latin typeface="Cascadia Code" panose="020B0609020000020004" pitchFamily="49" charset="0"/>
                <a:ea typeface="Cascadia Code" panose="020B0609020000020004" pitchFamily="49" charset="0"/>
                <a:cs typeface="Cascadia Code" panose="020B0609020000020004" pitchFamily="49" charset="0"/>
              </a:rPr>
              <a:t>umbral.altura</a:t>
            </a:r>
            <a:r>
              <a:rPr lang="es-ES" sz="2800" dirty="0">
                <a:latin typeface="Cascadia Code" panose="020B0609020000020004" pitchFamily="49" charset="0"/>
                <a:ea typeface="Cascadia Code" panose="020B0609020000020004" pitchFamily="49" charset="0"/>
                <a:cs typeface="Cascadia Code" panose="020B0609020000020004" pitchFamily="49" charset="0"/>
              </a:rPr>
              <a:t>){</a:t>
            </a:r>
          </a:p>
          <a:p>
            <a:pPr lvl="2"/>
            <a:r>
              <a:rPr lang="es-ES" sz="2800" dirty="0">
                <a:latin typeface="Cascadia Code" panose="020B0609020000020004" pitchFamily="49" charset="0"/>
                <a:ea typeface="Cascadia Code" panose="020B0609020000020004" pitchFamily="49" charset="0"/>
                <a:cs typeface="Cascadia Code" panose="020B0609020000020004" pitchFamily="49" charset="0"/>
              </a:rPr>
              <a:t>	 		contador++;</a:t>
            </a:r>
          </a:p>
          <a:p>
            <a:pPr lvl="2"/>
            <a:r>
              <a:rPr lang="es-ES" sz="2800" dirty="0">
                <a:latin typeface="Cascadia Code" panose="020B0609020000020004" pitchFamily="49" charset="0"/>
                <a:ea typeface="Cascadia Code" panose="020B0609020000020004" pitchFamily="49" charset="0"/>
                <a:cs typeface="Cascadia Code" panose="020B0609020000020004" pitchFamily="49" charset="0"/>
              </a:rPr>
              <a:t>  		}</a:t>
            </a:r>
          </a:p>
          <a:p>
            <a:pPr lvl="2"/>
            <a:r>
              <a:rPr lang="es-ES" sz="2800" dirty="0">
                <a:latin typeface="Cascadia Code" panose="020B0609020000020004" pitchFamily="49" charset="0"/>
                <a:ea typeface="Cascadia Code" panose="020B0609020000020004" pitchFamily="49" charset="0"/>
                <a:cs typeface="Cascadia Code" panose="020B0609020000020004" pitchFamily="49" charset="0"/>
              </a:rPr>
              <a:t>	   devuelve contador;</a:t>
            </a:r>
          </a:p>
          <a:p>
            <a:pPr lvl="2"/>
            <a:r>
              <a:rPr lang="es-ES" sz="2800" dirty="0">
                <a:latin typeface="Cascadia Code" panose="020B0609020000020004" pitchFamily="49" charset="0"/>
                <a:ea typeface="Cascadia Code" panose="020B0609020000020004" pitchFamily="49" charset="0"/>
                <a:cs typeface="Cascadia Code" panose="020B0609020000020004" pitchFamily="49" charset="0"/>
              </a:rPr>
              <a:t>  }</a:t>
            </a:r>
          </a:p>
          <a:p>
            <a:pPr lvl="2"/>
            <a:endParaRPr lang="es-ES" dirty="0">
              <a:latin typeface="Cascadia Code" panose="020B0609020000020004" pitchFamily="49" charset="0"/>
              <a:ea typeface="Cascadia Code" panose="020B0609020000020004" pitchFamily="49" charset="0"/>
              <a:cs typeface="Cascadia Code" panose="020B0609020000020004" pitchFamily="49" charset="0"/>
            </a:endParaRPr>
          </a:p>
        </p:txBody>
      </p:sp>
      <p:sp>
        <p:nvSpPr>
          <p:cNvPr id="4" name="Cerrar llave 3">
            <a:extLst>
              <a:ext uri="{FF2B5EF4-FFF2-40B4-BE49-F238E27FC236}">
                <a16:creationId xmlns:a16="http://schemas.microsoft.com/office/drawing/2014/main" id="{91FC6104-837E-A664-368B-224C93590E70}"/>
              </a:ext>
            </a:extLst>
          </p:cNvPr>
          <p:cNvSpPr/>
          <p:nvPr/>
        </p:nvSpPr>
        <p:spPr>
          <a:xfrm>
            <a:off x="10471526" y="2565282"/>
            <a:ext cx="308919" cy="951470"/>
          </a:xfrm>
          <a:prstGeom prst="rightBrace">
            <a:avLst/>
          </a:prstGeom>
          <a:ln w="38100">
            <a:solidFill>
              <a:srgbClr val="D1AE2D"/>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sp>
        <p:nvSpPr>
          <p:cNvPr id="7" name="CuadroTexto 6">
            <a:extLst>
              <a:ext uri="{FF2B5EF4-FFF2-40B4-BE49-F238E27FC236}">
                <a16:creationId xmlns:a16="http://schemas.microsoft.com/office/drawing/2014/main" id="{15277BC7-F1E4-9AC9-C582-20899C1C4FE3}"/>
              </a:ext>
            </a:extLst>
          </p:cNvPr>
          <p:cNvSpPr txBox="1"/>
          <p:nvPr/>
        </p:nvSpPr>
        <p:spPr>
          <a:xfrm>
            <a:off x="8531235" y="3663533"/>
            <a:ext cx="6122772" cy="461665"/>
          </a:xfrm>
          <a:prstGeom prst="rect">
            <a:avLst/>
          </a:prstGeom>
          <a:noFill/>
        </p:spPr>
        <p:txBody>
          <a:bodyPr wrap="square">
            <a:spAutoFit/>
          </a:bodyPr>
          <a:lstStyle/>
          <a:p>
            <a:r>
              <a:rPr lang="es-ES" sz="2400" b="1" dirty="0">
                <a:solidFill>
                  <a:srgbClr val="D1AE2D"/>
                </a:solidFill>
                <a:latin typeface="Cascadia Code" panose="020B0609020000020004" pitchFamily="49" charset="0"/>
                <a:ea typeface="Cascadia Code" panose="020B0609020000020004" pitchFamily="49" charset="0"/>
                <a:cs typeface="Cascadia Code" panose="020B0609020000020004" pitchFamily="49" charset="0"/>
                <a:sym typeface="Wingdings" panose="05000000000000000000" pitchFamily="2" charset="2"/>
              </a:rPr>
              <a:t>Acción lógica</a:t>
            </a:r>
            <a:endParaRPr lang="es-ES" sz="2400" dirty="0"/>
          </a:p>
        </p:txBody>
      </p:sp>
      <p:sp>
        <p:nvSpPr>
          <p:cNvPr id="8" name="CuadroTexto 7">
            <a:extLst>
              <a:ext uri="{FF2B5EF4-FFF2-40B4-BE49-F238E27FC236}">
                <a16:creationId xmlns:a16="http://schemas.microsoft.com/office/drawing/2014/main" id="{D93D624A-DA89-F9A4-9D7C-BC8289F33677}"/>
              </a:ext>
            </a:extLst>
          </p:cNvPr>
          <p:cNvSpPr txBox="1"/>
          <p:nvPr/>
        </p:nvSpPr>
        <p:spPr>
          <a:xfrm>
            <a:off x="7410140" y="5110065"/>
            <a:ext cx="6122772" cy="461665"/>
          </a:xfrm>
          <a:prstGeom prst="rect">
            <a:avLst/>
          </a:prstGeom>
          <a:noFill/>
        </p:spPr>
        <p:txBody>
          <a:bodyPr wrap="square">
            <a:spAutoFit/>
          </a:bodyPr>
          <a:lstStyle/>
          <a:p>
            <a:r>
              <a:rPr lang="es-ES" sz="2400" b="1" dirty="0">
                <a:solidFill>
                  <a:srgbClr val="D1AE2D"/>
                </a:solidFill>
                <a:latin typeface="Cascadia Code" panose="020B0609020000020004" pitchFamily="49" charset="0"/>
                <a:ea typeface="Cascadia Code" panose="020B0609020000020004" pitchFamily="49" charset="0"/>
                <a:cs typeface="Cascadia Code" panose="020B0609020000020004" pitchFamily="49" charset="0"/>
                <a:sym typeface="Wingdings" panose="05000000000000000000" pitchFamily="2" charset="2"/>
              </a:rPr>
              <a:t>Instrucciones</a:t>
            </a:r>
            <a:endParaRPr lang="es-ES" dirty="0"/>
          </a:p>
        </p:txBody>
      </p:sp>
      <p:cxnSp>
        <p:nvCxnSpPr>
          <p:cNvPr id="14" name="Conector recto de flecha 13">
            <a:extLst>
              <a:ext uri="{FF2B5EF4-FFF2-40B4-BE49-F238E27FC236}">
                <a16:creationId xmlns:a16="http://schemas.microsoft.com/office/drawing/2014/main" id="{2F864B7B-7A0A-9C40-1E89-3948BCA2FD42}"/>
              </a:ext>
            </a:extLst>
          </p:cNvPr>
          <p:cNvCxnSpPr>
            <a:cxnSpLocks/>
          </p:cNvCxnSpPr>
          <p:nvPr/>
        </p:nvCxnSpPr>
        <p:spPr>
          <a:xfrm flipH="1" flipV="1">
            <a:off x="7115920" y="3465414"/>
            <a:ext cx="1106441" cy="1522222"/>
          </a:xfrm>
          <a:prstGeom prst="straightConnector1">
            <a:avLst/>
          </a:prstGeom>
          <a:ln w="57150">
            <a:solidFill>
              <a:srgbClr val="D1AE2D"/>
            </a:solidFill>
            <a:tailEnd type="triangle"/>
          </a:ln>
        </p:spPr>
        <p:style>
          <a:lnRef idx="1">
            <a:schemeClr val="accent1"/>
          </a:lnRef>
          <a:fillRef idx="0">
            <a:schemeClr val="accent1"/>
          </a:fillRef>
          <a:effectRef idx="0">
            <a:schemeClr val="accent1"/>
          </a:effectRef>
          <a:fontRef idx="minor">
            <a:schemeClr val="tx1"/>
          </a:fontRef>
        </p:style>
      </p:cxnSp>
      <p:cxnSp>
        <p:nvCxnSpPr>
          <p:cNvPr id="22" name="Conector: angular 21">
            <a:extLst>
              <a:ext uri="{FF2B5EF4-FFF2-40B4-BE49-F238E27FC236}">
                <a16:creationId xmlns:a16="http://schemas.microsoft.com/office/drawing/2014/main" id="{DA254EB7-7C20-A8DF-1AE6-A81F441C991E}"/>
              </a:ext>
            </a:extLst>
          </p:cNvPr>
          <p:cNvCxnSpPr>
            <a:stCxn id="4" idx="1"/>
            <a:endCxn id="19" idx="3"/>
          </p:cNvCxnSpPr>
          <p:nvPr/>
        </p:nvCxnSpPr>
        <p:spPr>
          <a:xfrm rot="10800000" flipH="1" flipV="1">
            <a:off x="10780445" y="3041016"/>
            <a:ext cx="503302" cy="931461"/>
          </a:xfrm>
          <a:prstGeom prst="bentConnector5">
            <a:avLst>
              <a:gd name="adj1" fmla="val 146170"/>
              <a:gd name="adj2" fmla="val 45756"/>
              <a:gd name="adj3" fmla="val 145420"/>
            </a:avLst>
          </a:prstGeom>
          <a:ln w="57150">
            <a:solidFill>
              <a:srgbClr val="D1AE2D"/>
            </a:solidFill>
            <a:tailEnd type="triangle"/>
          </a:ln>
        </p:spPr>
        <p:style>
          <a:lnRef idx="1">
            <a:schemeClr val="accent2"/>
          </a:lnRef>
          <a:fillRef idx="0">
            <a:schemeClr val="accent2"/>
          </a:fillRef>
          <a:effectRef idx="0">
            <a:schemeClr val="accent2"/>
          </a:effectRef>
          <a:fontRef idx="minor">
            <a:schemeClr val="tx1"/>
          </a:fontRef>
        </p:style>
      </p:cxnSp>
      <p:cxnSp>
        <p:nvCxnSpPr>
          <p:cNvPr id="30" name="Conector recto de flecha 29">
            <a:extLst>
              <a:ext uri="{FF2B5EF4-FFF2-40B4-BE49-F238E27FC236}">
                <a16:creationId xmlns:a16="http://schemas.microsoft.com/office/drawing/2014/main" id="{DC7D31F3-5790-46E7-937F-2C978070832B}"/>
              </a:ext>
            </a:extLst>
          </p:cNvPr>
          <p:cNvCxnSpPr>
            <a:cxnSpLocks/>
          </p:cNvCxnSpPr>
          <p:nvPr/>
        </p:nvCxnSpPr>
        <p:spPr>
          <a:xfrm flipH="1" flipV="1">
            <a:off x="5438095" y="3663533"/>
            <a:ext cx="2231045" cy="1324103"/>
          </a:xfrm>
          <a:prstGeom prst="straightConnector1">
            <a:avLst/>
          </a:prstGeom>
          <a:ln w="57150">
            <a:solidFill>
              <a:srgbClr val="D1AE2D"/>
            </a:solidFill>
            <a:tailEnd type="triangle"/>
          </a:ln>
        </p:spPr>
        <p:style>
          <a:lnRef idx="1">
            <a:schemeClr val="accent1"/>
          </a:lnRef>
          <a:fillRef idx="0">
            <a:schemeClr val="accent1"/>
          </a:fillRef>
          <a:effectRef idx="0">
            <a:schemeClr val="accent1"/>
          </a:effectRef>
          <a:fontRef idx="minor">
            <a:schemeClr val="tx1"/>
          </a:fontRef>
        </p:style>
      </p:cxnSp>
      <p:cxnSp>
        <p:nvCxnSpPr>
          <p:cNvPr id="33" name="Conector recto de flecha 32">
            <a:extLst>
              <a:ext uri="{FF2B5EF4-FFF2-40B4-BE49-F238E27FC236}">
                <a16:creationId xmlns:a16="http://schemas.microsoft.com/office/drawing/2014/main" id="{41A085E1-F8CD-B300-6DB6-F59915CF7845}"/>
              </a:ext>
            </a:extLst>
          </p:cNvPr>
          <p:cNvCxnSpPr>
            <a:cxnSpLocks/>
          </p:cNvCxnSpPr>
          <p:nvPr/>
        </p:nvCxnSpPr>
        <p:spPr>
          <a:xfrm flipH="1" flipV="1">
            <a:off x="5958778" y="4787753"/>
            <a:ext cx="1179525" cy="398002"/>
          </a:xfrm>
          <a:prstGeom prst="straightConnector1">
            <a:avLst/>
          </a:prstGeom>
          <a:ln w="57150">
            <a:solidFill>
              <a:srgbClr val="D1AE2D"/>
            </a:solidFill>
            <a:tailEnd type="triangle"/>
          </a:ln>
        </p:spPr>
        <p:style>
          <a:lnRef idx="1">
            <a:schemeClr val="accent1"/>
          </a:lnRef>
          <a:fillRef idx="0">
            <a:schemeClr val="accent1"/>
          </a:fillRef>
          <a:effectRef idx="0">
            <a:schemeClr val="accent1"/>
          </a:effectRef>
          <a:fontRef idx="minor">
            <a:schemeClr val="tx1"/>
          </a:fontRef>
        </p:style>
      </p:cxnSp>
      <p:sp>
        <p:nvSpPr>
          <p:cNvPr id="35" name="CuadroTexto 34">
            <a:extLst>
              <a:ext uri="{FF2B5EF4-FFF2-40B4-BE49-F238E27FC236}">
                <a16:creationId xmlns:a16="http://schemas.microsoft.com/office/drawing/2014/main" id="{BC2F2465-1277-83B7-198E-7055FF154CD2}"/>
              </a:ext>
            </a:extLst>
          </p:cNvPr>
          <p:cNvSpPr txBox="1"/>
          <p:nvPr/>
        </p:nvSpPr>
        <p:spPr>
          <a:xfrm>
            <a:off x="3521075" y="6094932"/>
            <a:ext cx="8434939" cy="461665"/>
          </a:xfrm>
          <a:prstGeom prst="rect">
            <a:avLst/>
          </a:prstGeom>
          <a:noFill/>
        </p:spPr>
        <p:txBody>
          <a:bodyPr wrap="square">
            <a:spAutoFit/>
          </a:bodyPr>
          <a:lstStyle/>
          <a:p>
            <a:r>
              <a:rPr lang="es-ES" sz="2400" b="1" dirty="0">
                <a:latin typeface="Cascadia Code" panose="020B0609020000020004" pitchFamily="49" charset="0"/>
                <a:ea typeface="Cascadia Code" panose="020B0609020000020004" pitchFamily="49" charset="0"/>
                <a:cs typeface="Cascadia Code" panose="020B0609020000020004" pitchFamily="49" charset="0"/>
                <a:sym typeface="Wingdings" panose="05000000000000000000" pitchFamily="2" charset="2"/>
              </a:rPr>
              <a:t>Está escrito en un </a:t>
            </a:r>
            <a:r>
              <a:rPr lang="es-ES" sz="2400" b="1" dirty="0">
                <a:highlight>
                  <a:srgbClr val="BC451B"/>
                </a:highlight>
                <a:latin typeface="Cascadia Code" panose="020B0609020000020004" pitchFamily="49" charset="0"/>
                <a:ea typeface="Cascadia Code" panose="020B0609020000020004" pitchFamily="49" charset="0"/>
                <a:cs typeface="Cascadia Code" panose="020B0609020000020004" pitchFamily="49" charset="0"/>
                <a:sym typeface="Wingdings" panose="05000000000000000000" pitchFamily="2" charset="2"/>
              </a:rPr>
              <a:t>Lenguaje de Programación</a:t>
            </a:r>
            <a:endParaRPr lang="es-ES" dirty="0">
              <a:highlight>
                <a:srgbClr val="BC451B"/>
              </a:highlight>
            </a:endParaRPr>
          </a:p>
        </p:txBody>
      </p:sp>
    </p:spTree>
    <p:extLst>
      <p:ext uri="{BB962C8B-B14F-4D97-AF65-F5344CB8AC3E}">
        <p14:creationId xmlns:p14="http://schemas.microsoft.com/office/powerpoint/2010/main" val="19131363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1">
            <a:extLst>
              <a:ext uri="{FF2B5EF4-FFF2-40B4-BE49-F238E27FC236}">
                <a16:creationId xmlns:a16="http://schemas.microsoft.com/office/drawing/2014/main" id="{03E9B5F6-D12F-D76F-64B8-A813D2D8B9A9}"/>
              </a:ext>
            </a:extLst>
          </p:cNvPr>
          <p:cNvSpPr txBox="1">
            <a:spLocks/>
          </p:cNvSpPr>
          <p:nvPr/>
        </p:nvSpPr>
        <p:spPr>
          <a:xfrm>
            <a:off x="15755" y="178802"/>
            <a:ext cx="9144000" cy="324289"/>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s-ES" sz="1800" dirty="0">
                <a:latin typeface="Cascadia Code" panose="020B0609020000020004" pitchFamily="49" charset="0"/>
                <a:ea typeface="Cascadia Code" panose="020B0609020000020004" pitchFamily="49" charset="0"/>
                <a:cs typeface="Cascadia Code" panose="020B0609020000020004" pitchFamily="49" charset="0"/>
              </a:rPr>
              <a:t>Unidad 1. Introducción a la Programación de Inteligencia Artificial</a:t>
            </a:r>
          </a:p>
        </p:txBody>
      </p:sp>
      <p:pic>
        <p:nvPicPr>
          <p:cNvPr id="9" name="Imagen 8" descr="Imagen que contiene señal, reloj&#10;&#10;Descripción generada automáticamente">
            <a:extLst>
              <a:ext uri="{FF2B5EF4-FFF2-40B4-BE49-F238E27FC236}">
                <a16:creationId xmlns:a16="http://schemas.microsoft.com/office/drawing/2014/main" id="{5D8F626B-1EE0-8E28-9286-46A94579DD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95660" y="26017"/>
            <a:ext cx="1180585" cy="979885"/>
          </a:xfrm>
          <a:prstGeom prst="rect">
            <a:avLst/>
          </a:prstGeom>
        </p:spPr>
      </p:pic>
      <p:cxnSp>
        <p:nvCxnSpPr>
          <p:cNvPr id="10" name="Conector recto 9">
            <a:extLst>
              <a:ext uri="{FF2B5EF4-FFF2-40B4-BE49-F238E27FC236}">
                <a16:creationId xmlns:a16="http://schemas.microsoft.com/office/drawing/2014/main" id="{C3E9B7A7-9704-2FAF-69CE-1E26F80FDBFE}"/>
              </a:ext>
            </a:extLst>
          </p:cNvPr>
          <p:cNvCxnSpPr>
            <a:cxnSpLocks/>
            <a:endCxn id="11" idx="1"/>
          </p:cNvCxnSpPr>
          <p:nvPr/>
        </p:nvCxnSpPr>
        <p:spPr>
          <a:xfrm flipV="1">
            <a:off x="15755" y="955260"/>
            <a:ext cx="954026" cy="2219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Rectángulo: esquinas redondeadas 10">
            <a:extLst>
              <a:ext uri="{FF2B5EF4-FFF2-40B4-BE49-F238E27FC236}">
                <a16:creationId xmlns:a16="http://schemas.microsoft.com/office/drawing/2014/main" id="{B9BE3053-AAF0-0943-37EB-050D23E28A12}"/>
              </a:ext>
            </a:extLst>
          </p:cNvPr>
          <p:cNvSpPr/>
          <p:nvPr/>
        </p:nvSpPr>
        <p:spPr>
          <a:xfrm>
            <a:off x="969781" y="714560"/>
            <a:ext cx="10376894" cy="481399"/>
          </a:xfrm>
          <a:prstGeom prst="roundRect">
            <a:avLst/>
          </a:prstGeom>
          <a:solidFill>
            <a:srgbClr val="FFFFFF">
              <a:alpha val="20000"/>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2" name="Conector recto 11">
            <a:extLst>
              <a:ext uri="{FF2B5EF4-FFF2-40B4-BE49-F238E27FC236}">
                <a16:creationId xmlns:a16="http://schemas.microsoft.com/office/drawing/2014/main" id="{82070113-7BB7-7024-E433-0280FBD0E38C}"/>
              </a:ext>
            </a:extLst>
          </p:cNvPr>
          <p:cNvCxnSpPr>
            <a:cxnSpLocks/>
            <a:stCxn id="11" idx="3"/>
          </p:cNvCxnSpPr>
          <p:nvPr/>
        </p:nvCxnSpPr>
        <p:spPr>
          <a:xfrm>
            <a:off x="11346675" y="955260"/>
            <a:ext cx="829570" cy="4253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CuadroTexto 23">
            <a:extLst>
              <a:ext uri="{FF2B5EF4-FFF2-40B4-BE49-F238E27FC236}">
                <a16:creationId xmlns:a16="http://schemas.microsoft.com/office/drawing/2014/main" id="{77AC952E-FE1E-3C99-9DBC-A0774DAFAAAE}"/>
              </a:ext>
            </a:extLst>
          </p:cNvPr>
          <p:cNvSpPr txBox="1"/>
          <p:nvPr/>
        </p:nvSpPr>
        <p:spPr>
          <a:xfrm>
            <a:off x="599379" y="1601572"/>
            <a:ext cx="10747296" cy="4655633"/>
          </a:xfrm>
          <a:prstGeom prst="rect">
            <a:avLst/>
          </a:prstGeom>
          <a:noFill/>
        </p:spPr>
        <p:txBody>
          <a:bodyPr wrap="square">
            <a:spAutoFit/>
          </a:bodyPr>
          <a:lstStyle/>
          <a:p>
            <a:pPr marL="285750" indent="-285750" algn="just">
              <a:lnSpc>
                <a:spcPct val="150000"/>
              </a:lnSpc>
              <a:buFont typeface="Wingdings" panose="05000000000000000000" pitchFamily="2" charset="2"/>
              <a:buChar char="q"/>
            </a:pPr>
            <a:r>
              <a:rPr lang="es-ES" sz="2000" dirty="0">
                <a:latin typeface="Cascadia Code" panose="020B0609020000020004" pitchFamily="49" charset="0"/>
                <a:ea typeface="Cascadia Code" panose="020B0609020000020004" pitchFamily="49" charset="0"/>
                <a:cs typeface="Cascadia Code" panose="020B0609020000020004" pitchFamily="49" charset="0"/>
              </a:rPr>
              <a:t>¿Qué es un </a:t>
            </a:r>
            <a:r>
              <a:rPr lang="es-ES" sz="2000" dirty="0">
                <a:highlight>
                  <a:srgbClr val="BC451B"/>
                </a:highlight>
                <a:latin typeface="Cascadia Code" panose="020B0609020000020004" pitchFamily="49" charset="0"/>
                <a:ea typeface="Cascadia Code" panose="020B0609020000020004" pitchFamily="49" charset="0"/>
                <a:cs typeface="Cascadia Code" panose="020B0609020000020004" pitchFamily="49" charset="0"/>
              </a:rPr>
              <a:t>Lenguaje de Programación</a:t>
            </a:r>
            <a:r>
              <a:rPr lang="es-ES" sz="2000" dirty="0">
                <a:latin typeface="Cascadia Code" panose="020B0609020000020004" pitchFamily="49" charset="0"/>
                <a:ea typeface="Cascadia Code" panose="020B0609020000020004" pitchFamily="49" charset="0"/>
                <a:cs typeface="Cascadia Code" panose="020B0609020000020004" pitchFamily="49" charset="0"/>
              </a:rPr>
              <a:t>?</a:t>
            </a:r>
          </a:p>
          <a:p>
            <a:pPr marL="742950" lvl="1" indent="-285750" algn="just">
              <a:lnSpc>
                <a:spcPct val="150000"/>
              </a:lnSpc>
              <a:buFont typeface="Wingdings" panose="05000000000000000000" pitchFamily="2" charset="2"/>
              <a:buChar char="q"/>
            </a:pPr>
            <a:r>
              <a:rPr lang="es-ES" sz="2000" dirty="0">
                <a:latin typeface="Cascadia Code" panose="020B0609020000020004" pitchFamily="49" charset="0"/>
                <a:ea typeface="Cascadia Code" panose="020B0609020000020004" pitchFamily="49" charset="0"/>
                <a:cs typeface="Cascadia Code" panose="020B0609020000020004" pitchFamily="49" charset="0"/>
              </a:rPr>
              <a:t>Es el </a:t>
            </a:r>
            <a:r>
              <a:rPr lang="es-ES" sz="2000" dirty="0">
                <a:highlight>
                  <a:srgbClr val="D1AE2D"/>
                </a:highlight>
                <a:latin typeface="Cascadia Code" panose="020B0609020000020004" pitchFamily="49" charset="0"/>
                <a:ea typeface="Cascadia Code" panose="020B0609020000020004" pitchFamily="49" charset="0"/>
                <a:cs typeface="Cascadia Code" panose="020B0609020000020004" pitchFamily="49" charset="0"/>
              </a:rPr>
              <a:t>idioma</a:t>
            </a:r>
            <a:r>
              <a:rPr lang="es-ES" sz="2000" dirty="0">
                <a:latin typeface="Cascadia Code" panose="020B0609020000020004" pitchFamily="49" charset="0"/>
                <a:ea typeface="Cascadia Code" panose="020B0609020000020004" pitchFamily="49" charset="0"/>
                <a:cs typeface="Cascadia Code" panose="020B0609020000020004" pitchFamily="49" charset="0"/>
              </a:rPr>
              <a:t> que utilizamos para comunicarnos con las máquinas.</a:t>
            </a:r>
          </a:p>
          <a:p>
            <a:pPr algn="just">
              <a:lnSpc>
                <a:spcPct val="150000"/>
              </a:lnSpc>
            </a:pPr>
            <a:endParaRPr lang="es-ES" sz="2000" dirty="0">
              <a:latin typeface="Cascadia Code" panose="020B0609020000020004" pitchFamily="49" charset="0"/>
              <a:ea typeface="Cascadia Code" panose="020B0609020000020004" pitchFamily="49" charset="0"/>
              <a:cs typeface="Cascadia Code" panose="020B0609020000020004" pitchFamily="49" charset="0"/>
            </a:endParaRPr>
          </a:p>
          <a:p>
            <a:pPr marL="285750" indent="-285750" algn="just">
              <a:lnSpc>
                <a:spcPct val="150000"/>
              </a:lnSpc>
              <a:buFont typeface="Wingdings" panose="05000000000000000000" pitchFamily="2" charset="2"/>
              <a:buChar char="q"/>
            </a:pPr>
            <a:r>
              <a:rPr lang="es-ES" sz="2000" dirty="0">
                <a:latin typeface="Cascadia Code" panose="020B0609020000020004" pitchFamily="49" charset="0"/>
                <a:ea typeface="Cascadia Code" panose="020B0609020000020004" pitchFamily="49" charset="0"/>
                <a:cs typeface="Cascadia Code" panose="020B0609020000020004" pitchFamily="49" charset="0"/>
              </a:rPr>
              <a:t>¿Y en qué nos debemos fijar para elegir uno  adecuado en el contexto de desarrollo de inteligencia artificial?</a:t>
            </a:r>
          </a:p>
          <a:p>
            <a:pPr marL="742950" lvl="1" indent="-285750" algn="just">
              <a:lnSpc>
                <a:spcPct val="150000"/>
              </a:lnSpc>
              <a:buFont typeface="Wingdings" panose="05000000000000000000" pitchFamily="2" charset="2"/>
              <a:buChar char="q"/>
            </a:pPr>
            <a:r>
              <a:rPr lang="es-ES" sz="2000" dirty="0">
                <a:highlight>
                  <a:srgbClr val="008080"/>
                </a:highlight>
                <a:latin typeface="Cascadia Code" panose="020B0609020000020004" pitchFamily="49" charset="0"/>
                <a:ea typeface="Cascadia Code" panose="020B0609020000020004" pitchFamily="49" charset="0"/>
                <a:cs typeface="Cascadia Code" panose="020B0609020000020004" pitchFamily="49" charset="0"/>
              </a:rPr>
              <a:t>Velocidad</a:t>
            </a:r>
            <a:r>
              <a:rPr lang="es-ES" sz="2000" dirty="0">
                <a:latin typeface="Cascadia Code" panose="020B0609020000020004" pitchFamily="49" charset="0"/>
                <a:ea typeface="Cascadia Code" panose="020B0609020000020004" pitchFamily="49" charset="0"/>
                <a:cs typeface="Cascadia Code" panose="020B0609020000020004" pitchFamily="49" charset="0"/>
              </a:rPr>
              <a:t>: al requerir de numerosos cálculos, tendrá que poder procesarse rápidamente, casi en tiempo real. </a:t>
            </a:r>
          </a:p>
          <a:p>
            <a:pPr marL="742950" lvl="1" indent="-285750" algn="just">
              <a:lnSpc>
                <a:spcPct val="150000"/>
              </a:lnSpc>
              <a:buFont typeface="Wingdings" panose="05000000000000000000" pitchFamily="2" charset="2"/>
              <a:buChar char="q"/>
            </a:pPr>
            <a:r>
              <a:rPr lang="es-ES" sz="2000" dirty="0">
                <a:highlight>
                  <a:srgbClr val="008080"/>
                </a:highlight>
                <a:latin typeface="Cascadia Code" panose="020B0609020000020004" pitchFamily="49" charset="0"/>
                <a:ea typeface="Cascadia Code" panose="020B0609020000020004" pitchFamily="49" charset="0"/>
                <a:cs typeface="Cascadia Code" panose="020B0609020000020004" pitchFamily="49" charset="0"/>
              </a:rPr>
              <a:t>Curva de Aprendizaje</a:t>
            </a:r>
            <a:r>
              <a:rPr lang="es-ES" sz="2000" dirty="0">
                <a:latin typeface="Cascadia Code" panose="020B0609020000020004" pitchFamily="49" charset="0"/>
                <a:ea typeface="Cascadia Code" panose="020B0609020000020004" pitchFamily="49" charset="0"/>
                <a:cs typeface="Cascadia Code" panose="020B0609020000020004" pitchFamily="49" charset="0"/>
              </a:rPr>
              <a:t>: los lenguajes más utilizados normalmente son los que más guías y librerías y apoyo de la comunidad tienen.</a:t>
            </a:r>
          </a:p>
          <a:p>
            <a:pPr marL="742950" lvl="1" indent="-285750" algn="just">
              <a:lnSpc>
                <a:spcPct val="150000"/>
              </a:lnSpc>
              <a:buFont typeface="Wingdings" panose="05000000000000000000" pitchFamily="2" charset="2"/>
              <a:buChar char="q"/>
            </a:pPr>
            <a:r>
              <a:rPr lang="es-ES" sz="2000" dirty="0">
                <a:highlight>
                  <a:srgbClr val="008080"/>
                </a:highlight>
                <a:latin typeface="Cascadia Code" panose="020B0609020000020004" pitchFamily="49" charset="0"/>
                <a:ea typeface="Cascadia Code" panose="020B0609020000020004" pitchFamily="49" charset="0"/>
                <a:cs typeface="Cascadia Code" panose="020B0609020000020004" pitchFamily="49" charset="0"/>
              </a:rPr>
              <a:t>Coste</a:t>
            </a:r>
            <a:r>
              <a:rPr lang="es-ES" sz="2000" dirty="0">
                <a:latin typeface="Cascadia Code" panose="020B0609020000020004" pitchFamily="49" charset="0"/>
                <a:ea typeface="Cascadia Code" panose="020B0609020000020004" pitchFamily="49" charset="0"/>
                <a:cs typeface="Cascadia Code" panose="020B0609020000020004" pitchFamily="49" charset="0"/>
              </a:rPr>
              <a:t>: no todos los lenguajes son gratuitos (MATLAB). </a:t>
            </a:r>
          </a:p>
        </p:txBody>
      </p:sp>
      <p:sp>
        <p:nvSpPr>
          <p:cNvPr id="2" name="CuadroTexto 1">
            <a:extLst>
              <a:ext uri="{FF2B5EF4-FFF2-40B4-BE49-F238E27FC236}">
                <a16:creationId xmlns:a16="http://schemas.microsoft.com/office/drawing/2014/main" id="{7F9F07BE-1DDC-E18E-7266-8619704EC24D}"/>
              </a:ext>
            </a:extLst>
          </p:cNvPr>
          <p:cNvSpPr txBox="1"/>
          <p:nvPr/>
        </p:nvSpPr>
        <p:spPr>
          <a:xfrm>
            <a:off x="0" y="6488668"/>
            <a:ext cx="7042150" cy="369332"/>
          </a:xfrm>
          <a:prstGeom prst="rect">
            <a:avLst/>
          </a:prstGeom>
          <a:noFill/>
        </p:spPr>
        <p:txBody>
          <a:bodyPr wrap="square">
            <a:spAutoFit/>
          </a:bodyPr>
          <a:lstStyle/>
          <a:p>
            <a:r>
              <a:rPr lang="es-ES" dirty="0">
                <a:latin typeface="Cascadia Code" panose="020B0609020000020004" pitchFamily="49" charset="0"/>
                <a:ea typeface="Cascadia Code" panose="020B0609020000020004" pitchFamily="49" charset="0"/>
                <a:cs typeface="Cascadia Code" panose="020B0609020000020004" pitchFamily="49" charset="0"/>
              </a:rPr>
              <a:t>21</a:t>
            </a:r>
            <a:endParaRPr lang="es-ES" dirty="0"/>
          </a:p>
        </p:txBody>
      </p:sp>
      <p:sp>
        <p:nvSpPr>
          <p:cNvPr id="3" name="CuadroTexto 2">
            <a:extLst>
              <a:ext uri="{FF2B5EF4-FFF2-40B4-BE49-F238E27FC236}">
                <a16:creationId xmlns:a16="http://schemas.microsoft.com/office/drawing/2014/main" id="{CDC44977-E2C0-140D-5BAB-7AAD7874BEB0}"/>
              </a:ext>
            </a:extLst>
          </p:cNvPr>
          <p:cNvSpPr txBox="1"/>
          <p:nvPr/>
        </p:nvSpPr>
        <p:spPr>
          <a:xfrm>
            <a:off x="890018" y="693649"/>
            <a:ext cx="10536419" cy="523220"/>
          </a:xfrm>
          <a:prstGeom prst="rect">
            <a:avLst/>
          </a:prstGeom>
          <a:noFill/>
        </p:spPr>
        <p:txBody>
          <a:bodyPr wrap="square">
            <a:spAutoFit/>
          </a:bodyPr>
          <a:lstStyle/>
          <a:p>
            <a:pPr algn="ctr"/>
            <a:r>
              <a:rPr lang="es-ES" sz="2800" dirty="0">
                <a:latin typeface="Cascadia Code" panose="020B0609020000020004" pitchFamily="49" charset="0"/>
                <a:ea typeface="Cascadia Code" panose="020B0609020000020004" pitchFamily="49" charset="0"/>
                <a:cs typeface="Cascadia Code" panose="020B0609020000020004" pitchFamily="49" charset="0"/>
              </a:rPr>
              <a:t>Caracterización de los Lenguajes de Programación</a:t>
            </a:r>
            <a:endParaRPr lang="es-ES" sz="2800" dirty="0"/>
          </a:p>
        </p:txBody>
      </p:sp>
    </p:spTree>
    <p:extLst>
      <p:ext uri="{BB962C8B-B14F-4D97-AF65-F5344CB8AC3E}">
        <p14:creationId xmlns:p14="http://schemas.microsoft.com/office/powerpoint/2010/main" val="24659548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1">
            <a:extLst>
              <a:ext uri="{FF2B5EF4-FFF2-40B4-BE49-F238E27FC236}">
                <a16:creationId xmlns:a16="http://schemas.microsoft.com/office/drawing/2014/main" id="{03E9B5F6-D12F-D76F-64B8-A813D2D8B9A9}"/>
              </a:ext>
            </a:extLst>
          </p:cNvPr>
          <p:cNvSpPr txBox="1">
            <a:spLocks/>
          </p:cNvSpPr>
          <p:nvPr/>
        </p:nvSpPr>
        <p:spPr>
          <a:xfrm>
            <a:off x="15755" y="178802"/>
            <a:ext cx="9144000" cy="324289"/>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s-ES" sz="1800" dirty="0">
                <a:latin typeface="Cascadia Code" panose="020B0609020000020004" pitchFamily="49" charset="0"/>
                <a:ea typeface="Cascadia Code" panose="020B0609020000020004" pitchFamily="49" charset="0"/>
                <a:cs typeface="Cascadia Code" panose="020B0609020000020004" pitchFamily="49" charset="0"/>
              </a:rPr>
              <a:t>Unidad 1. Introducción a la Programación de Inteligencia Artificial</a:t>
            </a:r>
          </a:p>
        </p:txBody>
      </p:sp>
      <p:pic>
        <p:nvPicPr>
          <p:cNvPr id="9" name="Imagen 8" descr="Imagen que contiene señal, reloj&#10;&#10;Descripción generada automáticamente">
            <a:extLst>
              <a:ext uri="{FF2B5EF4-FFF2-40B4-BE49-F238E27FC236}">
                <a16:creationId xmlns:a16="http://schemas.microsoft.com/office/drawing/2014/main" id="{5D8F626B-1EE0-8E28-9286-46A94579DD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95660" y="26017"/>
            <a:ext cx="1180585" cy="979885"/>
          </a:xfrm>
          <a:prstGeom prst="rect">
            <a:avLst/>
          </a:prstGeom>
        </p:spPr>
      </p:pic>
      <p:cxnSp>
        <p:nvCxnSpPr>
          <p:cNvPr id="10" name="Conector recto 9">
            <a:extLst>
              <a:ext uri="{FF2B5EF4-FFF2-40B4-BE49-F238E27FC236}">
                <a16:creationId xmlns:a16="http://schemas.microsoft.com/office/drawing/2014/main" id="{C3E9B7A7-9704-2FAF-69CE-1E26F80FDBFE}"/>
              </a:ext>
            </a:extLst>
          </p:cNvPr>
          <p:cNvCxnSpPr>
            <a:cxnSpLocks/>
            <a:endCxn id="11" idx="1"/>
          </p:cNvCxnSpPr>
          <p:nvPr/>
        </p:nvCxnSpPr>
        <p:spPr>
          <a:xfrm flipV="1">
            <a:off x="15755" y="955260"/>
            <a:ext cx="954026" cy="2219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Rectángulo: esquinas redondeadas 10">
            <a:extLst>
              <a:ext uri="{FF2B5EF4-FFF2-40B4-BE49-F238E27FC236}">
                <a16:creationId xmlns:a16="http://schemas.microsoft.com/office/drawing/2014/main" id="{B9BE3053-AAF0-0943-37EB-050D23E28A12}"/>
              </a:ext>
            </a:extLst>
          </p:cNvPr>
          <p:cNvSpPr/>
          <p:nvPr/>
        </p:nvSpPr>
        <p:spPr>
          <a:xfrm>
            <a:off x="969781" y="714560"/>
            <a:ext cx="10376894" cy="481399"/>
          </a:xfrm>
          <a:prstGeom prst="roundRect">
            <a:avLst/>
          </a:prstGeom>
          <a:solidFill>
            <a:srgbClr val="FFFFFF">
              <a:alpha val="20000"/>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2" name="Conector recto 11">
            <a:extLst>
              <a:ext uri="{FF2B5EF4-FFF2-40B4-BE49-F238E27FC236}">
                <a16:creationId xmlns:a16="http://schemas.microsoft.com/office/drawing/2014/main" id="{82070113-7BB7-7024-E433-0280FBD0E38C}"/>
              </a:ext>
            </a:extLst>
          </p:cNvPr>
          <p:cNvCxnSpPr>
            <a:cxnSpLocks/>
            <a:stCxn id="11" idx="3"/>
          </p:cNvCxnSpPr>
          <p:nvPr/>
        </p:nvCxnSpPr>
        <p:spPr>
          <a:xfrm>
            <a:off x="11346675" y="955260"/>
            <a:ext cx="829570" cy="4253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CuadroTexto 23">
            <a:extLst>
              <a:ext uri="{FF2B5EF4-FFF2-40B4-BE49-F238E27FC236}">
                <a16:creationId xmlns:a16="http://schemas.microsoft.com/office/drawing/2014/main" id="{77AC952E-FE1E-3C99-9DBC-A0774DAFAAAE}"/>
              </a:ext>
            </a:extLst>
          </p:cNvPr>
          <p:cNvSpPr txBox="1"/>
          <p:nvPr/>
        </p:nvSpPr>
        <p:spPr>
          <a:xfrm>
            <a:off x="599379" y="1649698"/>
            <a:ext cx="10747296" cy="4985980"/>
          </a:xfrm>
          <a:prstGeom prst="rect">
            <a:avLst/>
          </a:prstGeom>
          <a:noFill/>
        </p:spPr>
        <p:txBody>
          <a:bodyPr wrap="square">
            <a:spAutoFit/>
          </a:bodyPr>
          <a:lstStyle/>
          <a:p>
            <a:pPr marL="285750" indent="-285750">
              <a:lnSpc>
                <a:spcPct val="150000"/>
              </a:lnSpc>
              <a:buFont typeface="Wingdings" panose="05000000000000000000" pitchFamily="2" charset="2"/>
              <a:buChar char="q"/>
            </a:pPr>
            <a:r>
              <a:rPr lang="es-ES" sz="2000" dirty="0">
                <a:latin typeface="Cascadia Code" panose="020B0609020000020004" pitchFamily="49" charset="0"/>
                <a:ea typeface="Cascadia Code" panose="020B0609020000020004" pitchFamily="49" charset="0"/>
                <a:cs typeface="Cascadia Code" panose="020B0609020000020004" pitchFamily="49" charset="0"/>
              </a:rPr>
              <a:t>Niveles de los Lenguajes de Programación:</a:t>
            </a:r>
          </a:p>
          <a:p>
            <a:pPr marL="742950" lvl="1" indent="-285750">
              <a:lnSpc>
                <a:spcPct val="150000"/>
              </a:lnSpc>
              <a:buFont typeface="Wingdings" panose="05000000000000000000" pitchFamily="2" charset="2"/>
              <a:buChar char="q"/>
            </a:pPr>
            <a:r>
              <a:rPr lang="es-ES" sz="2000" dirty="0">
                <a:highlight>
                  <a:srgbClr val="BC451B"/>
                </a:highlight>
                <a:latin typeface="Cascadia Code" panose="020B0609020000020004" pitchFamily="49" charset="0"/>
                <a:ea typeface="Cascadia Code" panose="020B0609020000020004" pitchFamily="49" charset="0"/>
                <a:cs typeface="Cascadia Code" panose="020B0609020000020004" pitchFamily="49" charset="0"/>
              </a:rPr>
              <a:t>Bajo</a:t>
            </a:r>
            <a:r>
              <a:rPr lang="es-ES" sz="2000" dirty="0">
                <a:latin typeface="Cascadia Code" panose="020B0609020000020004" pitchFamily="49" charset="0"/>
                <a:ea typeface="Cascadia Code" panose="020B0609020000020004" pitchFamily="49" charset="0"/>
                <a:cs typeface="Cascadia Code" panose="020B0609020000020004" pitchFamily="49" charset="0"/>
              </a:rPr>
              <a:t> nivel: </a:t>
            </a:r>
            <a:r>
              <a:rPr lang="es-ES" sz="2000" dirty="0">
                <a:highlight>
                  <a:srgbClr val="D1AE2D"/>
                </a:highlight>
                <a:latin typeface="Cascadia Code" panose="020B0609020000020004" pitchFamily="49" charset="0"/>
                <a:ea typeface="Cascadia Code" panose="020B0609020000020004" pitchFamily="49" charset="0"/>
                <a:cs typeface="Cascadia Code" panose="020B0609020000020004" pitchFamily="49" charset="0"/>
              </a:rPr>
              <a:t>código máquina</a:t>
            </a:r>
            <a:r>
              <a:rPr lang="es-ES" sz="2000" dirty="0">
                <a:latin typeface="Cascadia Code" panose="020B0609020000020004" pitchFamily="49" charset="0"/>
                <a:ea typeface="Cascadia Code" panose="020B0609020000020004" pitchFamily="49" charset="0"/>
                <a:cs typeface="Cascadia Code" panose="020B0609020000020004" pitchFamily="49" charset="0"/>
              </a:rPr>
              <a:t>.</a:t>
            </a:r>
          </a:p>
          <a:p>
            <a:pPr lvl="1">
              <a:lnSpc>
                <a:spcPct val="150000"/>
              </a:lnSpc>
            </a:pPr>
            <a:r>
              <a:rPr lang="es-ES" sz="2000" dirty="0">
                <a:latin typeface="Cascadia Code" panose="020B0609020000020004" pitchFamily="49" charset="0"/>
                <a:ea typeface="Cascadia Code" panose="020B0609020000020004" pitchFamily="49" charset="0"/>
                <a:cs typeface="Cascadia Code" panose="020B0609020000020004" pitchFamily="49" charset="0"/>
              </a:rPr>
              <a:t>								</a:t>
            </a:r>
          </a:p>
          <a:p>
            <a:pPr marL="742950" lvl="1" indent="-285750">
              <a:lnSpc>
                <a:spcPct val="150000"/>
              </a:lnSpc>
              <a:buFont typeface="Wingdings" panose="05000000000000000000" pitchFamily="2" charset="2"/>
              <a:buChar char="q"/>
            </a:pPr>
            <a:endParaRPr lang="es-ES" sz="2000" dirty="0">
              <a:latin typeface="Cascadia Code" panose="020B0609020000020004" pitchFamily="49" charset="0"/>
              <a:ea typeface="Cascadia Code" panose="020B0609020000020004" pitchFamily="49" charset="0"/>
              <a:cs typeface="Cascadia Code" panose="020B0609020000020004" pitchFamily="49" charset="0"/>
            </a:endParaRPr>
          </a:p>
          <a:p>
            <a:pPr marL="742950" lvl="1" indent="-285750">
              <a:lnSpc>
                <a:spcPct val="150000"/>
              </a:lnSpc>
              <a:buFont typeface="Wingdings" panose="05000000000000000000" pitchFamily="2" charset="2"/>
              <a:buChar char="q"/>
            </a:pPr>
            <a:r>
              <a:rPr lang="es-ES" sz="2000" dirty="0">
                <a:latin typeface="Cascadia Code" panose="020B0609020000020004" pitchFamily="49" charset="0"/>
                <a:ea typeface="Cascadia Code" panose="020B0609020000020004" pitchFamily="49" charset="0"/>
                <a:cs typeface="Cascadia Code" panose="020B0609020000020004" pitchFamily="49" charset="0"/>
              </a:rPr>
              <a:t>Nivel </a:t>
            </a:r>
            <a:r>
              <a:rPr lang="es-ES" sz="2000" dirty="0">
                <a:highlight>
                  <a:srgbClr val="BC451B"/>
                </a:highlight>
                <a:latin typeface="Cascadia Code" panose="020B0609020000020004" pitchFamily="49" charset="0"/>
                <a:ea typeface="Cascadia Code" panose="020B0609020000020004" pitchFamily="49" charset="0"/>
                <a:cs typeface="Cascadia Code" panose="020B0609020000020004" pitchFamily="49" charset="0"/>
              </a:rPr>
              <a:t>simbólico</a:t>
            </a:r>
            <a:r>
              <a:rPr lang="es-ES" sz="2000" dirty="0">
                <a:latin typeface="Cascadia Code" panose="020B0609020000020004" pitchFamily="49" charset="0"/>
                <a:ea typeface="Cascadia Code" panose="020B0609020000020004" pitchFamily="49" charset="0"/>
                <a:cs typeface="Cascadia Code" panose="020B0609020000020004" pitchFamily="49" charset="0"/>
              </a:rPr>
              <a:t>: </a:t>
            </a:r>
            <a:r>
              <a:rPr lang="es-ES" sz="2000" dirty="0">
                <a:highlight>
                  <a:srgbClr val="D1AE2D"/>
                </a:highlight>
                <a:latin typeface="Cascadia Code" panose="020B0609020000020004" pitchFamily="49" charset="0"/>
                <a:ea typeface="Cascadia Code" panose="020B0609020000020004" pitchFamily="49" charset="0"/>
                <a:cs typeface="Cascadia Code" panose="020B0609020000020004" pitchFamily="49" charset="0"/>
              </a:rPr>
              <a:t>ensamblador</a:t>
            </a:r>
            <a:r>
              <a:rPr lang="es-ES" sz="2000" dirty="0">
                <a:latin typeface="Cascadia Code" panose="020B0609020000020004" pitchFamily="49" charset="0"/>
                <a:ea typeface="Cascadia Code" panose="020B0609020000020004" pitchFamily="49" charset="0"/>
                <a:cs typeface="Cascadia Code" panose="020B0609020000020004" pitchFamily="49" charset="0"/>
              </a:rPr>
              <a:t>.</a:t>
            </a:r>
          </a:p>
          <a:p>
            <a:pPr marL="742950" lvl="1" indent="-285750">
              <a:lnSpc>
                <a:spcPct val="150000"/>
              </a:lnSpc>
              <a:buFont typeface="Wingdings" panose="05000000000000000000" pitchFamily="2" charset="2"/>
              <a:buChar char="q"/>
            </a:pPr>
            <a:endParaRPr lang="es-ES" sz="2000" dirty="0">
              <a:latin typeface="Cascadia Code" panose="020B0609020000020004" pitchFamily="49" charset="0"/>
              <a:ea typeface="Cascadia Code" panose="020B0609020000020004" pitchFamily="49" charset="0"/>
              <a:cs typeface="Cascadia Code" panose="020B0609020000020004" pitchFamily="49" charset="0"/>
            </a:endParaRPr>
          </a:p>
          <a:p>
            <a:pPr marL="742950" lvl="1" indent="-285750">
              <a:lnSpc>
                <a:spcPct val="150000"/>
              </a:lnSpc>
              <a:buFont typeface="Wingdings" panose="05000000000000000000" pitchFamily="2" charset="2"/>
              <a:buChar char="q"/>
            </a:pPr>
            <a:endParaRPr lang="es-ES" sz="2000" dirty="0">
              <a:latin typeface="Cascadia Code" panose="020B0609020000020004" pitchFamily="49" charset="0"/>
              <a:ea typeface="Cascadia Code" panose="020B0609020000020004" pitchFamily="49" charset="0"/>
              <a:cs typeface="Cascadia Code" panose="020B0609020000020004" pitchFamily="49" charset="0"/>
            </a:endParaRPr>
          </a:p>
          <a:p>
            <a:pPr marL="742950" lvl="1" indent="-285750">
              <a:lnSpc>
                <a:spcPct val="150000"/>
              </a:lnSpc>
              <a:buFont typeface="Wingdings" panose="05000000000000000000" pitchFamily="2" charset="2"/>
              <a:buChar char="q"/>
            </a:pPr>
            <a:endParaRPr lang="es-ES" sz="2000" dirty="0">
              <a:latin typeface="Cascadia Code" panose="020B0609020000020004" pitchFamily="49" charset="0"/>
              <a:ea typeface="Cascadia Code" panose="020B0609020000020004" pitchFamily="49" charset="0"/>
              <a:cs typeface="Cascadia Code" panose="020B0609020000020004" pitchFamily="49" charset="0"/>
            </a:endParaRPr>
          </a:p>
          <a:p>
            <a:pPr marL="742950" lvl="1" indent="-285750">
              <a:lnSpc>
                <a:spcPct val="150000"/>
              </a:lnSpc>
              <a:buFont typeface="Wingdings" panose="05000000000000000000" pitchFamily="2" charset="2"/>
              <a:buChar char="q"/>
            </a:pPr>
            <a:r>
              <a:rPr lang="es-ES" sz="2000" dirty="0">
                <a:highlight>
                  <a:srgbClr val="BC451B"/>
                </a:highlight>
                <a:latin typeface="Cascadia Code" panose="020B0609020000020004" pitchFamily="49" charset="0"/>
                <a:ea typeface="Cascadia Code" panose="020B0609020000020004" pitchFamily="49" charset="0"/>
                <a:cs typeface="Cascadia Code" panose="020B0609020000020004" pitchFamily="49" charset="0"/>
              </a:rPr>
              <a:t>Alto</a:t>
            </a:r>
            <a:r>
              <a:rPr lang="es-ES" sz="2000" dirty="0">
                <a:latin typeface="Cascadia Code" panose="020B0609020000020004" pitchFamily="49" charset="0"/>
                <a:ea typeface="Cascadia Code" panose="020B0609020000020004" pitchFamily="49" charset="0"/>
                <a:cs typeface="Cascadia Code" panose="020B0609020000020004" pitchFamily="49" charset="0"/>
              </a:rPr>
              <a:t> nivel: por ejemplo, </a:t>
            </a:r>
            <a:r>
              <a:rPr lang="es-ES" sz="2000" dirty="0">
                <a:highlight>
                  <a:srgbClr val="D1AE2D"/>
                </a:highlight>
                <a:latin typeface="Cascadia Code" panose="020B0609020000020004" pitchFamily="49" charset="0"/>
                <a:ea typeface="Cascadia Code" panose="020B0609020000020004" pitchFamily="49" charset="0"/>
                <a:cs typeface="Cascadia Code" panose="020B0609020000020004" pitchFamily="49" charset="0"/>
              </a:rPr>
              <a:t>Python</a:t>
            </a:r>
            <a:r>
              <a:rPr lang="es-ES" sz="2000" dirty="0">
                <a:latin typeface="Cascadia Code" panose="020B0609020000020004" pitchFamily="49" charset="0"/>
                <a:ea typeface="Cascadia Code" panose="020B0609020000020004" pitchFamily="49" charset="0"/>
                <a:cs typeface="Cascadia Code" panose="020B0609020000020004" pitchFamily="49" charset="0"/>
              </a:rPr>
              <a:t>.</a:t>
            </a:r>
          </a:p>
          <a:p>
            <a:pPr>
              <a:lnSpc>
                <a:spcPct val="150000"/>
              </a:lnSpc>
            </a:pPr>
            <a:endParaRPr lang="es-ES" sz="2000" dirty="0">
              <a:latin typeface="Cascadia Code" panose="020B0609020000020004" pitchFamily="49" charset="0"/>
              <a:ea typeface="Cascadia Code" panose="020B0609020000020004" pitchFamily="49" charset="0"/>
              <a:cs typeface="Cascadia Code" panose="020B0609020000020004" pitchFamily="49" charset="0"/>
            </a:endParaRPr>
          </a:p>
          <a:p>
            <a:endParaRPr lang="es-ES" dirty="0"/>
          </a:p>
        </p:txBody>
      </p:sp>
      <p:sp>
        <p:nvSpPr>
          <p:cNvPr id="2" name="CuadroTexto 1">
            <a:extLst>
              <a:ext uri="{FF2B5EF4-FFF2-40B4-BE49-F238E27FC236}">
                <a16:creationId xmlns:a16="http://schemas.microsoft.com/office/drawing/2014/main" id="{7F9F07BE-1DDC-E18E-7266-8619704EC24D}"/>
              </a:ext>
            </a:extLst>
          </p:cNvPr>
          <p:cNvSpPr txBox="1"/>
          <p:nvPr/>
        </p:nvSpPr>
        <p:spPr>
          <a:xfrm>
            <a:off x="0" y="6488668"/>
            <a:ext cx="7042150" cy="369332"/>
          </a:xfrm>
          <a:prstGeom prst="rect">
            <a:avLst/>
          </a:prstGeom>
          <a:noFill/>
        </p:spPr>
        <p:txBody>
          <a:bodyPr wrap="square">
            <a:spAutoFit/>
          </a:bodyPr>
          <a:lstStyle/>
          <a:p>
            <a:r>
              <a:rPr lang="es-ES" dirty="0">
                <a:latin typeface="Cascadia Code" panose="020B0609020000020004" pitchFamily="49" charset="0"/>
                <a:ea typeface="Cascadia Code" panose="020B0609020000020004" pitchFamily="49" charset="0"/>
                <a:cs typeface="Cascadia Code" panose="020B0609020000020004" pitchFamily="49" charset="0"/>
              </a:rPr>
              <a:t>22</a:t>
            </a:r>
            <a:endParaRPr lang="es-ES" dirty="0"/>
          </a:p>
        </p:txBody>
      </p:sp>
      <p:sp>
        <p:nvSpPr>
          <p:cNvPr id="3" name="CuadroTexto 2">
            <a:extLst>
              <a:ext uri="{FF2B5EF4-FFF2-40B4-BE49-F238E27FC236}">
                <a16:creationId xmlns:a16="http://schemas.microsoft.com/office/drawing/2014/main" id="{CDC44977-E2C0-140D-5BAB-7AAD7874BEB0}"/>
              </a:ext>
            </a:extLst>
          </p:cNvPr>
          <p:cNvSpPr txBox="1"/>
          <p:nvPr/>
        </p:nvSpPr>
        <p:spPr>
          <a:xfrm>
            <a:off x="890018" y="693649"/>
            <a:ext cx="10536419" cy="523220"/>
          </a:xfrm>
          <a:prstGeom prst="rect">
            <a:avLst/>
          </a:prstGeom>
          <a:noFill/>
        </p:spPr>
        <p:txBody>
          <a:bodyPr wrap="square">
            <a:spAutoFit/>
          </a:bodyPr>
          <a:lstStyle/>
          <a:p>
            <a:pPr algn="ctr"/>
            <a:r>
              <a:rPr lang="es-ES" sz="2800" dirty="0">
                <a:latin typeface="Cascadia Code" panose="020B0609020000020004" pitchFamily="49" charset="0"/>
                <a:ea typeface="Cascadia Code" panose="020B0609020000020004" pitchFamily="49" charset="0"/>
                <a:cs typeface="Cascadia Code" panose="020B0609020000020004" pitchFamily="49" charset="0"/>
              </a:rPr>
              <a:t>Caracterización de los Lenguajes de Programación</a:t>
            </a:r>
            <a:endParaRPr lang="es-ES" sz="2800" dirty="0"/>
          </a:p>
        </p:txBody>
      </p:sp>
      <p:pic>
        <p:nvPicPr>
          <p:cNvPr id="17" name="Imagen 16">
            <a:extLst>
              <a:ext uri="{FF2B5EF4-FFF2-40B4-BE49-F238E27FC236}">
                <a16:creationId xmlns:a16="http://schemas.microsoft.com/office/drawing/2014/main" id="{BE69DE37-BAB5-6D9B-FD1F-F8B75D1809F6}"/>
              </a:ext>
            </a:extLst>
          </p:cNvPr>
          <p:cNvPicPr>
            <a:picLocks noChangeAspect="1"/>
          </p:cNvPicPr>
          <p:nvPr/>
        </p:nvPicPr>
        <p:blipFill>
          <a:blip r:embed="rId4"/>
          <a:stretch>
            <a:fillRect/>
          </a:stretch>
        </p:blipFill>
        <p:spPr>
          <a:xfrm>
            <a:off x="2035261" y="2699293"/>
            <a:ext cx="2343948" cy="672800"/>
          </a:xfrm>
          <a:prstGeom prst="rect">
            <a:avLst/>
          </a:prstGeom>
        </p:spPr>
      </p:pic>
      <p:sp>
        <p:nvSpPr>
          <p:cNvPr id="22" name="CuadroTexto 21">
            <a:extLst>
              <a:ext uri="{FF2B5EF4-FFF2-40B4-BE49-F238E27FC236}">
                <a16:creationId xmlns:a16="http://schemas.microsoft.com/office/drawing/2014/main" id="{2147464D-1327-3F5E-2B4B-679850CC9600}"/>
              </a:ext>
            </a:extLst>
          </p:cNvPr>
          <p:cNvSpPr txBox="1"/>
          <p:nvPr/>
        </p:nvSpPr>
        <p:spPr>
          <a:xfrm>
            <a:off x="5973027" y="2450917"/>
            <a:ext cx="6129336" cy="1169551"/>
          </a:xfrm>
          <a:prstGeom prst="rect">
            <a:avLst/>
          </a:prstGeom>
          <a:noFill/>
        </p:spPr>
        <p:txBody>
          <a:bodyPr wrap="square">
            <a:spAutoFit/>
          </a:bodyPr>
          <a:lstStyle/>
          <a:p>
            <a:r>
              <a:rPr lang="es-ES" sz="1400" dirty="0">
                <a:latin typeface="Cascadia Code" panose="020B0609020000020004" pitchFamily="49" charset="0"/>
                <a:ea typeface="Cascadia Code" panose="020B0609020000020004" pitchFamily="49" charset="0"/>
                <a:cs typeface="Cascadia Code" panose="020B0609020000020004" pitchFamily="49" charset="0"/>
              </a:rPr>
              <a:t>89 F8 </a:t>
            </a:r>
            <a:r>
              <a:rPr lang="es-ES" sz="1400" dirty="0">
                <a:latin typeface="Cascadia Code" panose="020B0609020000020004" pitchFamily="49" charset="0"/>
                <a:ea typeface="Cascadia Code" panose="020B0609020000020004" pitchFamily="49" charset="0"/>
                <a:cs typeface="Cascadia Code" panose="020B0609020000020004" pitchFamily="49" charset="0"/>
                <a:sym typeface="Wingdings" panose="05000000000000000000" pitchFamily="2" charset="2"/>
              </a:rPr>
              <a:t> mueve el primer </a:t>
            </a:r>
            <a:r>
              <a:rPr lang="es-ES" sz="1400" dirty="0" err="1">
                <a:latin typeface="Cascadia Code" panose="020B0609020000020004" pitchFamily="49" charset="0"/>
                <a:ea typeface="Cascadia Code" panose="020B0609020000020004" pitchFamily="49" charset="0"/>
                <a:cs typeface="Cascadia Code" panose="020B0609020000020004" pitchFamily="49" charset="0"/>
                <a:sym typeface="Wingdings" panose="05000000000000000000" pitchFamily="2" charset="2"/>
              </a:rPr>
              <a:t>arg</a:t>
            </a:r>
            <a:r>
              <a:rPr lang="es-ES" sz="1400" dirty="0">
                <a:latin typeface="Cascadia Code" panose="020B0609020000020004" pitchFamily="49" charset="0"/>
                <a:ea typeface="Cascadia Code" panose="020B0609020000020004" pitchFamily="49" charset="0"/>
                <a:cs typeface="Cascadia Code" panose="020B0609020000020004" pitchFamily="49" charset="0"/>
                <a:sym typeface="Wingdings" panose="05000000000000000000" pitchFamily="2" charset="2"/>
              </a:rPr>
              <a:t> al registro EAX</a:t>
            </a:r>
          </a:p>
          <a:p>
            <a:endParaRPr lang="es-ES" sz="1400" dirty="0">
              <a:latin typeface="Cascadia Code" panose="020B0609020000020004" pitchFamily="49" charset="0"/>
              <a:ea typeface="Cascadia Code" panose="020B0609020000020004" pitchFamily="49" charset="0"/>
              <a:cs typeface="Cascadia Code" panose="020B0609020000020004" pitchFamily="49" charset="0"/>
              <a:sym typeface="Wingdings" panose="05000000000000000000" pitchFamily="2" charset="2"/>
            </a:endParaRPr>
          </a:p>
          <a:p>
            <a:r>
              <a:rPr lang="es-ES" sz="1400" dirty="0">
                <a:latin typeface="Cascadia Code" panose="020B0609020000020004" pitchFamily="49" charset="0"/>
                <a:ea typeface="Cascadia Code" panose="020B0609020000020004" pitchFamily="49" charset="0"/>
                <a:cs typeface="Cascadia Code" panose="020B0609020000020004" pitchFamily="49" charset="0"/>
                <a:sym typeface="Wingdings" panose="05000000000000000000" pitchFamily="2" charset="2"/>
              </a:rPr>
              <a:t>01 F0  suma el segundo </a:t>
            </a:r>
            <a:r>
              <a:rPr lang="es-ES" sz="1400" dirty="0" err="1">
                <a:latin typeface="Cascadia Code" panose="020B0609020000020004" pitchFamily="49" charset="0"/>
                <a:ea typeface="Cascadia Code" panose="020B0609020000020004" pitchFamily="49" charset="0"/>
                <a:cs typeface="Cascadia Code" panose="020B0609020000020004" pitchFamily="49" charset="0"/>
                <a:sym typeface="Wingdings" panose="05000000000000000000" pitchFamily="2" charset="2"/>
              </a:rPr>
              <a:t>arg</a:t>
            </a:r>
            <a:r>
              <a:rPr lang="es-ES" sz="1400" dirty="0">
                <a:latin typeface="Cascadia Code" panose="020B0609020000020004" pitchFamily="49" charset="0"/>
                <a:ea typeface="Cascadia Code" panose="020B0609020000020004" pitchFamily="49" charset="0"/>
                <a:cs typeface="Cascadia Code" panose="020B0609020000020004" pitchFamily="49" charset="0"/>
                <a:sym typeface="Wingdings" panose="05000000000000000000" pitchFamily="2" charset="2"/>
              </a:rPr>
              <a:t> al registro EAX</a:t>
            </a:r>
          </a:p>
          <a:p>
            <a:endParaRPr lang="es-ES" sz="1400" dirty="0">
              <a:latin typeface="Cascadia Code" panose="020B0609020000020004" pitchFamily="49" charset="0"/>
              <a:ea typeface="Cascadia Code" panose="020B0609020000020004" pitchFamily="49" charset="0"/>
              <a:cs typeface="Cascadia Code" panose="020B0609020000020004" pitchFamily="49" charset="0"/>
              <a:sym typeface="Wingdings" panose="05000000000000000000" pitchFamily="2" charset="2"/>
            </a:endParaRPr>
          </a:p>
          <a:p>
            <a:r>
              <a:rPr lang="es-ES" sz="1400" dirty="0">
                <a:latin typeface="Cascadia Code" panose="020B0609020000020004" pitchFamily="49" charset="0"/>
                <a:ea typeface="Cascadia Code" panose="020B0609020000020004" pitchFamily="49" charset="0"/>
                <a:cs typeface="Cascadia Code" panose="020B0609020000020004" pitchFamily="49" charset="0"/>
                <a:sym typeface="Wingdings" panose="05000000000000000000" pitchFamily="2" charset="2"/>
              </a:rPr>
              <a:t>C3  devuelve el resultado de EAX </a:t>
            </a:r>
            <a:endParaRPr lang="es-ES" sz="1400" dirty="0"/>
          </a:p>
        </p:txBody>
      </p:sp>
      <p:cxnSp>
        <p:nvCxnSpPr>
          <p:cNvPr id="26" name="Conector recto de flecha 25">
            <a:extLst>
              <a:ext uri="{FF2B5EF4-FFF2-40B4-BE49-F238E27FC236}">
                <a16:creationId xmlns:a16="http://schemas.microsoft.com/office/drawing/2014/main" id="{F9F27137-5270-2D6A-C641-3F71C43C764C}"/>
              </a:ext>
            </a:extLst>
          </p:cNvPr>
          <p:cNvCxnSpPr>
            <a:stCxn id="17" idx="3"/>
            <a:endCxn id="22" idx="1"/>
          </p:cNvCxnSpPr>
          <p:nvPr/>
        </p:nvCxnSpPr>
        <p:spPr>
          <a:xfrm>
            <a:off x="4379209" y="3035693"/>
            <a:ext cx="159381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9" name="Imagen 28">
            <a:extLst>
              <a:ext uri="{FF2B5EF4-FFF2-40B4-BE49-F238E27FC236}">
                <a16:creationId xmlns:a16="http://schemas.microsoft.com/office/drawing/2014/main" id="{0A3BA600-C370-BE53-7252-9BDB944F3E9D}"/>
              </a:ext>
            </a:extLst>
          </p:cNvPr>
          <p:cNvPicPr>
            <a:picLocks noChangeAspect="1"/>
          </p:cNvPicPr>
          <p:nvPr/>
        </p:nvPicPr>
        <p:blipFill>
          <a:blip r:embed="rId5"/>
          <a:stretch>
            <a:fillRect/>
          </a:stretch>
        </p:blipFill>
        <p:spPr>
          <a:xfrm>
            <a:off x="6326981" y="3631227"/>
            <a:ext cx="1430338" cy="1769102"/>
          </a:xfrm>
          <a:prstGeom prst="rect">
            <a:avLst/>
          </a:prstGeom>
        </p:spPr>
      </p:pic>
      <p:pic>
        <p:nvPicPr>
          <p:cNvPr id="31" name="Imagen 30">
            <a:extLst>
              <a:ext uri="{FF2B5EF4-FFF2-40B4-BE49-F238E27FC236}">
                <a16:creationId xmlns:a16="http://schemas.microsoft.com/office/drawing/2014/main" id="{86E9822C-9206-67F6-BF27-8B98D02563FF}"/>
              </a:ext>
            </a:extLst>
          </p:cNvPr>
          <p:cNvPicPr>
            <a:picLocks noChangeAspect="1"/>
          </p:cNvPicPr>
          <p:nvPr/>
        </p:nvPicPr>
        <p:blipFill>
          <a:blip r:embed="rId6"/>
          <a:stretch>
            <a:fillRect/>
          </a:stretch>
        </p:blipFill>
        <p:spPr>
          <a:xfrm>
            <a:off x="8271207" y="4920802"/>
            <a:ext cx="3075468" cy="1662753"/>
          </a:xfrm>
          <a:prstGeom prst="rect">
            <a:avLst/>
          </a:prstGeom>
        </p:spPr>
      </p:pic>
    </p:spTree>
    <p:extLst>
      <p:ext uri="{BB962C8B-B14F-4D97-AF65-F5344CB8AC3E}">
        <p14:creationId xmlns:p14="http://schemas.microsoft.com/office/powerpoint/2010/main" val="19806344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1">
            <a:extLst>
              <a:ext uri="{FF2B5EF4-FFF2-40B4-BE49-F238E27FC236}">
                <a16:creationId xmlns:a16="http://schemas.microsoft.com/office/drawing/2014/main" id="{03E9B5F6-D12F-D76F-64B8-A813D2D8B9A9}"/>
              </a:ext>
            </a:extLst>
          </p:cNvPr>
          <p:cNvSpPr txBox="1">
            <a:spLocks/>
          </p:cNvSpPr>
          <p:nvPr/>
        </p:nvSpPr>
        <p:spPr>
          <a:xfrm>
            <a:off x="15755" y="178802"/>
            <a:ext cx="9144000" cy="324289"/>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s-ES" sz="1800" dirty="0">
                <a:latin typeface="Cascadia Code" panose="020B0609020000020004" pitchFamily="49" charset="0"/>
                <a:ea typeface="Cascadia Code" panose="020B0609020000020004" pitchFamily="49" charset="0"/>
                <a:cs typeface="Cascadia Code" panose="020B0609020000020004" pitchFamily="49" charset="0"/>
              </a:rPr>
              <a:t>Unidad 1. Introducción a la Programación de Inteligencia Artificial</a:t>
            </a:r>
          </a:p>
        </p:txBody>
      </p:sp>
      <p:pic>
        <p:nvPicPr>
          <p:cNvPr id="9" name="Imagen 8" descr="Imagen que contiene señal, reloj&#10;&#10;Descripción generada automáticamente">
            <a:extLst>
              <a:ext uri="{FF2B5EF4-FFF2-40B4-BE49-F238E27FC236}">
                <a16:creationId xmlns:a16="http://schemas.microsoft.com/office/drawing/2014/main" id="{5D8F626B-1EE0-8E28-9286-46A94579DD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95660" y="26017"/>
            <a:ext cx="1180585" cy="979885"/>
          </a:xfrm>
          <a:prstGeom prst="rect">
            <a:avLst/>
          </a:prstGeom>
        </p:spPr>
      </p:pic>
      <p:cxnSp>
        <p:nvCxnSpPr>
          <p:cNvPr id="10" name="Conector recto 9">
            <a:extLst>
              <a:ext uri="{FF2B5EF4-FFF2-40B4-BE49-F238E27FC236}">
                <a16:creationId xmlns:a16="http://schemas.microsoft.com/office/drawing/2014/main" id="{C3E9B7A7-9704-2FAF-69CE-1E26F80FDBFE}"/>
              </a:ext>
            </a:extLst>
          </p:cNvPr>
          <p:cNvCxnSpPr>
            <a:cxnSpLocks/>
            <a:endCxn id="11" idx="1"/>
          </p:cNvCxnSpPr>
          <p:nvPr/>
        </p:nvCxnSpPr>
        <p:spPr>
          <a:xfrm flipV="1">
            <a:off x="15755" y="955260"/>
            <a:ext cx="954026" cy="2219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Rectángulo: esquinas redondeadas 10">
            <a:extLst>
              <a:ext uri="{FF2B5EF4-FFF2-40B4-BE49-F238E27FC236}">
                <a16:creationId xmlns:a16="http://schemas.microsoft.com/office/drawing/2014/main" id="{B9BE3053-AAF0-0943-37EB-050D23E28A12}"/>
              </a:ext>
            </a:extLst>
          </p:cNvPr>
          <p:cNvSpPr/>
          <p:nvPr/>
        </p:nvSpPr>
        <p:spPr>
          <a:xfrm>
            <a:off x="969781" y="714560"/>
            <a:ext cx="10376894" cy="481399"/>
          </a:xfrm>
          <a:prstGeom prst="roundRect">
            <a:avLst/>
          </a:prstGeom>
          <a:solidFill>
            <a:srgbClr val="FFFFFF">
              <a:alpha val="20000"/>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2" name="Conector recto 11">
            <a:extLst>
              <a:ext uri="{FF2B5EF4-FFF2-40B4-BE49-F238E27FC236}">
                <a16:creationId xmlns:a16="http://schemas.microsoft.com/office/drawing/2014/main" id="{82070113-7BB7-7024-E433-0280FBD0E38C}"/>
              </a:ext>
            </a:extLst>
          </p:cNvPr>
          <p:cNvCxnSpPr>
            <a:cxnSpLocks/>
            <a:stCxn id="11" idx="3"/>
          </p:cNvCxnSpPr>
          <p:nvPr/>
        </p:nvCxnSpPr>
        <p:spPr>
          <a:xfrm>
            <a:off x="11346675" y="955260"/>
            <a:ext cx="829570" cy="4253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CuadroTexto 23">
            <a:extLst>
              <a:ext uri="{FF2B5EF4-FFF2-40B4-BE49-F238E27FC236}">
                <a16:creationId xmlns:a16="http://schemas.microsoft.com/office/drawing/2014/main" id="{77AC952E-FE1E-3C99-9DBC-A0774DAFAAAE}"/>
              </a:ext>
            </a:extLst>
          </p:cNvPr>
          <p:cNvSpPr txBox="1"/>
          <p:nvPr/>
        </p:nvSpPr>
        <p:spPr>
          <a:xfrm>
            <a:off x="599379" y="1601572"/>
            <a:ext cx="10747296" cy="5117298"/>
          </a:xfrm>
          <a:prstGeom prst="rect">
            <a:avLst/>
          </a:prstGeom>
          <a:noFill/>
        </p:spPr>
        <p:txBody>
          <a:bodyPr wrap="square">
            <a:spAutoFit/>
          </a:bodyPr>
          <a:lstStyle/>
          <a:p>
            <a:pPr marL="285750" indent="-285750" algn="just">
              <a:lnSpc>
                <a:spcPct val="150000"/>
              </a:lnSpc>
              <a:buFont typeface="Wingdings" panose="05000000000000000000" pitchFamily="2" charset="2"/>
              <a:buChar char="q"/>
            </a:pPr>
            <a:r>
              <a:rPr lang="es-ES" sz="2000" dirty="0">
                <a:latin typeface="Cascadia Code" panose="020B0609020000020004" pitchFamily="49" charset="0"/>
                <a:ea typeface="Cascadia Code" panose="020B0609020000020004" pitchFamily="49" charset="0"/>
                <a:cs typeface="Cascadia Code" panose="020B0609020000020004" pitchFamily="49" charset="0"/>
              </a:rPr>
              <a:t>¿Qué </a:t>
            </a:r>
            <a:r>
              <a:rPr lang="es-ES" sz="2000" dirty="0">
                <a:highlight>
                  <a:srgbClr val="BC451B"/>
                </a:highlight>
                <a:latin typeface="Cascadia Code" panose="020B0609020000020004" pitchFamily="49" charset="0"/>
                <a:ea typeface="Cascadia Code" panose="020B0609020000020004" pitchFamily="49" charset="0"/>
                <a:cs typeface="Cascadia Code" panose="020B0609020000020004" pitchFamily="49" charset="0"/>
              </a:rPr>
              <a:t>lenguajes de programación</a:t>
            </a:r>
            <a:r>
              <a:rPr lang="es-ES" sz="2000" dirty="0">
                <a:latin typeface="Cascadia Code" panose="020B0609020000020004" pitchFamily="49" charset="0"/>
                <a:ea typeface="Cascadia Code" panose="020B0609020000020004" pitchFamily="49" charset="0"/>
                <a:cs typeface="Cascadia Code" panose="020B0609020000020004" pitchFamily="49" charset="0"/>
              </a:rPr>
              <a:t> son adecuados para el desarrollo de Inteligencia Artificial y Big Data?</a:t>
            </a:r>
          </a:p>
          <a:p>
            <a:pPr marL="2571750" lvl="5" indent="-285750" algn="just">
              <a:lnSpc>
                <a:spcPct val="150000"/>
              </a:lnSpc>
              <a:buFont typeface="Wingdings" panose="05000000000000000000" pitchFamily="2" charset="2"/>
              <a:buChar char="q"/>
            </a:pPr>
            <a:r>
              <a:rPr lang="es-ES" sz="2000" dirty="0">
                <a:highlight>
                  <a:srgbClr val="008080"/>
                </a:highlight>
                <a:latin typeface="Cascadia Code" panose="020B0609020000020004" pitchFamily="49" charset="0"/>
                <a:ea typeface="Cascadia Code" panose="020B0609020000020004" pitchFamily="49" charset="0"/>
                <a:cs typeface="Cascadia Code" panose="020B0609020000020004" pitchFamily="49" charset="0"/>
              </a:rPr>
              <a:t>R</a:t>
            </a:r>
            <a:r>
              <a:rPr lang="es-ES" sz="2000" dirty="0">
                <a:latin typeface="Cascadia Code" panose="020B0609020000020004" pitchFamily="49" charset="0"/>
                <a:ea typeface="Cascadia Code" panose="020B0609020000020004" pitchFamily="49" charset="0"/>
                <a:cs typeface="Cascadia Code" panose="020B0609020000020004" pitchFamily="49" charset="0"/>
              </a:rPr>
              <a:t>: excelente para </a:t>
            </a:r>
            <a:r>
              <a:rPr lang="es-ES" sz="2000" dirty="0">
                <a:solidFill>
                  <a:srgbClr val="00B0F0"/>
                </a:solidFill>
                <a:latin typeface="Cascadia Code" panose="020B0609020000020004" pitchFamily="49" charset="0"/>
                <a:ea typeface="Cascadia Code" panose="020B0609020000020004" pitchFamily="49" charset="0"/>
                <a:cs typeface="Cascadia Code" panose="020B0609020000020004" pitchFamily="49" charset="0"/>
              </a:rPr>
              <a:t>análisis estadístico</a:t>
            </a:r>
            <a:r>
              <a:rPr lang="es-ES" sz="2000" dirty="0">
                <a:latin typeface="Cascadia Code" panose="020B0609020000020004" pitchFamily="49" charset="0"/>
                <a:ea typeface="Cascadia Code" panose="020B0609020000020004" pitchFamily="49" charset="0"/>
                <a:cs typeface="Cascadia Code" panose="020B0609020000020004" pitchFamily="49" charset="0"/>
              </a:rPr>
              <a:t> y </a:t>
            </a:r>
            <a:r>
              <a:rPr lang="es-ES" sz="2000" dirty="0">
                <a:solidFill>
                  <a:srgbClr val="00B0F0"/>
                </a:solidFill>
                <a:latin typeface="Cascadia Code" panose="020B0609020000020004" pitchFamily="49" charset="0"/>
                <a:ea typeface="Cascadia Code" panose="020B0609020000020004" pitchFamily="49" charset="0"/>
                <a:cs typeface="Cascadia Code" panose="020B0609020000020004" pitchFamily="49" charset="0"/>
              </a:rPr>
              <a:t>visualización de datos</a:t>
            </a:r>
            <a:r>
              <a:rPr lang="es-ES" sz="2000" dirty="0">
                <a:latin typeface="Cascadia Code" panose="020B0609020000020004" pitchFamily="49" charset="0"/>
                <a:ea typeface="Cascadia Code" panose="020B0609020000020004" pitchFamily="49" charset="0"/>
                <a:cs typeface="Cascadia Code" panose="020B0609020000020004" pitchFamily="49" charset="0"/>
              </a:rPr>
              <a:t>, usado comúnmente en ML, DL y procesamiento de datos.</a:t>
            </a:r>
          </a:p>
          <a:p>
            <a:pPr marL="2571750" lvl="5" indent="-285750" algn="just">
              <a:lnSpc>
                <a:spcPct val="150000"/>
              </a:lnSpc>
              <a:buFont typeface="Wingdings" panose="05000000000000000000" pitchFamily="2" charset="2"/>
              <a:buChar char="q"/>
            </a:pPr>
            <a:r>
              <a:rPr lang="es-ES" sz="2000" dirty="0">
                <a:highlight>
                  <a:srgbClr val="008080"/>
                </a:highlight>
                <a:latin typeface="Cascadia Code" panose="020B0609020000020004" pitchFamily="49" charset="0"/>
                <a:ea typeface="Cascadia Code" panose="020B0609020000020004" pitchFamily="49" charset="0"/>
                <a:cs typeface="Cascadia Code" panose="020B0609020000020004" pitchFamily="49" charset="0"/>
              </a:rPr>
              <a:t>Java</a:t>
            </a:r>
            <a:r>
              <a:rPr lang="es-ES" sz="2000" dirty="0">
                <a:latin typeface="Cascadia Code" panose="020B0609020000020004" pitchFamily="49" charset="0"/>
                <a:ea typeface="Cascadia Code" panose="020B0609020000020004" pitchFamily="49" charset="0"/>
                <a:cs typeface="Cascadia Code" panose="020B0609020000020004" pitchFamily="49" charset="0"/>
              </a:rPr>
              <a:t>: lenguaje de </a:t>
            </a:r>
            <a:r>
              <a:rPr lang="es-ES" sz="2000" dirty="0">
                <a:solidFill>
                  <a:srgbClr val="00B0F0"/>
                </a:solidFill>
                <a:latin typeface="Cascadia Code" panose="020B0609020000020004" pitchFamily="49" charset="0"/>
                <a:ea typeface="Cascadia Code" panose="020B0609020000020004" pitchFamily="49" charset="0"/>
                <a:cs typeface="Cascadia Code" panose="020B0609020000020004" pitchFamily="49" charset="0"/>
              </a:rPr>
              <a:t>muy alto rendimiento</a:t>
            </a:r>
            <a:r>
              <a:rPr lang="es-ES" sz="2000" dirty="0">
                <a:latin typeface="Cascadia Code" panose="020B0609020000020004" pitchFamily="49" charset="0"/>
                <a:ea typeface="Cascadia Code" panose="020B0609020000020004" pitchFamily="49" charset="0"/>
                <a:cs typeface="Cascadia Code" panose="020B0609020000020004" pitchFamily="49" charset="0"/>
              </a:rPr>
              <a:t>, </a:t>
            </a:r>
            <a:r>
              <a:rPr lang="es-ES" sz="2000" dirty="0">
                <a:solidFill>
                  <a:srgbClr val="00B0F0"/>
                </a:solidFill>
                <a:latin typeface="Cascadia Code" panose="020B0609020000020004" pitchFamily="49" charset="0"/>
                <a:ea typeface="Cascadia Code" panose="020B0609020000020004" pitchFamily="49" charset="0"/>
                <a:cs typeface="Cascadia Code" panose="020B0609020000020004" pitchFamily="49" charset="0"/>
              </a:rPr>
              <a:t>escalable</a:t>
            </a:r>
            <a:r>
              <a:rPr lang="es-ES" sz="2000" dirty="0">
                <a:latin typeface="Cascadia Code" panose="020B0609020000020004" pitchFamily="49" charset="0"/>
                <a:ea typeface="Cascadia Code" panose="020B0609020000020004" pitchFamily="49" charset="0"/>
                <a:cs typeface="Cascadia Code" panose="020B0609020000020004" pitchFamily="49" charset="0"/>
              </a:rPr>
              <a:t> y </a:t>
            </a:r>
            <a:r>
              <a:rPr lang="es-ES" sz="2000" dirty="0">
                <a:solidFill>
                  <a:srgbClr val="00B0F0"/>
                </a:solidFill>
                <a:latin typeface="Cascadia Code" panose="020B0609020000020004" pitchFamily="49" charset="0"/>
                <a:ea typeface="Cascadia Code" panose="020B0609020000020004" pitchFamily="49" charset="0"/>
                <a:cs typeface="Cascadia Code" panose="020B0609020000020004" pitchFamily="49" charset="0"/>
              </a:rPr>
              <a:t>robusto</a:t>
            </a:r>
            <a:r>
              <a:rPr lang="es-ES" sz="2000" dirty="0">
                <a:latin typeface="Cascadia Code" panose="020B0609020000020004" pitchFamily="49" charset="0"/>
                <a:ea typeface="Cascadia Code" panose="020B0609020000020004" pitchFamily="49" charset="0"/>
                <a:cs typeface="Cascadia Code" panose="020B0609020000020004" pitchFamily="49" charset="0"/>
              </a:rPr>
              <a:t>, utilizado comúnmente para aplicaciones empresariales y procesamiento en tiempo real. </a:t>
            </a:r>
          </a:p>
          <a:p>
            <a:pPr marL="2571750" lvl="5" indent="-285750" algn="just">
              <a:lnSpc>
                <a:spcPct val="150000"/>
              </a:lnSpc>
              <a:buFont typeface="Wingdings" panose="05000000000000000000" pitchFamily="2" charset="2"/>
              <a:buChar char="q"/>
            </a:pPr>
            <a:r>
              <a:rPr lang="es-ES" sz="2000" dirty="0">
                <a:highlight>
                  <a:srgbClr val="008080"/>
                </a:highlight>
                <a:latin typeface="Cascadia Code" panose="020B0609020000020004" pitchFamily="49" charset="0"/>
                <a:ea typeface="Cascadia Code" panose="020B0609020000020004" pitchFamily="49" charset="0"/>
                <a:cs typeface="Cascadia Code" panose="020B0609020000020004" pitchFamily="49" charset="0"/>
              </a:rPr>
              <a:t>JavaScript</a:t>
            </a:r>
            <a:r>
              <a:rPr lang="es-ES" sz="2000" dirty="0">
                <a:latin typeface="Cascadia Code" panose="020B0609020000020004" pitchFamily="49" charset="0"/>
                <a:ea typeface="Cascadia Code" panose="020B0609020000020004" pitchFamily="49" charset="0"/>
                <a:cs typeface="Cascadia Code" panose="020B0609020000020004" pitchFamily="49" charset="0"/>
              </a:rPr>
              <a:t>: permite </a:t>
            </a:r>
            <a:r>
              <a:rPr lang="es-ES" sz="2000" dirty="0">
                <a:solidFill>
                  <a:srgbClr val="00B0F0"/>
                </a:solidFill>
                <a:latin typeface="Cascadia Code" panose="020B0609020000020004" pitchFamily="49" charset="0"/>
                <a:ea typeface="Cascadia Code" panose="020B0609020000020004" pitchFamily="49" charset="0"/>
                <a:cs typeface="Cascadia Code" panose="020B0609020000020004" pitchFamily="49" charset="0"/>
              </a:rPr>
              <a:t>integrar modelos de IA en páginas web y aplicaciones móviles</a:t>
            </a:r>
            <a:r>
              <a:rPr lang="es-ES" sz="2000" dirty="0">
                <a:latin typeface="Cascadia Code" panose="020B0609020000020004" pitchFamily="49" charset="0"/>
                <a:ea typeface="Cascadia Code" panose="020B0609020000020004" pitchFamily="49" charset="0"/>
                <a:cs typeface="Cascadia Code" panose="020B0609020000020004" pitchFamily="49" charset="0"/>
              </a:rPr>
              <a:t>, así como </a:t>
            </a:r>
            <a:r>
              <a:rPr lang="es-ES" sz="2000" dirty="0" err="1">
                <a:latin typeface="Cascadia Code" panose="020B0609020000020004" pitchFamily="49" charset="0"/>
                <a:ea typeface="Cascadia Code" panose="020B0609020000020004" pitchFamily="49" charset="0"/>
                <a:cs typeface="Cascadia Code" panose="020B0609020000020004" pitchFamily="49" charset="0"/>
              </a:rPr>
              <a:t>chatbots</a:t>
            </a:r>
            <a:r>
              <a:rPr lang="es-ES" sz="2000" dirty="0">
                <a:latin typeface="Cascadia Code" panose="020B0609020000020004" pitchFamily="49" charset="0"/>
                <a:ea typeface="Cascadia Code" panose="020B0609020000020004" pitchFamily="49" charset="0"/>
                <a:cs typeface="Cascadia Code" panose="020B0609020000020004" pitchFamily="49" charset="0"/>
              </a:rPr>
              <a:t>, tiene una sintaxis amigable y bibliotecas de </a:t>
            </a:r>
            <a:r>
              <a:rPr lang="es-ES" sz="2000" dirty="0" err="1">
                <a:latin typeface="Cascadia Code" panose="020B0609020000020004" pitchFamily="49" charset="0"/>
                <a:ea typeface="Cascadia Code" panose="020B0609020000020004" pitchFamily="49" charset="0"/>
                <a:cs typeface="Cascadia Code" panose="020B0609020000020004" pitchFamily="49" charset="0"/>
              </a:rPr>
              <a:t>TensorFlow</a:t>
            </a:r>
            <a:r>
              <a:rPr lang="es-ES" sz="2000" dirty="0">
                <a:latin typeface="Cascadia Code" panose="020B0609020000020004" pitchFamily="49" charset="0"/>
                <a:ea typeface="Cascadia Code" panose="020B0609020000020004" pitchFamily="49" charset="0"/>
                <a:cs typeface="Cascadia Code" panose="020B0609020000020004" pitchFamily="49" charset="0"/>
              </a:rPr>
              <a:t>.</a:t>
            </a:r>
          </a:p>
        </p:txBody>
      </p:sp>
      <p:sp>
        <p:nvSpPr>
          <p:cNvPr id="2" name="CuadroTexto 1">
            <a:extLst>
              <a:ext uri="{FF2B5EF4-FFF2-40B4-BE49-F238E27FC236}">
                <a16:creationId xmlns:a16="http://schemas.microsoft.com/office/drawing/2014/main" id="{7F9F07BE-1DDC-E18E-7266-8619704EC24D}"/>
              </a:ext>
            </a:extLst>
          </p:cNvPr>
          <p:cNvSpPr txBox="1"/>
          <p:nvPr/>
        </p:nvSpPr>
        <p:spPr>
          <a:xfrm>
            <a:off x="0" y="6488668"/>
            <a:ext cx="7042150" cy="369332"/>
          </a:xfrm>
          <a:prstGeom prst="rect">
            <a:avLst/>
          </a:prstGeom>
          <a:noFill/>
        </p:spPr>
        <p:txBody>
          <a:bodyPr wrap="square">
            <a:spAutoFit/>
          </a:bodyPr>
          <a:lstStyle/>
          <a:p>
            <a:r>
              <a:rPr lang="es-ES" dirty="0">
                <a:latin typeface="Cascadia Code" panose="020B0609020000020004" pitchFamily="49" charset="0"/>
                <a:ea typeface="Cascadia Code" panose="020B0609020000020004" pitchFamily="49" charset="0"/>
                <a:cs typeface="Cascadia Code" panose="020B0609020000020004" pitchFamily="49" charset="0"/>
              </a:rPr>
              <a:t>23</a:t>
            </a:r>
            <a:endParaRPr lang="es-ES" dirty="0"/>
          </a:p>
        </p:txBody>
      </p:sp>
      <p:sp>
        <p:nvSpPr>
          <p:cNvPr id="3" name="CuadroTexto 2">
            <a:extLst>
              <a:ext uri="{FF2B5EF4-FFF2-40B4-BE49-F238E27FC236}">
                <a16:creationId xmlns:a16="http://schemas.microsoft.com/office/drawing/2014/main" id="{CDC44977-E2C0-140D-5BAB-7AAD7874BEB0}"/>
              </a:ext>
            </a:extLst>
          </p:cNvPr>
          <p:cNvSpPr txBox="1"/>
          <p:nvPr/>
        </p:nvSpPr>
        <p:spPr>
          <a:xfrm>
            <a:off x="890018" y="693649"/>
            <a:ext cx="10536419" cy="523220"/>
          </a:xfrm>
          <a:prstGeom prst="rect">
            <a:avLst/>
          </a:prstGeom>
          <a:noFill/>
        </p:spPr>
        <p:txBody>
          <a:bodyPr wrap="square">
            <a:spAutoFit/>
          </a:bodyPr>
          <a:lstStyle/>
          <a:p>
            <a:pPr algn="ctr"/>
            <a:r>
              <a:rPr lang="es-ES" sz="2800" dirty="0">
                <a:latin typeface="Cascadia Code" panose="020B0609020000020004" pitchFamily="49" charset="0"/>
                <a:ea typeface="Cascadia Code" panose="020B0609020000020004" pitchFamily="49" charset="0"/>
                <a:cs typeface="Cascadia Code" panose="020B0609020000020004" pitchFamily="49" charset="0"/>
              </a:rPr>
              <a:t>Caracterización de los Lenguajes de Programación</a:t>
            </a:r>
            <a:endParaRPr lang="es-ES" sz="2800" dirty="0"/>
          </a:p>
        </p:txBody>
      </p:sp>
      <p:pic>
        <p:nvPicPr>
          <p:cNvPr id="4" name="Picture 6" descr="Lenguaje R, ¿qué es y por qué es tan usado en Big Data?">
            <a:extLst>
              <a:ext uri="{FF2B5EF4-FFF2-40B4-BE49-F238E27FC236}">
                <a16:creationId xmlns:a16="http://schemas.microsoft.com/office/drawing/2014/main" id="{93286B2B-C270-3089-F74C-9B5B9883927E}"/>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3371" b="99064" l="737" r="98316">
                        <a14:foregroundMark x1="51579" y1="8427" x2="61684" y2="6554"/>
                        <a14:foregroundMark x1="51895" y1="85581" x2="52000" y2="94944"/>
                        <a14:foregroundMark x1="85684" y1="85019" x2="88105" y2="96255"/>
                        <a14:foregroundMark x1="44842" y1="77154" x2="33263" y2="71910"/>
                        <a14:foregroundMark x1="33263" y1="71910" x2="21368" y2="55056"/>
                        <a14:foregroundMark x1="21368" y1="55056" x2="15474" y2="9363"/>
                        <a14:foregroundMark x1="96000" y1="8989" x2="98316" y2="22472"/>
                        <a14:foregroundMark x1="92632" y1="5805" x2="90842" y2="3371"/>
                        <a14:foregroundMark x1="94105" y1="11985" x2="93789" y2="41011"/>
                        <a14:foregroundMark x1="93789" y1="41011" x2="90526" y2="54682"/>
                        <a14:foregroundMark x1="90526" y1="54682" x2="77895" y2="67790"/>
                        <a14:foregroundMark x1="77895" y1="67790" x2="45158" y2="77154"/>
                        <a14:foregroundMark x1="45158" y1="77154" x2="31579" y2="71161"/>
                        <a14:foregroundMark x1="31579" y1="71161" x2="18316" y2="58240"/>
                        <a14:foregroundMark x1="18316" y1="58240" x2="10000" y2="34831"/>
                        <a14:foregroundMark x1="10000" y1="34831" x2="8737" y2="16292"/>
                        <a14:foregroundMark x1="8737" y1="16292" x2="15053" y2="5805"/>
                        <a14:foregroundMark x1="15053" y1="5805" x2="18526" y2="3745"/>
                        <a14:foregroundMark x1="9158" y1="3184" x2="6105" y2="14045"/>
                        <a14:foregroundMark x1="6105" y1="14045" x2="8211" y2="38202"/>
                        <a14:foregroundMark x1="8211" y1="38202" x2="10316" y2="45131"/>
                        <a14:foregroundMark x1="4737" y1="40637" x2="3158" y2="30524"/>
                        <a14:foregroundMark x1="3158" y1="30524" x2="4316" y2="14232"/>
                        <a14:foregroundMark x1="4316" y1="14232" x2="7789" y2="6367"/>
                        <a14:foregroundMark x1="842" y1="25094" x2="842" y2="25094"/>
                        <a14:foregroundMark x1="47263" y1="97753" x2="47263" y2="97753"/>
                        <a14:foregroundMark x1="80211" y1="99064" x2="80211" y2="99064"/>
                      </a14:backgroundRemoval>
                    </a14:imgEffect>
                  </a14:imgLayer>
                </a14:imgProps>
              </a:ext>
              <a:ext uri="{28A0092B-C50C-407E-A947-70E740481C1C}">
                <a14:useLocalDpi xmlns:a14="http://schemas.microsoft.com/office/drawing/2010/main" val="0"/>
              </a:ext>
            </a:extLst>
          </a:blip>
          <a:srcRect/>
          <a:stretch>
            <a:fillRect/>
          </a:stretch>
        </p:blipFill>
        <p:spPr bwMode="auto">
          <a:xfrm>
            <a:off x="890018" y="2693554"/>
            <a:ext cx="1728166" cy="97141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JavaScript: Qué es, historia, para qué sirve, dónde se usa">
            <a:extLst>
              <a:ext uri="{FF2B5EF4-FFF2-40B4-BE49-F238E27FC236}">
                <a16:creationId xmlns:a16="http://schemas.microsoft.com/office/drawing/2014/main" id="{69BE3F62-4A38-FB68-B4AC-49E4B5069CD9}"/>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9524" b="97619" l="10000" r="90000">
                        <a14:foregroundMark x1="46333" y1="37500" x2="44667" y2="78571"/>
                        <a14:foregroundMark x1="44667" y1="78571" x2="57000" y2="44643"/>
                        <a14:foregroundMark x1="57000" y1="44643" x2="58333" y2="37500"/>
                        <a14:foregroundMark x1="62667" y1="52976" x2="54333" y2="79167"/>
                        <a14:foregroundMark x1="60667" y1="66667" x2="51333" y2="89881"/>
                        <a14:foregroundMark x1="49000" y1="80952" x2="38000" y2="79762"/>
                        <a14:foregroundMark x1="48667" y1="94643" x2="49667" y2="97619"/>
                        <a14:backgroundMark x1="23667" y1="10714" x2="81000" y2="9524"/>
                        <a14:backgroundMark x1="81000" y1="9524" x2="88000" y2="10714"/>
                        <a14:backgroundMark x1="79667" y1="11905" x2="22333" y2="15476"/>
                        <a14:backgroundMark x1="27333" y1="13690" x2="48000" y2="9524"/>
                        <a14:backgroundMark x1="48000" y1="9524" x2="48000" y2="9524"/>
                        <a14:backgroundMark x1="42667" y1="6548" x2="15667" y2="10714"/>
                        <a14:backgroundMark x1="17667" y1="11310" x2="55000" y2="13690"/>
                        <a14:backgroundMark x1="47667" y1="11905" x2="75000" y2="7143"/>
                      </a14:backgroundRemoval>
                    </a14:imgEffect>
                  </a14:imgLayer>
                </a14:imgProps>
              </a:ext>
              <a:ext uri="{28A0092B-C50C-407E-A947-70E740481C1C}">
                <a14:useLocalDpi xmlns:a14="http://schemas.microsoft.com/office/drawing/2010/main" val="0"/>
              </a:ext>
            </a:extLst>
          </a:blip>
          <a:srcRect/>
          <a:stretch>
            <a:fillRect/>
          </a:stretch>
        </p:blipFill>
        <p:spPr bwMode="auto">
          <a:xfrm>
            <a:off x="599379" y="5127887"/>
            <a:ext cx="2857500" cy="16002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0" descr="Qué es JAVA? - Tutoriales de programación Java lenguaje programación">
            <a:extLst>
              <a:ext uri="{FF2B5EF4-FFF2-40B4-BE49-F238E27FC236}">
                <a16:creationId xmlns:a16="http://schemas.microsoft.com/office/drawing/2014/main" id="{21738098-92BD-6231-8734-CA819B5465B7}"/>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r="53865"/>
          <a:stretch/>
        </p:blipFill>
        <p:spPr bwMode="auto">
          <a:xfrm>
            <a:off x="1093183" y="3695498"/>
            <a:ext cx="1525001" cy="15609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17253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1">
            <a:extLst>
              <a:ext uri="{FF2B5EF4-FFF2-40B4-BE49-F238E27FC236}">
                <a16:creationId xmlns:a16="http://schemas.microsoft.com/office/drawing/2014/main" id="{03E9B5F6-D12F-D76F-64B8-A813D2D8B9A9}"/>
              </a:ext>
            </a:extLst>
          </p:cNvPr>
          <p:cNvSpPr txBox="1">
            <a:spLocks/>
          </p:cNvSpPr>
          <p:nvPr/>
        </p:nvSpPr>
        <p:spPr>
          <a:xfrm>
            <a:off x="15755" y="178802"/>
            <a:ext cx="9144000" cy="324289"/>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s-ES" sz="1800" dirty="0">
                <a:latin typeface="Cascadia Code" panose="020B0609020000020004" pitchFamily="49" charset="0"/>
                <a:ea typeface="Cascadia Code" panose="020B0609020000020004" pitchFamily="49" charset="0"/>
                <a:cs typeface="Cascadia Code" panose="020B0609020000020004" pitchFamily="49" charset="0"/>
              </a:rPr>
              <a:t>Unidad 1. Introducción a la Programación de Inteligencia Artificial</a:t>
            </a:r>
          </a:p>
        </p:txBody>
      </p:sp>
      <p:pic>
        <p:nvPicPr>
          <p:cNvPr id="9" name="Imagen 8" descr="Imagen que contiene señal, reloj&#10;&#10;Descripción generada automáticamente">
            <a:extLst>
              <a:ext uri="{FF2B5EF4-FFF2-40B4-BE49-F238E27FC236}">
                <a16:creationId xmlns:a16="http://schemas.microsoft.com/office/drawing/2014/main" id="{5D8F626B-1EE0-8E28-9286-46A94579DD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95660" y="26017"/>
            <a:ext cx="1180585" cy="979885"/>
          </a:xfrm>
          <a:prstGeom prst="rect">
            <a:avLst/>
          </a:prstGeom>
        </p:spPr>
      </p:pic>
      <p:cxnSp>
        <p:nvCxnSpPr>
          <p:cNvPr id="10" name="Conector recto 9">
            <a:extLst>
              <a:ext uri="{FF2B5EF4-FFF2-40B4-BE49-F238E27FC236}">
                <a16:creationId xmlns:a16="http://schemas.microsoft.com/office/drawing/2014/main" id="{C3E9B7A7-9704-2FAF-69CE-1E26F80FDBFE}"/>
              </a:ext>
            </a:extLst>
          </p:cNvPr>
          <p:cNvCxnSpPr>
            <a:cxnSpLocks/>
            <a:endCxn id="11" idx="1"/>
          </p:cNvCxnSpPr>
          <p:nvPr/>
        </p:nvCxnSpPr>
        <p:spPr>
          <a:xfrm flipV="1">
            <a:off x="15755" y="955260"/>
            <a:ext cx="954026" cy="2219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Rectángulo: esquinas redondeadas 10">
            <a:extLst>
              <a:ext uri="{FF2B5EF4-FFF2-40B4-BE49-F238E27FC236}">
                <a16:creationId xmlns:a16="http://schemas.microsoft.com/office/drawing/2014/main" id="{B9BE3053-AAF0-0943-37EB-050D23E28A12}"/>
              </a:ext>
            </a:extLst>
          </p:cNvPr>
          <p:cNvSpPr/>
          <p:nvPr/>
        </p:nvSpPr>
        <p:spPr>
          <a:xfrm>
            <a:off x="969781" y="714560"/>
            <a:ext cx="10376894" cy="481399"/>
          </a:xfrm>
          <a:prstGeom prst="roundRect">
            <a:avLst/>
          </a:prstGeom>
          <a:solidFill>
            <a:srgbClr val="FFFFFF">
              <a:alpha val="20000"/>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2" name="Conector recto 11">
            <a:extLst>
              <a:ext uri="{FF2B5EF4-FFF2-40B4-BE49-F238E27FC236}">
                <a16:creationId xmlns:a16="http://schemas.microsoft.com/office/drawing/2014/main" id="{82070113-7BB7-7024-E433-0280FBD0E38C}"/>
              </a:ext>
            </a:extLst>
          </p:cNvPr>
          <p:cNvCxnSpPr>
            <a:cxnSpLocks/>
            <a:stCxn id="11" idx="3"/>
          </p:cNvCxnSpPr>
          <p:nvPr/>
        </p:nvCxnSpPr>
        <p:spPr>
          <a:xfrm>
            <a:off x="11346675" y="955260"/>
            <a:ext cx="829570" cy="4253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CuadroTexto 23">
            <a:extLst>
              <a:ext uri="{FF2B5EF4-FFF2-40B4-BE49-F238E27FC236}">
                <a16:creationId xmlns:a16="http://schemas.microsoft.com/office/drawing/2014/main" id="{77AC952E-FE1E-3C99-9DBC-A0774DAFAAAE}"/>
              </a:ext>
            </a:extLst>
          </p:cNvPr>
          <p:cNvSpPr txBox="1"/>
          <p:nvPr/>
        </p:nvSpPr>
        <p:spPr>
          <a:xfrm>
            <a:off x="599379" y="1601572"/>
            <a:ext cx="10747296" cy="5117298"/>
          </a:xfrm>
          <a:prstGeom prst="rect">
            <a:avLst/>
          </a:prstGeom>
          <a:noFill/>
        </p:spPr>
        <p:txBody>
          <a:bodyPr wrap="square">
            <a:spAutoFit/>
          </a:bodyPr>
          <a:lstStyle/>
          <a:p>
            <a:pPr marL="285750" indent="-285750">
              <a:lnSpc>
                <a:spcPct val="150000"/>
              </a:lnSpc>
              <a:buFont typeface="Wingdings" panose="05000000000000000000" pitchFamily="2" charset="2"/>
              <a:buChar char="q"/>
            </a:pPr>
            <a:r>
              <a:rPr lang="es-ES" sz="2000" dirty="0">
                <a:latin typeface="Cascadia Code" panose="020B0609020000020004" pitchFamily="49" charset="0"/>
                <a:ea typeface="Cascadia Code" panose="020B0609020000020004" pitchFamily="49" charset="0"/>
                <a:cs typeface="Cascadia Code" panose="020B0609020000020004" pitchFamily="49" charset="0"/>
              </a:rPr>
              <a:t>¿Qué </a:t>
            </a:r>
            <a:r>
              <a:rPr lang="es-ES" sz="2000" dirty="0">
                <a:highlight>
                  <a:srgbClr val="BC451B"/>
                </a:highlight>
                <a:latin typeface="Cascadia Code" panose="020B0609020000020004" pitchFamily="49" charset="0"/>
                <a:ea typeface="Cascadia Code" panose="020B0609020000020004" pitchFamily="49" charset="0"/>
                <a:cs typeface="Cascadia Code" panose="020B0609020000020004" pitchFamily="49" charset="0"/>
              </a:rPr>
              <a:t>lenguajes de programación</a:t>
            </a:r>
            <a:r>
              <a:rPr lang="es-ES" sz="2000" dirty="0">
                <a:latin typeface="Cascadia Code" panose="020B0609020000020004" pitchFamily="49" charset="0"/>
                <a:ea typeface="Cascadia Code" panose="020B0609020000020004" pitchFamily="49" charset="0"/>
                <a:cs typeface="Cascadia Code" panose="020B0609020000020004" pitchFamily="49" charset="0"/>
              </a:rPr>
              <a:t> son adecuados para el desarrollo de Inteligencia Artificial y Big Data?</a:t>
            </a:r>
          </a:p>
          <a:p>
            <a:pPr marL="2571750" lvl="5" indent="-285750" algn="just">
              <a:lnSpc>
                <a:spcPct val="150000"/>
              </a:lnSpc>
              <a:buFont typeface="Wingdings" panose="05000000000000000000" pitchFamily="2" charset="2"/>
              <a:buChar char="q"/>
            </a:pPr>
            <a:r>
              <a:rPr lang="es-ES" sz="2000" dirty="0">
                <a:highlight>
                  <a:srgbClr val="008080"/>
                </a:highlight>
                <a:latin typeface="Cascadia Code" panose="020B0609020000020004" pitchFamily="49" charset="0"/>
                <a:ea typeface="Cascadia Code" panose="020B0609020000020004" pitchFamily="49" charset="0"/>
                <a:cs typeface="Cascadia Code" panose="020B0609020000020004" pitchFamily="49" charset="0"/>
              </a:rPr>
              <a:t>Julia</a:t>
            </a:r>
            <a:r>
              <a:rPr lang="es-ES" sz="2000" dirty="0">
                <a:latin typeface="Cascadia Code" panose="020B0609020000020004" pitchFamily="49" charset="0"/>
                <a:ea typeface="Cascadia Code" panose="020B0609020000020004" pitchFamily="49" charset="0"/>
                <a:cs typeface="Cascadia Code" panose="020B0609020000020004" pitchFamily="49" charset="0"/>
              </a:rPr>
              <a:t>: tiene un </a:t>
            </a:r>
            <a:r>
              <a:rPr lang="es-ES" sz="2000" dirty="0">
                <a:solidFill>
                  <a:srgbClr val="00B0F0"/>
                </a:solidFill>
                <a:latin typeface="Cascadia Code" panose="020B0609020000020004" pitchFamily="49" charset="0"/>
                <a:ea typeface="Cascadia Code" panose="020B0609020000020004" pitchFamily="49" charset="0"/>
                <a:cs typeface="Cascadia Code" panose="020B0609020000020004" pitchFamily="49" charset="0"/>
              </a:rPr>
              <a:t>rendimiento</a:t>
            </a:r>
            <a:r>
              <a:rPr lang="es-ES" sz="2000" dirty="0">
                <a:latin typeface="Cascadia Code" panose="020B0609020000020004" pitchFamily="49" charset="0"/>
                <a:ea typeface="Cascadia Code" panose="020B0609020000020004" pitchFamily="49" charset="0"/>
                <a:cs typeface="Cascadia Code" panose="020B0609020000020004" pitchFamily="49" charset="0"/>
              </a:rPr>
              <a:t> similar a C++ y es fácil de aprender, pero se centra en </a:t>
            </a:r>
            <a:r>
              <a:rPr lang="es-ES" sz="2000" dirty="0">
                <a:solidFill>
                  <a:srgbClr val="00B0F0"/>
                </a:solidFill>
                <a:latin typeface="Cascadia Code" panose="020B0609020000020004" pitchFamily="49" charset="0"/>
                <a:ea typeface="Cascadia Code" panose="020B0609020000020004" pitchFamily="49" charset="0"/>
                <a:cs typeface="Cascadia Code" panose="020B0609020000020004" pitchFamily="49" charset="0"/>
              </a:rPr>
              <a:t>cálculos numéricos</a:t>
            </a:r>
            <a:r>
              <a:rPr lang="es-ES" sz="2000" dirty="0">
                <a:latin typeface="Cascadia Code" panose="020B0609020000020004" pitchFamily="49" charset="0"/>
                <a:ea typeface="Cascadia Code" panose="020B0609020000020004" pitchFamily="49" charset="0"/>
                <a:cs typeface="Cascadia Code" panose="020B0609020000020004" pitchFamily="49" charset="0"/>
              </a:rPr>
              <a:t>, útil para simulaciones científicas.</a:t>
            </a:r>
          </a:p>
          <a:p>
            <a:pPr marL="2571750" lvl="5" indent="-285750" algn="just">
              <a:lnSpc>
                <a:spcPct val="150000"/>
              </a:lnSpc>
              <a:buFont typeface="Wingdings" panose="05000000000000000000" pitchFamily="2" charset="2"/>
              <a:buChar char="q"/>
            </a:pPr>
            <a:r>
              <a:rPr lang="es-ES" sz="2000" dirty="0">
                <a:highlight>
                  <a:srgbClr val="008080"/>
                </a:highlight>
                <a:latin typeface="Cascadia Code" panose="020B0609020000020004" pitchFamily="49" charset="0"/>
                <a:ea typeface="Cascadia Code" panose="020B0609020000020004" pitchFamily="49" charset="0"/>
                <a:cs typeface="Cascadia Code" panose="020B0609020000020004" pitchFamily="49" charset="0"/>
              </a:rPr>
              <a:t>LISP</a:t>
            </a:r>
            <a:r>
              <a:rPr lang="es-ES" sz="2000" dirty="0">
                <a:latin typeface="Cascadia Code" panose="020B0609020000020004" pitchFamily="49" charset="0"/>
                <a:ea typeface="Cascadia Code" panose="020B0609020000020004" pitchFamily="49" charset="0"/>
                <a:cs typeface="Cascadia Code" panose="020B0609020000020004" pitchFamily="49" charset="0"/>
              </a:rPr>
              <a:t>: es un lenguaje muy curioso ya que permite </a:t>
            </a:r>
            <a:r>
              <a:rPr lang="es-ES" sz="2000" dirty="0" err="1">
                <a:solidFill>
                  <a:srgbClr val="00B0F0"/>
                </a:solidFill>
                <a:latin typeface="Cascadia Code" panose="020B0609020000020004" pitchFamily="49" charset="0"/>
                <a:ea typeface="Cascadia Code" panose="020B0609020000020004" pitchFamily="49" charset="0"/>
                <a:cs typeface="Cascadia Code" panose="020B0609020000020004" pitchFamily="49" charset="0"/>
              </a:rPr>
              <a:t>homoiconicidad</a:t>
            </a:r>
            <a:r>
              <a:rPr lang="es-ES" sz="2000" dirty="0">
                <a:latin typeface="Cascadia Code" panose="020B0609020000020004" pitchFamily="49" charset="0"/>
                <a:ea typeface="Cascadia Code" panose="020B0609020000020004" pitchFamily="49" charset="0"/>
                <a:cs typeface="Cascadia Code" panose="020B0609020000020004" pitchFamily="49" charset="0"/>
              </a:rPr>
              <a:t>, es decir, el propio lenguaje se escribe en formato de estructura de datos.</a:t>
            </a:r>
          </a:p>
          <a:p>
            <a:pPr marL="2571750" lvl="5" indent="-285750" algn="just">
              <a:lnSpc>
                <a:spcPct val="150000"/>
              </a:lnSpc>
              <a:buFont typeface="Wingdings" panose="05000000000000000000" pitchFamily="2" charset="2"/>
              <a:buChar char="q"/>
            </a:pPr>
            <a:r>
              <a:rPr lang="es-ES" sz="2000" dirty="0" err="1">
                <a:highlight>
                  <a:srgbClr val="008080"/>
                </a:highlight>
                <a:latin typeface="Cascadia Code" panose="020B0609020000020004" pitchFamily="49" charset="0"/>
                <a:ea typeface="Cascadia Code" panose="020B0609020000020004" pitchFamily="49" charset="0"/>
                <a:cs typeface="Cascadia Code" panose="020B0609020000020004" pitchFamily="49" charset="0"/>
              </a:rPr>
              <a:t>MatLab</a:t>
            </a:r>
            <a:r>
              <a:rPr lang="es-ES" sz="2000" dirty="0">
                <a:latin typeface="Cascadia Code" panose="020B0609020000020004" pitchFamily="49" charset="0"/>
                <a:ea typeface="Cascadia Code" panose="020B0609020000020004" pitchFamily="49" charset="0"/>
                <a:cs typeface="Cascadia Code" panose="020B0609020000020004" pitchFamily="49" charset="0"/>
              </a:rPr>
              <a:t>: es un lenguaje de muy alto nivel, basado en matrices para </a:t>
            </a:r>
            <a:r>
              <a:rPr lang="es-ES" sz="2000" dirty="0">
                <a:solidFill>
                  <a:srgbClr val="00B0F0"/>
                </a:solidFill>
                <a:latin typeface="Cascadia Code" panose="020B0609020000020004" pitchFamily="49" charset="0"/>
                <a:ea typeface="Cascadia Code" panose="020B0609020000020004" pitchFamily="49" charset="0"/>
                <a:cs typeface="Cascadia Code" panose="020B0609020000020004" pitchFamily="49" charset="0"/>
              </a:rPr>
              <a:t>matemáticas computacionales</a:t>
            </a:r>
            <a:r>
              <a:rPr lang="es-ES" sz="2000" dirty="0">
                <a:latin typeface="Cascadia Code" panose="020B0609020000020004" pitchFamily="49" charset="0"/>
                <a:ea typeface="Cascadia Code" panose="020B0609020000020004" pitchFamily="49" charset="0"/>
                <a:cs typeface="Cascadia Code" panose="020B0609020000020004" pitchFamily="49" charset="0"/>
              </a:rPr>
              <a:t>, muy adecuado para el cálculo paralelo a gran escala.</a:t>
            </a:r>
          </a:p>
        </p:txBody>
      </p:sp>
      <p:sp>
        <p:nvSpPr>
          <p:cNvPr id="2" name="CuadroTexto 1">
            <a:extLst>
              <a:ext uri="{FF2B5EF4-FFF2-40B4-BE49-F238E27FC236}">
                <a16:creationId xmlns:a16="http://schemas.microsoft.com/office/drawing/2014/main" id="{7F9F07BE-1DDC-E18E-7266-8619704EC24D}"/>
              </a:ext>
            </a:extLst>
          </p:cNvPr>
          <p:cNvSpPr txBox="1"/>
          <p:nvPr/>
        </p:nvSpPr>
        <p:spPr>
          <a:xfrm>
            <a:off x="0" y="6488668"/>
            <a:ext cx="7042150" cy="369332"/>
          </a:xfrm>
          <a:prstGeom prst="rect">
            <a:avLst/>
          </a:prstGeom>
          <a:noFill/>
        </p:spPr>
        <p:txBody>
          <a:bodyPr wrap="square">
            <a:spAutoFit/>
          </a:bodyPr>
          <a:lstStyle/>
          <a:p>
            <a:r>
              <a:rPr lang="es-ES" dirty="0">
                <a:latin typeface="Cascadia Code" panose="020B0609020000020004" pitchFamily="49" charset="0"/>
                <a:ea typeface="Cascadia Code" panose="020B0609020000020004" pitchFamily="49" charset="0"/>
                <a:cs typeface="Cascadia Code" panose="020B0609020000020004" pitchFamily="49" charset="0"/>
              </a:rPr>
              <a:t>24</a:t>
            </a:r>
            <a:endParaRPr lang="es-ES" dirty="0"/>
          </a:p>
        </p:txBody>
      </p:sp>
      <p:sp>
        <p:nvSpPr>
          <p:cNvPr id="3" name="CuadroTexto 2">
            <a:extLst>
              <a:ext uri="{FF2B5EF4-FFF2-40B4-BE49-F238E27FC236}">
                <a16:creationId xmlns:a16="http://schemas.microsoft.com/office/drawing/2014/main" id="{CDC44977-E2C0-140D-5BAB-7AAD7874BEB0}"/>
              </a:ext>
            </a:extLst>
          </p:cNvPr>
          <p:cNvSpPr txBox="1"/>
          <p:nvPr/>
        </p:nvSpPr>
        <p:spPr>
          <a:xfrm>
            <a:off x="890018" y="693649"/>
            <a:ext cx="10536419" cy="523220"/>
          </a:xfrm>
          <a:prstGeom prst="rect">
            <a:avLst/>
          </a:prstGeom>
          <a:noFill/>
        </p:spPr>
        <p:txBody>
          <a:bodyPr wrap="square">
            <a:spAutoFit/>
          </a:bodyPr>
          <a:lstStyle/>
          <a:p>
            <a:pPr algn="ctr"/>
            <a:r>
              <a:rPr lang="es-ES" sz="2800" dirty="0">
                <a:latin typeface="Cascadia Code" panose="020B0609020000020004" pitchFamily="49" charset="0"/>
                <a:ea typeface="Cascadia Code" panose="020B0609020000020004" pitchFamily="49" charset="0"/>
                <a:cs typeface="Cascadia Code" panose="020B0609020000020004" pitchFamily="49" charset="0"/>
              </a:rPr>
              <a:t>Caracterización de los Lenguajes de Programación</a:t>
            </a:r>
            <a:endParaRPr lang="es-ES" sz="2800" dirty="0"/>
          </a:p>
        </p:txBody>
      </p:sp>
      <p:pic>
        <p:nvPicPr>
          <p:cNvPr id="2052" name="Picture 4" descr="Julia&quot; Icon - Download for free – Iconduck">
            <a:extLst>
              <a:ext uri="{FF2B5EF4-FFF2-40B4-BE49-F238E27FC236}">
                <a16:creationId xmlns:a16="http://schemas.microsoft.com/office/drawing/2014/main" id="{AE7391BA-FE44-FDFE-27FB-8AEA120E956D}"/>
              </a:ext>
            </a:extLst>
          </p:cNvPr>
          <p:cNvPicPr>
            <a:picLocks noChangeAspect="1" noChangeArrowheads="1"/>
          </p:cNvPicPr>
          <p:nvPr/>
        </p:nvPicPr>
        <p:blipFill>
          <a:blip r:embed="rId4">
            <a:lum bright="70000" contrast="-70000"/>
            <a:extLst>
              <a:ext uri="{28A0092B-C50C-407E-A947-70E740481C1C}">
                <a14:useLocalDpi xmlns:a14="http://schemas.microsoft.com/office/drawing/2010/main" val="0"/>
              </a:ext>
            </a:extLst>
          </a:blip>
          <a:srcRect/>
          <a:stretch>
            <a:fillRect/>
          </a:stretch>
        </p:blipFill>
        <p:spPr bwMode="auto">
          <a:xfrm>
            <a:off x="723935" y="2633437"/>
            <a:ext cx="1613848" cy="104010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File type lisp - Files &amp; Folders Icons">
            <a:extLst>
              <a:ext uri="{FF2B5EF4-FFF2-40B4-BE49-F238E27FC236}">
                <a16:creationId xmlns:a16="http://schemas.microsoft.com/office/drawing/2014/main" id="{2E8A19DF-379F-053C-3D93-38A873EE4AE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3935" y="3702730"/>
            <a:ext cx="1687457" cy="1687457"/>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01966174-62E0-24B1-0E8B-CC0C736E081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90018" y="5359779"/>
            <a:ext cx="1421476" cy="12722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8770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Historia de Python - Wikipedia, la enciclopedia libre">
            <a:extLst>
              <a:ext uri="{FF2B5EF4-FFF2-40B4-BE49-F238E27FC236}">
                <a16:creationId xmlns:a16="http://schemas.microsoft.com/office/drawing/2014/main" id="{406E3C54-CDC6-ABC9-82E2-2A298D3EC186}"/>
              </a:ext>
            </a:extLst>
          </p:cNvPr>
          <p:cNvPicPr>
            <a:picLocks noChangeAspect="1" noChangeArrowheads="1"/>
          </p:cNvPicPr>
          <p:nvPr/>
        </p:nvPicPr>
        <p:blipFill>
          <a:blip r:embed="rId3">
            <a:alphaModFix amt="50000"/>
            <a:extLst>
              <a:ext uri="{BEBA8EAE-BF5A-486C-A8C5-ECC9F3942E4B}">
                <a14:imgProps xmlns:a14="http://schemas.microsoft.com/office/drawing/2010/main">
                  <a14:imgLayer r:embed="rId4">
                    <a14:imgEffect>
                      <a14:saturation sat="33000"/>
                    </a14:imgEffect>
                  </a14:imgLayer>
                </a14:imgProps>
              </a:ext>
              <a:ext uri="{28A0092B-C50C-407E-A947-70E740481C1C}">
                <a14:useLocalDpi xmlns:a14="http://schemas.microsoft.com/office/drawing/2010/main" val="0"/>
              </a:ext>
            </a:extLst>
          </a:blip>
          <a:srcRect/>
          <a:stretch>
            <a:fillRect/>
          </a:stretch>
        </p:blipFill>
        <p:spPr bwMode="auto">
          <a:xfrm rot="19757872">
            <a:off x="3647782" y="1884501"/>
            <a:ext cx="5347973" cy="5869725"/>
          </a:xfrm>
          <a:prstGeom prst="rect">
            <a:avLst/>
          </a:prstGeom>
          <a:noFill/>
          <a:extLst>
            <a:ext uri="{909E8E84-426E-40DD-AFC4-6F175D3DCCD1}">
              <a14:hiddenFill xmlns:a14="http://schemas.microsoft.com/office/drawing/2010/main">
                <a:solidFill>
                  <a:srgbClr val="FFFFFF"/>
                </a:solidFill>
              </a14:hiddenFill>
            </a:ext>
          </a:extLst>
        </p:spPr>
      </p:pic>
      <p:sp>
        <p:nvSpPr>
          <p:cNvPr id="6" name="Título 1">
            <a:extLst>
              <a:ext uri="{FF2B5EF4-FFF2-40B4-BE49-F238E27FC236}">
                <a16:creationId xmlns:a16="http://schemas.microsoft.com/office/drawing/2014/main" id="{03E9B5F6-D12F-D76F-64B8-A813D2D8B9A9}"/>
              </a:ext>
            </a:extLst>
          </p:cNvPr>
          <p:cNvSpPr txBox="1">
            <a:spLocks/>
          </p:cNvSpPr>
          <p:nvPr/>
        </p:nvSpPr>
        <p:spPr>
          <a:xfrm>
            <a:off x="15755" y="178802"/>
            <a:ext cx="9144000" cy="324289"/>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s-ES" sz="1800" dirty="0">
                <a:latin typeface="Cascadia Code" panose="020B0609020000020004" pitchFamily="49" charset="0"/>
                <a:ea typeface="Cascadia Code" panose="020B0609020000020004" pitchFamily="49" charset="0"/>
                <a:cs typeface="Cascadia Code" panose="020B0609020000020004" pitchFamily="49" charset="0"/>
              </a:rPr>
              <a:t>Unidad 1. Introducción a la Programación de Inteligencia Artificial</a:t>
            </a:r>
          </a:p>
        </p:txBody>
      </p:sp>
      <p:pic>
        <p:nvPicPr>
          <p:cNvPr id="9" name="Imagen 8" descr="Imagen que contiene señal, reloj&#10;&#10;Descripción generada automáticamente">
            <a:extLst>
              <a:ext uri="{FF2B5EF4-FFF2-40B4-BE49-F238E27FC236}">
                <a16:creationId xmlns:a16="http://schemas.microsoft.com/office/drawing/2014/main" id="{5D8F626B-1EE0-8E28-9286-46A94579DD4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995660" y="26017"/>
            <a:ext cx="1180585" cy="979885"/>
          </a:xfrm>
          <a:prstGeom prst="rect">
            <a:avLst/>
          </a:prstGeom>
        </p:spPr>
      </p:pic>
      <p:cxnSp>
        <p:nvCxnSpPr>
          <p:cNvPr id="10" name="Conector recto 9">
            <a:extLst>
              <a:ext uri="{FF2B5EF4-FFF2-40B4-BE49-F238E27FC236}">
                <a16:creationId xmlns:a16="http://schemas.microsoft.com/office/drawing/2014/main" id="{C3E9B7A7-9704-2FAF-69CE-1E26F80FDBFE}"/>
              </a:ext>
            </a:extLst>
          </p:cNvPr>
          <p:cNvCxnSpPr>
            <a:cxnSpLocks/>
            <a:endCxn id="11" idx="1"/>
          </p:cNvCxnSpPr>
          <p:nvPr/>
        </p:nvCxnSpPr>
        <p:spPr>
          <a:xfrm flipV="1">
            <a:off x="15755" y="955260"/>
            <a:ext cx="954026" cy="2219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Rectángulo: esquinas redondeadas 10">
            <a:extLst>
              <a:ext uri="{FF2B5EF4-FFF2-40B4-BE49-F238E27FC236}">
                <a16:creationId xmlns:a16="http://schemas.microsoft.com/office/drawing/2014/main" id="{B9BE3053-AAF0-0943-37EB-050D23E28A12}"/>
              </a:ext>
            </a:extLst>
          </p:cNvPr>
          <p:cNvSpPr/>
          <p:nvPr/>
        </p:nvSpPr>
        <p:spPr>
          <a:xfrm>
            <a:off x="969781" y="714560"/>
            <a:ext cx="10376894" cy="481399"/>
          </a:xfrm>
          <a:prstGeom prst="roundRect">
            <a:avLst/>
          </a:prstGeom>
          <a:solidFill>
            <a:srgbClr val="FFFFFF">
              <a:alpha val="20000"/>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2" name="Conector recto 11">
            <a:extLst>
              <a:ext uri="{FF2B5EF4-FFF2-40B4-BE49-F238E27FC236}">
                <a16:creationId xmlns:a16="http://schemas.microsoft.com/office/drawing/2014/main" id="{82070113-7BB7-7024-E433-0280FBD0E38C}"/>
              </a:ext>
            </a:extLst>
          </p:cNvPr>
          <p:cNvCxnSpPr>
            <a:cxnSpLocks/>
            <a:stCxn id="11" idx="3"/>
          </p:cNvCxnSpPr>
          <p:nvPr/>
        </p:nvCxnSpPr>
        <p:spPr>
          <a:xfrm>
            <a:off x="11346675" y="955260"/>
            <a:ext cx="829570" cy="4253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CuadroTexto 23">
            <a:extLst>
              <a:ext uri="{FF2B5EF4-FFF2-40B4-BE49-F238E27FC236}">
                <a16:creationId xmlns:a16="http://schemas.microsoft.com/office/drawing/2014/main" id="{77AC952E-FE1E-3C99-9DBC-A0774DAFAAAE}"/>
              </a:ext>
            </a:extLst>
          </p:cNvPr>
          <p:cNvSpPr txBox="1"/>
          <p:nvPr/>
        </p:nvSpPr>
        <p:spPr>
          <a:xfrm>
            <a:off x="599379" y="1601572"/>
            <a:ext cx="5496621" cy="3732304"/>
          </a:xfrm>
          <a:prstGeom prst="rect">
            <a:avLst/>
          </a:prstGeom>
          <a:noFill/>
        </p:spPr>
        <p:txBody>
          <a:bodyPr wrap="square">
            <a:spAutoFit/>
          </a:bodyPr>
          <a:lstStyle/>
          <a:p>
            <a:pPr marL="285750" indent="-285750">
              <a:lnSpc>
                <a:spcPct val="150000"/>
              </a:lnSpc>
              <a:buFont typeface="Wingdings" panose="05000000000000000000" pitchFamily="2" charset="2"/>
              <a:buChar char="q"/>
            </a:pPr>
            <a:r>
              <a:rPr lang="es-ES" sz="2000" dirty="0">
                <a:latin typeface="Cascadia Code" panose="020B0609020000020004" pitchFamily="49" charset="0"/>
                <a:ea typeface="Cascadia Code" panose="020B0609020000020004" pitchFamily="49" charset="0"/>
                <a:cs typeface="Cascadia Code" panose="020B0609020000020004" pitchFamily="49" charset="0"/>
              </a:rPr>
              <a:t>¿Qué </a:t>
            </a:r>
            <a:r>
              <a:rPr lang="es-ES" sz="2000" dirty="0">
                <a:highlight>
                  <a:srgbClr val="BC451B"/>
                </a:highlight>
                <a:latin typeface="Cascadia Code" panose="020B0609020000020004" pitchFamily="49" charset="0"/>
                <a:ea typeface="Cascadia Code" panose="020B0609020000020004" pitchFamily="49" charset="0"/>
                <a:cs typeface="Cascadia Code" panose="020B0609020000020004" pitchFamily="49" charset="0"/>
              </a:rPr>
              <a:t>lenguajes de programación</a:t>
            </a:r>
            <a:r>
              <a:rPr lang="es-ES" sz="2000" dirty="0">
                <a:latin typeface="Cascadia Code" panose="020B0609020000020004" pitchFamily="49" charset="0"/>
                <a:ea typeface="Cascadia Code" panose="020B0609020000020004" pitchFamily="49" charset="0"/>
                <a:cs typeface="Cascadia Code" panose="020B0609020000020004" pitchFamily="49" charset="0"/>
              </a:rPr>
              <a:t> son adecuados para el desarrollo de Inteligencia Artificial y Big Data?</a:t>
            </a:r>
          </a:p>
          <a:p>
            <a:pPr marL="285750" indent="-285750">
              <a:lnSpc>
                <a:spcPct val="150000"/>
              </a:lnSpc>
              <a:buFont typeface="Wingdings" panose="05000000000000000000" pitchFamily="2" charset="2"/>
              <a:buChar char="q"/>
            </a:pPr>
            <a:endParaRPr lang="es-ES" sz="2000" dirty="0">
              <a:latin typeface="Cascadia Code" panose="020B0609020000020004" pitchFamily="49" charset="0"/>
              <a:ea typeface="Cascadia Code" panose="020B0609020000020004" pitchFamily="49" charset="0"/>
              <a:cs typeface="Cascadia Code" panose="020B0609020000020004" pitchFamily="49" charset="0"/>
            </a:endParaRPr>
          </a:p>
          <a:p>
            <a:pPr>
              <a:lnSpc>
                <a:spcPct val="150000"/>
              </a:lnSpc>
            </a:pPr>
            <a:r>
              <a:rPr lang="es-ES" sz="2000" dirty="0">
                <a:latin typeface="Cascadia Code" panose="020B0609020000020004" pitchFamily="49" charset="0"/>
                <a:ea typeface="Cascadia Code" panose="020B0609020000020004" pitchFamily="49" charset="0"/>
                <a:cs typeface="Cascadia Code" panose="020B0609020000020004" pitchFamily="49" charset="0"/>
              </a:rPr>
              <a:t>Según el </a:t>
            </a:r>
            <a:r>
              <a:rPr lang="es-ES" sz="2000" b="1" dirty="0">
                <a:highlight>
                  <a:srgbClr val="D1AE2D"/>
                </a:highlight>
                <a:latin typeface="Cascadia Code" panose="020B0609020000020004" pitchFamily="49" charset="0"/>
                <a:ea typeface="Cascadia Code" panose="020B0609020000020004" pitchFamily="49" charset="0"/>
                <a:cs typeface="Cascadia Code" panose="020B0609020000020004" pitchFamily="49" charset="0"/>
              </a:rPr>
              <a:t>IEEE</a:t>
            </a:r>
            <a:r>
              <a:rPr lang="es-ES" sz="2000" dirty="0">
                <a:latin typeface="Cascadia Code" panose="020B0609020000020004" pitchFamily="49" charset="0"/>
                <a:ea typeface="Cascadia Code" panose="020B0609020000020004" pitchFamily="49" charset="0"/>
                <a:cs typeface="Cascadia Code" panose="020B0609020000020004" pitchFamily="49" charset="0"/>
              </a:rPr>
              <a:t> (Instituto de Ingenieros Eléctricos y Electrónicos)</a:t>
            </a:r>
          </a:p>
        </p:txBody>
      </p:sp>
      <p:sp>
        <p:nvSpPr>
          <p:cNvPr id="2" name="CuadroTexto 1">
            <a:extLst>
              <a:ext uri="{FF2B5EF4-FFF2-40B4-BE49-F238E27FC236}">
                <a16:creationId xmlns:a16="http://schemas.microsoft.com/office/drawing/2014/main" id="{7F9F07BE-1DDC-E18E-7266-8619704EC24D}"/>
              </a:ext>
            </a:extLst>
          </p:cNvPr>
          <p:cNvSpPr txBox="1"/>
          <p:nvPr/>
        </p:nvSpPr>
        <p:spPr>
          <a:xfrm>
            <a:off x="0" y="6488668"/>
            <a:ext cx="7042150" cy="369332"/>
          </a:xfrm>
          <a:prstGeom prst="rect">
            <a:avLst/>
          </a:prstGeom>
          <a:noFill/>
        </p:spPr>
        <p:txBody>
          <a:bodyPr wrap="square">
            <a:spAutoFit/>
          </a:bodyPr>
          <a:lstStyle/>
          <a:p>
            <a:r>
              <a:rPr lang="es-ES" dirty="0">
                <a:latin typeface="Cascadia Code" panose="020B0609020000020004" pitchFamily="49" charset="0"/>
                <a:ea typeface="Cascadia Code" panose="020B0609020000020004" pitchFamily="49" charset="0"/>
                <a:cs typeface="Cascadia Code" panose="020B0609020000020004" pitchFamily="49" charset="0"/>
              </a:rPr>
              <a:t>25</a:t>
            </a:r>
            <a:endParaRPr lang="es-ES" dirty="0"/>
          </a:p>
        </p:txBody>
      </p:sp>
      <p:sp>
        <p:nvSpPr>
          <p:cNvPr id="3" name="CuadroTexto 2">
            <a:extLst>
              <a:ext uri="{FF2B5EF4-FFF2-40B4-BE49-F238E27FC236}">
                <a16:creationId xmlns:a16="http://schemas.microsoft.com/office/drawing/2014/main" id="{CDC44977-E2C0-140D-5BAB-7AAD7874BEB0}"/>
              </a:ext>
            </a:extLst>
          </p:cNvPr>
          <p:cNvSpPr txBox="1"/>
          <p:nvPr/>
        </p:nvSpPr>
        <p:spPr>
          <a:xfrm>
            <a:off x="890018" y="693649"/>
            <a:ext cx="10536419" cy="523220"/>
          </a:xfrm>
          <a:prstGeom prst="rect">
            <a:avLst/>
          </a:prstGeom>
          <a:noFill/>
        </p:spPr>
        <p:txBody>
          <a:bodyPr wrap="square">
            <a:spAutoFit/>
          </a:bodyPr>
          <a:lstStyle/>
          <a:p>
            <a:pPr algn="ctr"/>
            <a:r>
              <a:rPr lang="es-ES" sz="2800" dirty="0">
                <a:latin typeface="Cascadia Code" panose="020B0609020000020004" pitchFamily="49" charset="0"/>
                <a:ea typeface="Cascadia Code" panose="020B0609020000020004" pitchFamily="49" charset="0"/>
                <a:cs typeface="Cascadia Code" panose="020B0609020000020004" pitchFamily="49" charset="0"/>
              </a:rPr>
              <a:t>Caracterización de los Lenguajes de Programación</a:t>
            </a:r>
            <a:endParaRPr lang="es-ES" sz="2800" dirty="0"/>
          </a:p>
        </p:txBody>
      </p:sp>
      <p:pic>
        <p:nvPicPr>
          <p:cNvPr id="5" name="Imagen 4">
            <a:extLst>
              <a:ext uri="{FF2B5EF4-FFF2-40B4-BE49-F238E27FC236}">
                <a16:creationId xmlns:a16="http://schemas.microsoft.com/office/drawing/2014/main" id="{A6B2CBFA-B614-021E-D6D5-D3B10BB63C30}"/>
              </a:ext>
            </a:extLst>
          </p:cNvPr>
          <p:cNvPicPr>
            <a:picLocks noChangeAspect="1"/>
          </p:cNvPicPr>
          <p:nvPr/>
        </p:nvPicPr>
        <p:blipFill>
          <a:blip r:embed="rId6"/>
          <a:stretch>
            <a:fillRect/>
          </a:stretch>
        </p:blipFill>
        <p:spPr>
          <a:xfrm>
            <a:off x="6872177" y="1494259"/>
            <a:ext cx="3871301" cy="4973499"/>
          </a:xfrm>
          <a:prstGeom prst="rect">
            <a:avLst/>
          </a:prstGeom>
        </p:spPr>
      </p:pic>
    </p:spTree>
    <p:extLst>
      <p:ext uri="{BB962C8B-B14F-4D97-AF65-F5344CB8AC3E}">
        <p14:creationId xmlns:p14="http://schemas.microsoft.com/office/powerpoint/2010/main" val="29956387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DC0171-61EB-3725-CC69-3E464991C638}"/>
            </a:ext>
          </a:extLst>
        </p:cNvPr>
        <p:cNvGrpSpPr/>
        <p:nvPr/>
      </p:nvGrpSpPr>
      <p:grpSpPr>
        <a:xfrm>
          <a:off x="0" y="0"/>
          <a:ext cx="0" cy="0"/>
          <a:chOff x="0" y="0"/>
          <a:chExt cx="0" cy="0"/>
        </a:xfrm>
      </p:grpSpPr>
      <p:pic>
        <p:nvPicPr>
          <p:cNvPr id="7" name="Picture 2" descr="Historia de Python - Wikipedia, la enciclopedia libre">
            <a:extLst>
              <a:ext uri="{FF2B5EF4-FFF2-40B4-BE49-F238E27FC236}">
                <a16:creationId xmlns:a16="http://schemas.microsoft.com/office/drawing/2014/main" id="{0970B05E-E3FF-3B17-F65A-27AEB892057B}"/>
              </a:ext>
            </a:extLst>
          </p:cNvPr>
          <p:cNvPicPr>
            <a:picLocks noChangeAspect="1" noChangeArrowheads="1"/>
          </p:cNvPicPr>
          <p:nvPr/>
        </p:nvPicPr>
        <p:blipFill>
          <a:blip r:embed="rId3">
            <a:alphaModFix amt="50000"/>
            <a:extLst>
              <a:ext uri="{BEBA8EAE-BF5A-486C-A8C5-ECC9F3942E4B}">
                <a14:imgProps xmlns:a14="http://schemas.microsoft.com/office/drawing/2010/main">
                  <a14:imgLayer r:embed="rId4">
                    <a14:imgEffect>
                      <a14:saturation sat="33000"/>
                    </a14:imgEffect>
                  </a14:imgLayer>
                </a14:imgProps>
              </a:ext>
              <a:ext uri="{28A0092B-C50C-407E-A947-70E740481C1C}">
                <a14:useLocalDpi xmlns:a14="http://schemas.microsoft.com/office/drawing/2010/main" val="0"/>
              </a:ext>
            </a:extLst>
          </a:blip>
          <a:srcRect/>
          <a:stretch>
            <a:fillRect/>
          </a:stretch>
        </p:blipFill>
        <p:spPr bwMode="auto">
          <a:xfrm rot="19757872">
            <a:off x="3647782" y="1884501"/>
            <a:ext cx="5347973" cy="5869725"/>
          </a:xfrm>
          <a:prstGeom prst="rect">
            <a:avLst/>
          </a:prstGeom>
          <a:noFill/>
          <a:extLst>
            <a:ext uri="{909E8E84-426E-40DD-AFC4-6F175D3DCCD1}">
              <a14:hiddenFill xmlns:a14="http://schemas.microsoft.com/office/drawing/2010/main">
                <a:solidFill>
                  <a:srgbClr val="FFFFFF"/>
                </a:solidFill>
              </a14:hiddenFill>
            </a:ext>
          </a:extLst>
        </p:spPr>
      </p:pic>
      <p:sp>
        <p:nvSpPr>
          <p:cNvPr id="6" name="Título 1">
            <a:extLst>
              <a:ext uri="{FF2B5EF4-FFF2-40B4-BE49-F238E27FC236}">
                <a16:creationId xmlns:a16="http://schemas.microsoft.com/office/drawing/2014/main" id="{14C9E8AE-F6D1-7211-382F-021DCDD6CD72}"/>
              </a:ext>
            </a:extLst>
          </p:cNvPr>
          <p:cNvSpPr txBox="1">
            <a:spLocks/>
          </p:cNvSpPr>
          <p:nvPr/>
        </p:nvSpPr>
        <p:spPr>
          <a:xfrm>
            <a:off x="15755" y="178802"/>
            <a:ext cx="9144000" cy="324289"/>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s-ES" sz="1800" dirty="0">
                <a:latin typeface="Cascadia Code" panose="020B0609020000020004" pitchFamily="49" charset="0"/>
                <a:ea typeface="Cascadia Code" panose="020B0609020000020004" pitchFamily="49" charset="0"/>
                <a:cs typeface="Cascadia Code" panose="020B0609020000020004" pitchFamily="49" charset="0"/>
              </a:rPr>
              <a:t>Unidad 1. Introducción a la Programación de Inteligencia Artificial</a:t>
            </a:r>
          </a:p>
        </p:txBody>
      </p:sp>
      <p:pic>
        <p:nvPicPr>
          <p:cNvPr id="9" name="Imagen 8" descr="Imagen que contiene señal, reloj&#10;&#10;Descripción generada automáticamente">
            <a:extLst>
              <a:ext uri="{FF2B5EF4-FFF2-40B4-BE49-F238E27FC236}">
                <a16:creationId xmlns:a16="http://schemas.microsoft.com/office/drawing/2014/main" id="{CF15EA84-ABA4-B842-39C1-1290AD85D93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995660" y="26017"/>
            <a:ext cx="1180585" cy="979885"/>
          </a:xfrm>
          <a:prstGeom prst="rect">
            <a:avLst/>
          </a:prstGeom>
        </p:spPr>
      </p:pic>
      <p:cxnSp>
        <p:nvCxnSpPr>
          <p:cNvPr id="10" name="Conector recto 9">
            <a:extLst>
              <a:ext uri="{FF2B5EF4-FFF2-40B4-BE49-F238E27FC236}">
                <a16:creationId xmlns:a16="http://schemas.microsoft.com/office/drawing/2014/main" id="{F8FAA8DA-B4D2-37D0-74A7-B4C2D1E7E936}"/>
              </a:ext>
            </a:extLst>
          </p:cNvPr>
          <p:cNvCxnSpPr>
            <a:cxnSpLocks/>
            <a:endCxn id="11" idx="1"/>
          </p:cNvCxnSpPr>
          <p:nvPr/>
        </p:nvCxnSpPr>
        <p:spPr>
          <a:xfrm flipV="1">
            <a:off x="15755" y="955260"/>
            <a:ext cx="954026" cy="2219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Rectángulo: esquinas redondeadas 10">
            <a:extLst>
              <a:ext uri="{FF2B5EF4-FFF2-40B4-BE49-F238E27FC236}">
                <a16:creationId xmlns:a16="http://schemas.microsoft.com/office/drawing/2014/main" id="{323E7634-D332-A085-B8C1-B4F372C4A927}"/>
              </a:ext>
            </a:extLst>
          </p:cNvPr>
          <p:cNvSpPr/>
          <p:nvPr/>
        </p:nvSpPr>
        <p:spPr>
          <a:xfrm>
            <a:off x="969781" y="714560"/>
            <a:ext cx="10376894" cy="481399"/>
          </a:xfrm>
          <a:prstGeom prst="roundRect">
            <a:avLst/>
          </a:prstGeom>
          <a:solidFill>
            <a:srgbClr val="FFFFFF">
              <a:alpha val="20000"/>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2" name="Conector recto 11">
            <a:extLst>
              <a:ext uri="{FF2B5EF4-FFF2-40B4-BE49-F238E27FC236}">
                <a16:creationId xmlns:a16="http://schemas.microsoft.com/office/drawing/2014/main" id="{028077AC-E28E-E6E7-9BA7-CC10942CD472}"/>
              </a:ext>
            </a:extLst>
          </p:cNvPr>
          <p:cNvCxnSpPr>
            <a:cxnSpLocks/>
            <a:stCxn id="11" idx="3"/>
          </p:cNvCxnSpPr>
          <p:nvPr/>
        </p:nvCxnSpPr>
        <p:spPr>
          <a:xfrm>
            <a:off x="11346675" y="955260"/>
            <a:ext cx="829570" cy="4253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CuadroTexto 23">
            <a:extLst>
              <a:ext uri="{FF2B5EF4-FFF2-40B4-BE49-F238E27FC236}">
                <a16:creationId xmlns:a16="http://schemas.microsoft.com/office/drawing/2014/main" id="{848311A2-BBC3-44BA-9A12-A45FACF0337C}"/>
              </a:ext>
            </a:extLst>
          </p:cNvPr>
          <p:cNvSpPr txBox="1"/>
          <p:nvPr/>
        </p:nvSpPr>
        <p:spPr>
          <a:xfrm>
            <a:off x="599379" y="1601572"/>
            <a:ext cx="8200064" cy="1423980"/>
          </a:xfrm>
          <a:prstGeom prst="rect">
            <a:avLst/>
          </a:prstGeom>
          <a:noFill/>
        </p:spPr>
        <p:txBody>
          <a:bodyPr wrap="square">
            <a:spAutoFit/>
          </a:bodyPr>
          <a:lstStyle/>
          <a:p>
            <a:pPr marL="285750" indent="-285750">
              <a:lnSpc>
                <a:spcPct val="150000"/>
              </a:lnSpc>
              <a:buFont typeface="Wingdings" panose="05000000000000000000" pitchFamily="2" charset="2"/>
              <a:buChar char="q"/>
            </a:pPr>
            <a:r>
              <a:rPr lang="es-ES" sz="2000" dirty="0">
                <a:latin typeface="Cascadia Code" panose="020B0609020000020004" pitchFamily="49" charset="0"/>
                <a:ea typeface="Cascadia Code" panose="020B0609020000020004" pitchFamily="49" charset="0"/>
                <a:cs typeface="Cascadia Code" panose="020B0609020000020004" pitchFamily="49" charset="0"/>
              </a:rPr>
              <a:t>¿Qué </a:t>
            </a:r>
            <a:r>
              <a:rPr lang="es-ES" sz="2000" dirty="0">
                <a:highlight>
                  <a:srgbClr val="BC451B"/>
                </a:highlight>
                <a:latin typeface="Cascadia Code" panose="020B0609020000020004" pitchFamily="49" charset="0"/>
                <a:ea typeface="Cascadia Code" panose="020B0609020000020004" pitchFamily="49" charset="0"/>
                <a:cs typeface="Cascadia Code" panose="020B0609020000020004" pitchFamily="49" charset="0"/>
              </a:rPr>
              <a:t>lenguajes de programación</a:t>
            </a:r>
            <a:r>
              <a:rPr lang="es-ES" sz="2000" dirty="0">
                <a:latin typeface="Cascadia Code" panose="020B0609020000020004" pitchFamily="49" charset="0"/>
                <a:ea typeface="Cascadia Code" panose="020B0609020000020004" pitchFamily="49" charset="0"/>
                <a:cs typeface="Cascadia Code" panose="020B0609020000020004" pitchFamily="49" charset="0"/>
              </a:rPr>
              <a:t> son más utilizados?</a:t>
            </a:r>
          </a:p>
          <a:p>
            <a:pPr marL="285750" indent="-285750">
              <a:lnSpc>
                <a:spcPct val="150000"/>
              </a:lnSpc>
              <a:buFont typeface="Wingdings" panose="05000000000000000000" pitchFamily="2" charset="2"/>
              <a:buChar char="q"/>
            </a:pPr>
            <a:endParaRPr lang="es-ES" sz="2000" dirty="0">
              <a:latin typeface="Cascadia Code" panose="020B0609020000020004" pitchFamily="49" charset="0"/>
              <a:ea typeface="Cascadia Code" panose="020B0609020000020004" pitchFamily="49" charset="0"/>
              <a:cs typeface="Cascadia Code" panose="020B0609020000020004" pitchFamily="49" charset="0"/>
            </a:endParaRPr>
          </a:p>
          <a:p>
            <a:pPr>
              <a:lnSpc>
                <a:spcPct val="150000"/>
              </a:lnSpc>
            </a:pPr>
            <a:r>
              <a:rPr lang="es-ES" sz="2000" dirty="0">
                <a:latin typeface="Cascadia Code" panose="020B0609020000020004" pitchFamily="49" charset="0"/>
                <a:ea typeface="Cascadia Code" panose="020B0609020000020004" pitchFamily="49" charset="0"/>
                <a:cs typeface="Cascadia Code" panose="020B0609020000020004" pitchFamily="49" charset="0"/>
              </a:rPr>
              <a:t>Según el Índice de TIOBE:</a:t>
            </a:r>
          </a:p>
        </p:txBody>
      </p:sp>
      <p:sp>
        <p:nvSpPr>
          <p:cNvPr id="2" name="CuadroTexto 1">
            <a:extLst>
              <a:ext uri="{FF2B5EF4-FFF2-40B4-BE49-F238E27FC236}">
                <a16:creationId xmlns:a16="http://schemas.microsoft.com/office/drawing/2014/main" id="{A6B7AAAA-A31D-17CB-4999-72C56C80907B}"/>
              </a:ext>
            </a:extLst>
          </p:cNvPr>
          <p:cNvSpPr txBox="1"/>
          <p:nvPr/>
        </p:nvSpPr>
        <p:spPr>
          <a:xfrm>
            <a:off x="0" y="6488668"/>
            <a:ext cx="7042150" cy="369332"/>
          </a:xfrm>
          <a:prstGeom prst="rect">
            <a:avLst/>
          </a:prstGeom>
          <a:noFill/>
        </p:spPr>
        <p:txBody>
          <a:bodyPr wrap="square">
            <a:spAutoFit/>
          </a:bodyPr>
          <a:lstStyle/>
          <a:p>
            <a:r>
              <a:rPr lang="es-ES" dirty="0">
                <a:latin typeface="Cascadia Code" panose="020B0609020000020004" pitchFamily="49" charset="0"/>
                <a:ea typeface="Cascadia Code" panose="020B0609020000020004" pitchFamily="49" charset="0"/>
                <a:cs typeface="Cascadia Code" panose="020B0609020000020004" pitchFamily="49" charset="0"/>
              </a:rPr>
              <a:t>26</a:t>
            </a:r>
            <a:endParaRPr lang="es-ES" dirty="0"/>
          </a:p>
        </p:txBody>
      </p:sp>
      <p:sp>
        <p:nvSpPr>
          <p:cNvPr id="3" name="CuadroTexto 2">
            <a:extLst>
              <a:ext uri="{FF2B5EF4-FFF2-40B4-BE49-F238E27FC236}">
                <a16:creationId xmlns:a16="http://schemas.microsoft.com/office/drawing/2014/main" id="{394C41EE-BBC1-418B-0E53-6AD1E5D27BCD}"/>
              </a:ext>
            </a:extLst>
          </p:cNvPr>
          <p:cNvSpPr txBox="1"/>
          <p:nvPr/>
        </p:nvSpPr>
        <p:spPr>
          <a:xfrm>
            <a:off x="890018" y="693649"/>
            <a:ext cx="10536419" cy="523220"/>
          </a:xfrm>
          <a:prstGeom prst="rect">
            <a:avLst/>
          </a:prstGeom>
          <a:noFill/>
        </p:spPr>
        <p:txBody>
          <a:bodyPr wrap="square">
            <a:spAutoFit/>
          </a:bodyPr>
          <a:lstStyle/>
          <a:p>
            <a:pPr algn="ctr"/>
            <a:r>
              <a:rPr lang="es-ES" sz="2800" dirty="0">
                <a:latin typeface="Cascadia Code" panose="020B0609020000020004" pitchFamily="49" charset="0"/>
                <a:ea typeface="Cascadia Code" panose="020B0609020000020004" pitchFamily="49" charset="0"/>
                <a:cs typeface="Cascadia Code" panose="020B0609020000020004" pitchFamily="49" charset="0"/>
              </a:rPr>
              <a:t>¿Por qué Python?</a:t>
            </a:r>
            <a:endParaRPr lang="es-ES" sz="2800" dirty="0"/>
          </a:p>
        </p:txBody>
      </p:sp>
      <p:pic>
        <p:nvPicPr>
          <p:cNvPr id="8" name="Imagen 7">
            <a:extLst>
              <a:ext uri="{FF2B5EF4-FFF2-40B4-BE49-F238E27FC236}">
                <a16:creationId xmlns:a16="http://schemas.microsoft.com/office/drawing/2014/main" id="{B4652F13-1259-D613-D07D-15A8797AF71C}"/>
              </a:ext>
            </a:extLst>
          </p:cNvPr>
          <p:cNvPicPr>
            <a:picLocks noChangeAspect="1"/>
          </p:cNvPicPr>
          <p:nvPr/>
        </p:nvPicPr>
        <p:blipFill>
          <a:blip r:embed="rId6"/>
          <a:stretch>
            <a:fillRect/>
          </a:stretch>
        </p:blipFill>
        <p:spPr>
          <a:xfrm>
            <a:off x="1774866" y="3093290"/>
            <a:ext cx="8642268" cy="3452146"/>
          </a:xfrm>
          <a:prstGeom prst="rect">
            <a:avLst/>
          </a:prstGeom>
          <a:ln>
            <a:noFill/>
          </a:ln>
          <a:effectLst>
            <a:outerShdw blurRad="292100" dist="139700" dir="2700000" algn="tl" rotWithShape="0">
              <a:srgbClr val="333333">
                <a:alpha val="65000"/>
              </a:srgbClr>
            </a:outerShdw>
          </a:effectLst>
        </p:spPr>
      </p:pic>
      <p:sp>
        <p:nvSpPr>
          <p:cNvPr id="14" name="CuadroTexto 13">
            <a:extLst>
              <a:ext uri="{FF2B5EF4-FFF2-40B4-BE49-F238E27FC236}">
                <a16:creationId xmlns:a16="http://schemas.microsoft.com/office/drawing/2014/main" id="{E6A6B6FD-4D62-E2C3-9EC3-F54DDA1CC214}"/>
              </a:ext>
            </a:extLst>
          </p:cNvPr>
          <p:cNvSpPr txBox="1"/>
          <p:nvPr/>
        </p:nvSpPr>
        <p:spPr>
          <a:xfrm>
            <a:off x="7934408" y="2615938"/>
            <a:ext cx="6122504" cy="369332"/>
          </a:xfrm>
          <a:prstGeom prst="rect">
            <a:avLst/>
          </a:prstGeom>
          <a:noFill/>
        </p:spPr>
        <p:txBody>
          <a:bodyPr wrap="square">
            <a:spAutoFit/>
          </a:bodyPr>
          <a:lstStyle/>
          <a:p>
            <a:r>
              <a:rPr lang="es-ES" dirty="0">
                <a:hlinkClick r:id="rId7"/>
              </a:rPr>
              <a:t>TIOBE </a:t>
            </a:r>
            <a:r>
              <a:rPr lang="es-ES" dirty="0" err="1">
                <a:hlinkClick r:id="rId7"/>
              </a:rPr>
              <a:t>Index</a:t>
            </a:r>
            <a:r>
              <a:rPr lang="es-ES" dirty="0">
                <a:hlinkClick r:id="rId7"/>
              </a:rPr>
              <a:t> - TIOBE</a:t>
            </a:r>
            <a:endParaRPr lang="es-ES" dirty="0"/>
          </a:p>
        </p:txBody>
      </p:sp>
    </p:spTree>
    <p:extLst>
      <p:ext uri="{BB962C8B-B14F-4D97-AF65-F5344CB8AC3E}">
        <p14:creationId xmlns:p14="http://schemas.microsoft.com/office/powerpoint/2010/main" val="248468249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F67850C-C4CA-058A-7E2C-F61F48F83F92}"/>
              </a:ext>
            </a:extLst>
          </p:cNvPr>
          <p:cNvSpPr>
            <a:spLocks noGrp="1"/>
          </p:cNvSpPr>
          <p:nvPr>
            <p:ph type="ctrTitle"/>
          </p:nvPr>
        </p:nvSpPr>
        <p:spPr>
          <a:xfrm>
            <a:off x="-138561" y="0"/>
            <a:ext cx="9788998" cy="4358696"/>
          </a:xfrm>
        </p:spPr>
        <p:txBody>
          <a:bodyPr>
            <a:noAutofit/>
          </a:bodyPr>
          <a:lstStyle/>
          <a:p>
            <a:pPr algn="l"/>
            <a:r>
              <a:rPr lang="es-ES" sz="9600" dirty="0">
                <a:solidFill>
                  <a:schemeClr val="bg1">
                    <a:lumMod val="75000"/>
                    <a:lumOff val="25000"/>
                  </a:schemeClr>
                </a:solidFill>
                <a:latin typeface="Bauhaus 93" panose="04030905020B02020C02" pitchFamily="82" charset="0"/>
                <a:ea typeface="Cascadia Code" panose="020B0609020000020004" pitchFamily="49" charset="0"/>
                <a:cs typeface="Cascadia Code" panose="020B0609020000020004" pitchFamily="49" charset="0"/>
              </a:rPr>
              <a:t>Programación de Inteligencia Artificial</a:t>
            </a:r>
          </a:p>
        </p:txBody>
      </p:sp>
      <p:sp>
        <p:nvSpPr>
          <p:cNvPr id="3" name="Subtítulo 2">
            <a:extLst>
              <a:ext uri="{FF2B5EF4-FFF2-40B4-BE49-F238E27FC236}">
                <a16:creationId xmlns:a16="http://schemas.microsoft.com/office/drawing/2014/main" id="{0F43A6D6-948E-91E0-C41F-55A538F9CF8F}"/>
              </a:ext>
            </a:extLst>
          </p:cNvPr>
          <p:cNvSpPr>
            <a:spLocks noGrp="1"/>
          </p:cNvSpPr>
          <p:nvPr>
            <p:ph type="subTitle" idx="1"/>
          </p:nvPr>
        </p:nvSpPr>
        <p:spPr>
          <a:xfrm>
            <a:off x="4755938" y="6232757"/>
            <a:ext cx="9144000" cy="625474"/>
          </a:xfrm>
        </p:spPr>
        <p:txBody>
          <a:bodyPr>
            <a:normAutofit/>
          </a:bodyPr>
          <a:lstStyle/>
          <a:p>
            <a:r>
              <a:rPr lang="es-ES" sz="2400" b="1" dirty="0">
                <a:latin typeface="Abadi Extra Light" panose="020B0204020104020204" pitchFamily="34" charset="0"/>
              </a:rPr>
              <a:t>C.E. de Inteligencia Artificial y Big Data</a:t>
            </a:r>
          </a:p>
        </p:txBody>
      </p:sp>
      <p:sp>
        <p:nvSpPr>
          <p:cNvPr id="7" name="Rectángulo 6">
            <a:extLst>
              <a:ext uri="{FF2B5EF4-FFF2-40B4-BE49-F238E27FC236}">
                <a16:creationId xmlns:a16="http://schemas.microsoft.com/office/drawing/2014/main" id="{5E8DF615-CFC6-96B2-3D94-2C27F1214C8A}"/>
              </a:ext>
            </a:extLst>
          </p:cNvPr>
          <p:cNvSpPr/>
          <p:nvPr/>
        </p:nvSpPr>
        <p:spPr>
          <a:xfrm>
            <a:off x="1201501" y="1301087"/>
            <a:ext cx="9788998" cy="4255826"/>
          </a:xfrm>
          <a:prstGeom prst="rect">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Título 1">
            <a:extLst>
              <a:ext uri="{FF2B5EF4-FFF2-40B4-BE49-F238E27FC236}">
                <a16:creationId xmlns:a16="http://schemas.microsoft.com/office/drawing/2014/main" id="{03E9B5F6-D12F-D76F-64B8-A813D2D8B9A9}"/>
              </a:ext>
            </a:extLst>
          </p:cNvPr>
          <p:cNvSpPr txBox="1">
            <a:spLocks/>
          </p:cNvSpPr>
          <p:nvPr/>
        </p:nvSpPr>
        <p:spPr>
          <a:xfrm>
            <a:off x="1524000" y="1868919"/>
            <a:ext cx="9144000" cy="3687994"/>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s-ES" dirty="0">
                <a:latin typeface="Cascadia Code" panose="020B0609020000020004" pitchFamily="49" charset="0"/>
                <a:ea typeface="Cascadia Code" panose="020B0609020000020004" pitchFamily="49" charset="0"/>
                <a:cs typeface="Cascadia Code" panose="020B0609020000020004" pitchFamily="49" charset="0"/>
              </a:rPr>
              <a:t>¿Por qué Python?</a:t>
            </a:r>
          </a:p>
          <a:p>
            <a:pPr algn="l"/>
            <a:endParaRPr lang="es-ES" dirty="0">
              <a:latin typeface="Cascadia Code" panose="020B0609020000020004" pitchFamily="49" charset="0"/>
              <a:ea typeface="Cascadia Code" panose="020B0609020000020004" pitchFamily="49" charset="0"/>
              <a:cs typeface="Cascadia Code" panose="020B0609020000020004" pitchFamily="49" charset="0"/>
            </a:endParaRPr>
          </a:p>
          <a:p>
            <a:pPr algn="l"/>
            <a:endParaRPr lang="es-ES" dirty="0">
              <a:latin typeface="Cascadia Code" panose="020B0609020000020004" pitchFamily="49" charset="0"/>
              <a:ea typeface="Cascadia Code" panose="020B0609020000020004" pitchFamily="49" charset="0"/>
              <a:cs typeface="Cascadia Code" panose="020B0609020000020004" pitchFamily="49" charset="0"/>
            </a:endParaRPr>
          </a:p>
        </p:txBody>
      </p:sp>
      <p:pic>
        <p:nvPicPr>
          <p:cNvPr id="11" name="Imagen 10" descr="Imagen que contiene señal, reloj&#10;&#10;Descripción generada automáticamente">
            <a:extLst>
              <a:ext uri="{FF2B5EF4-FFF2-40B4-BE49-F238E27FC236}">
                <a16:creationId xmlns:a16="http://schemas.microsoft.com/office/drawing/2014/main" id="{CB67730A-E03A-E16C-800C-ABD3BA2AF0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95660" y="26017"/>
            <a:ext cx="1180585" cy="979885"/>
          </a:xfrm>
          <a:prstGeom prst="rect">
            <a:avLst/>
          </a:prstGeom>
        </p:spPr>
      </p:pic>
      <p:sp>
        <p:nvSpPr>
          <p:cNvPr id="5" name="CuadroTexto 4">
            <a:extLst>
              <a:ext uri="{FF2B5EF4-FFF2-40B4-BE49-F238E27FC236}">
                <a16:creationId xmlns:a16="http://schemas.microsoft.com/office/drawing/2014/main" id="{E7DC1AC7-B994-A3D5-DDF3-534920C93FBC}"/>
              </a:ext>
            </a:extLst>
          </p:cNvPr>
          <p:cNvSpPr txBox="1"/>
          <p:nvPr/>
        </p:nvSpPr>
        <p:spPr>
          <a:xfrm>
            <a:off x="0" y="6488668"/>
            <a:ext cx="7042150" cy="369332"/>
          </a:xfrm>
          <a:prstGeom prst="rect">
            <a:avLst/>
          </a:prstGeom>
          <a:noFill/>
        </p:spPr>
        <p:txBody>
          <a:bodyPr wrap="square">
            <a:spAutoFit/>
          </a:bodyPr>
          <a:lstStyle/>
          <a:p>
            <a:r>
              <a:rPr lang="es-ES" dirty="0">
                <a:latin typeface="Cascadia Code" panose="020B0609020000020004" pitchFamily="49" charset="0"/>
                <a:ea typeface="Cascadia Code" panose="020B0609020000020004" pitchFamily="49" charset="0"/>
                <a:cs typeface="Cascadia Code" panose="020B0609020000020004" pitchFamily="49" charset="0"/>
              </a:rPr>
              <a:t>27</a:t>
            </a:r>
            <a:endParaRPr lang="es-ES" dirty="0"/>
          </a:p>
        </p:txBody>
      </p:sp>
    </p:spTree>
    <p:extLst>
      <p:ext uri="{BB962C8B-B14F-4D97-AF65-F5344CB8AC3E}">
        <p14:creationId xmlns:p14="http://schemas.microsoft.com/office/powerpoint/2010/main" val="30347070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1">
            <a:extLst>
              <a:ext uri="{FF2B5EF4-FFF2-40B4-BE49-F238E27FC236}">
                <a16:creationId xmlns:a16="http://schemas.microsoft.com/office/drawing/2014/main" id="{03E9B5F6-D12F-D76F-64B8-A813D2D8B9A9}"/>
              </a:ext>
            </a:extLst>
          </p:cNvPr>
          <p:cNvSpPr txBox="1">
            <a:spLocks/>
          </p:cNvSpPr>
          <p:nvPr/>
        </p:nvSpPr>
        <p:spPr>
          <a:xfrm>
            <a:off x="15755" y="178802"/>
            <a:ext cx="9144000" cy="324289"/>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s-ES" sz="1800" dirty="0">
                <a:latin typeface="Cascadia Code" panose="020B0609020000020004" pitchFamily="49" charset="0"/>
                <a:ea typeface="Cascadia Code" panose="020B0609020000020004" pitchFamily="49" charset="0"/>
                <a:cs typeface="Cascadia Code" panose="020B0609020000020004" pitchFamily="49" charset="0"/>
              </a:rPr>
              <a:t>Unidad 1. Introducción a la Programación de Inteligencia Artificial</a:t>
            </a:r>
          </a:p>
        </p:txBody>
      </p:sp>
      <p:pic>
        <p:nvPicPr>
          <p:cNvPr id="9" name="Imagen 8" descr="Imagen que contiene señal, reloj&#10;&#10;Descripción generada automáticamente">
            <a:extLst>
              <a:ext uri="{FF2B5EF4-FFF2-40B4-BE49-F238E27FC236}">
                <a16:creationId xmlns:a16="http://schemas.microsoft.com/office/drawing/2014/main" id="{5D8F626B-1EE0-8E28-9286-46A94579DD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95660" y="26017"/>
            <a:ext cx="1180585" cy="979885"/>
          </a:xfrm>
          <a:prstGeom prst="rect">
            <a:avLst/>
          </a:prstGeom>
        </p:spPr>
      </p:pic>
      <p:cxnSp>
        <p:nvCxnSpPr>
          <p:cNvPr id="10" name="Conector recto 9">
            <a:extLst>
              <a:ext uri="{FF2B5EF4-FFF2-40B4-BE49-F238E27FC236}">
                <a16:creationId xmlns:a16="http://schemas.microsoft.com/office/drawing/2014/main" id="{C3E9B7A7-9704-2FAF-69CE-1E26F80FDBFE}"/>
              </a:ext>
            </a:extLst>
          </p:cNvPr>
          <p:cNvCxnSpPr>
            <a:cxnSpLocks/>
            <a:endCxn id="11" idx="1"/>
          </p:cNvCxnSpPr>
          <p:nvPr/>
        </p:nvCxnSpPr>
        <p:spPr>
          <a:xfrm flipV="1">
            <a:off x="15755" y="955260"/>
            <a:ext cx="954026" cy="2219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Rectángulo: esquinas redondeadas 10">
            <a:extLst>
              <a:ext uri="{FF2B5EF4-FFF2-40B4-BE49-F238E27FC236}">
                <a16:creationId xmlns:a16="http://schemas.microsoft.com/office/drawing/2014/main" id="{B9BE3053-AAF0-0943-37EB-050D23E28A12}"/>
              </a:ext>
            </a:extLst>
          </p:cNvPr>
          <p:cNvSpPr/>
          <p:nvPr/>
        </p:nvSpPr>
        <p:spPr>
          <a:xfrm>
            <a:off x="969781" y="714560"/>
            <a:ext cx="10376894" cy="481399"/>
          </a:xfrm>
          <a:prstGeom prst="roundRect">
            <a:avLst/>
          </a:prstGeom>
          <a:solidFill>
            <a:srgbClr val="FFFFFF">
              <a:alpha val="20000"/>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2" name="Conector recto 11">
            <a:extLst>
              <a:ext uri="{FF2B5EF4-FFF2-40B4-BE49-F238E27FC236}">
                <a16:creationId xmlns:a16="http://schemas.microsoft.com/office/drawing/2014/main" id="{82070113-7BB7-7024-E433-0280FBD0E38C}"/>
              </a:ext>
            </a:extLst>
          </p:cNvPr>
          <p:cNvCxnSpPr>
            <a:cxnSpLocks/>
            <a:stCxn id="11" idx="3"/>
          </p:cNvCxnSpPr>
          <p:nvPr/>
        </p:nvCxnSpPr>
        <p:spPr>
          <a:xfrm>
            <a:off x="11346675" y="955260"/>
            <a:ext cx="829570" cy="4253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CuadroTexto 23">
            <a:extLst>
              <a:ext uri="{FF2B5EF4-FFF2-40B4-BE49-F238E27FC236}">
                <a16:creationId xmlns:a16="http://schemas.microsoft.com/office/drawing/2014/main" id="{77AC952E-FE1E-3C99-9DBC-A0774DAFAAAE}"/>
              </a:ext>
            </a:extLst>
          </p:cNvPr>
          <p:cNvSpPr txBox="1"/>
          <p:nvPr/>
        </p:nvSpPr>
        <p:spPr>
          <a:xfrm>
            <a:off x="599379" y="1601572"/>
            <a:ext cx="8200064" cy="500650"/>
          </a:xfrm>
          <a:prstGeom prst="rect">
            <a:avLst/>
          </a:prstGeom>
          <a:noFill/>
        </p:spPr>
        <p:txBody>
          <a:bodyPr wrap="square">
            <a:spAutoFit/>
          </a:bodyPr>
          <a:lstStyle/>
          <a:p>
            <a:pPr marL="285750" indent="-285750">
              <a:lnSpc>
                <a:spcPct val="150000"/>
              </a:lnSpc>
              <a:buFont typeface="Wingdings" panose="05000000000000000000" pitchFamily="2" charset="2"/>
              <a:buChar char="q"/>
            </a:pPr>
            <a:r>
              <a:rPr lang="es-ES" sz="2000" dirty="0">
                <a:latin typeface="Cascadia Code" panose="020B0609020000020004" pitchFamily="49" charset="0"/>
                <a:ea typeface="Cascadia Code" panose="020B0609020000020004" pitchFamily="49" charset="0"/>
                <a:cs typeface="Cascadia Code" panose="020B0609020000020004" pitchFamily="49" charset="0"/>
              </a:rPr>
              <a:t>Un poco de historia…</a:t>
            </a:r>
          </a:p>
        </p:txBody>
      </p:sp>
      <p:sp>
        <p:nvSpPr>
          <p:cNvPr id="2" name="CuadroTexto 1">
            <a:extLst>
              <a:ext uri="{FF2B5EF4-FFF2-40B4-BE49-F238E27FC236}">
                <a16:creationId xmlns:a16="http://schemas.microsoft.com/office/drawing/2014/main" id="{7F9F07BE-1DDC-E18E-7266-8619704EC24D}"/>
              </a:ext>
            </a:extLst>
          </p:cNvPr>
          <p:cNvSpPr txBox="1"/>
          <p:nvPr/>
        </p:nvSpPr>
        <p:spPr>
          <a:xfrm>
            <a:off x="0" y="6488668"/>
            <a:ext cx="7042150" cy="369332"/>
          </a:xfrm>
          <a:prstGeom prst="rect">
            <a:avLst/>
          </a:prstGeom>
          <a:noFill/>
        </p:spPr>
        <p:txBody>
          <a:bodyPr wrap="square">
            <a:spAutoFit/>
          </a:bodyPr>
          <a:lstStyle/>
          <a:p>
            <a:r>
              <a:rPr lang="es-ES" dirty="0">
                <a:latin typeface="Cascadia Code" panose="020B0609020000020004" pitchFamily="49" charset="0"/>
                <a:ea typeface="Cascadia Code" panose="020B0609020000020004" pitchFamily="49" charset="0"/>
                <a:cs typeface="Cascadia Code" panose="020B0609020000020004" pitchFamily="49" charset="0"/>
              </a:rPr>
              <a:t>28</a:t>
            </a:r>
            <a:endParaRPr lang="es-ES" dirty="0"/>
          </a:p>
        </p:txBody>
      </p:sp>
      <p:sp>
        <p:nvSpPr>
          <p:cNvPr id="3" name="CuadroTexto 2">
            <a:extLst>
              <a:ext uri="{FF2B5EF4-FFF2-40B4-BE49-F238E27FC236}">
                <a16:creationId xmlns:a16="http://schemas.microsoft.com/office/drawing/2014/main" id="{CDC44977-E2C0-140D-5BAB-7AAD7874BEB0}"/>
              </a:ext>
            </a:extLst>
          </p:cNvPr>
          <p:cNvSpPr txBox="1"/>
          <p:nvPr/>
        </p:nvSpPr>
        <p:spPr>
          <a:xfrm>
            <a:off x="890018" y="693649"/>
            <a:ext cx="10536419" cy="523220"/>
          </a:xfrm>
          <a:prstGeom prst="rect">
            <a:avLst/>
          </a:prstGeom>
          <a:noFill/>
        </p:spPr>
        <p:txBody>
          <a:bodyPr wrap="square">
            <a:spAutoFit/>
          </a:bodyPr>
          <a:lstStyle/>
          <a:p>
            <a:pPr algn="ctr"/>
            <a:r>
              <a:rPr lang="es-ES" sz="2800" dirty="0">
                <a:latin typeface="Cascadia Code" panose="020B0609020000020004" pitchFamily="49" charset="0"/>
                <a:ea typeface="Cascadia Code" panose="020B0609020000020004" pitchFamily="49" charset="0"/>
                <a:cs typeface="Cascadia Code" panose="020B0609020000020004" pitchFamily="49" charset="0"/>
              </a:rPr>
              <a:t>¿Por qué Python?</a:t>
            </a:r>
            <a:endParaRPr lang="es-ES" sz="2800" dirty="0"/>
          </a:p>
        </p:txBody>
      </p:sp>
      <p:pic>
        <p:nvPicPr>
          <p:cNvPr id="1026" name="Picture 2" descr="Guido van Rossum - Wikipedia">
            <a:extLst>
              <a:ext uri="{FF2B5EF4-FFF2-40B4-BE49-F238E27FC236}">
                <a16:creationId xmlns:a16="http://schemas.microsoft.com/office/drawing/2014/main" id="{5B84C478-5F51-887D-D532-933D71EED154}"/>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backgroundRemoval t="6564" b="97297" l="7732" r="89691">
                        <a14:foregroundMark x1="51546" y1="15830" x2="51546" y2="15830"/>
                        <a14:foregroundMark x1="48454" y1="9653" x2="48454" y2="9653"/>
                        <a14:foregroundMark x1="62887" y1="10425" x2="62887" y2="10425"/>
                        <a14:foregroundMark x1="55155" y1="6564" x2="55155" y2="6564"/>
                        <a14:foregroundMark x1="57732" y1="91506" x2="57732" y2="91506"/>
                        <a14:foregroundMark x1="20103" y1="91506" x2="20103" y2="91506"/>
                        <a14:foregroundMark x1="50000" y1="94595" x2="50000" y2="94595"/>
                        <a14:foregroundMark x1="60825" y1="96911" x2="60825" y2="96911"/>
                        <a14:foregroundMark x1="89691" y1="91892" x2="89691" y2="91892"/>
                        <a14:foregroundMark x1="85052" y1="78764" x2="43299" y2="94981"/>
                        <a14:foregroundMark x1="43299" y1="94981" x2="7732" y2="97297"/>
                      </a14:backgroundRemoval>
                    </a14:imgEffect>
                  </a14:imgLayer>
                </a14:imgProps>
              </a:ext>
              <a:ext uri="{28A0092B-C50C-407E-A947-70E740481C1C}">
                <a14:useLocalDpi xmlns:a14="http://schemas.microsoft.com/office/drawing/2010/main" val="0"/>
              </a:ext>
            </a:extLst>
          </a:blip>
          <a:srcRect b="8544"/>
          <a:stretch>
            <a:fillRect/>
          </a:stretch>
        </p:blipFill>
        <p:spPr bwMode="auto">
          <a:xfrm>
            <a:off x="1217100" y="2776661"/>
            <a:ext cx="1566595" cy="1912797"/>
          </a:xfrm>
          <a:prstGeom prst="rect">
            <a:avLst/>
          </a:prstGeom>
          <a:noFill/>
          <a:extLst>
            <a:ext uri="{909E8E84-426E-40DD-AFC4-6F175D3DCCD1}">
              <a14:hiddenFill xmlns:a14="http://schemas.microsoft.com/office/drawing/2010/main">
                <a:solidFill>
                  <a:srgbClr val="FFFFFF"/>
                </a:solidFill>
              </a14:hiddenFill>
            </a:ext>
          </a:extLst>
        </p:spPr>
      </p:pic>
      <p:sp>
        <p:nvSpPr>
          <p:cNvPr id="16" name="CuadroTexto 15">
            <a:extLst>
              <a:ext uri="{FF2B5EF4-FFF2-40B4-BE49-F238E27FC236}">
                <a16:creationId xmlns:a16="http://schemas.microsoft.com/office/drawing/2014/main" id="{A91B414B-AC82-9995-1CF2-8101DE6FBAC3}"/>
              </a:ext>
            </a:extLst>
          </p:cNvPr>
          <p:cNvSpPr txBox="1"/>
          <p:nvPr/>
        </p:nvSpPr>
        <p:spPr>
          <a:xfrm>
            <a:off x="459823" y="4784425"/>
            <a:ext cx="6122504" cy="461665"/>
          </a:xfrm>
          <a:prstGeom prst="rect">
            <a:avLst/>
          </a:prstGeom>
          <a:noFill/>
        </p:spPr>
        <p:txBody>
          <a:bodyPr wrap="square">
            <a:spAutoFit/>
          </a:bodyPr>
          <a:lstStyle/>
          <a:p>
            <a:r>
              <a:rPr lang="es-ES" sz="2400" dirty="0">
                <a:solidFill>
                  <a:srgbClr val="D1AE2D"/>
                </a:solidFill>
                <a:latin typeface="Cascadia Code" panose="020B0609020000020004" pitchFamily="49" charset="0"/>
                <a:ea typeface="Cascadia Code" panose="020B0609020000020004" pitchFamily="49" charset="0"/>
                <a:cs typeface="Cascadia Code" panose="020B0609020000020004" pitchFamily="49" charset="0"/>
              </a:rPr>
              <a:t>Guido van Rossum</a:t>
            </a:r>
            <a:endParaRPr lang="es-ES" sz="2400" dirty="0">
              <a:solidFill>
                <a:srgbClr val="D1AE2D"/>
              </a:solidFill>
            </a:endParaRPr>
          </a:p>
        </p:txBody>
      </p:sp>
      <p:pic>
        <p:nvPicPr>
          <p:cNvPr id="1028" name="Picture 4" descr="gorrito de navidad png">
            <a:extLst>
              <a:ext uri="{FF2B5EF4-FFF2-40B4-BE49-F238E27FC236}">
                <a16:creationId xmlns:a16="http://schemas.microsoft.com/office/drawing/2014/main" id="{2148A15D-8996-BA54-6E98-A6290C657D5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922857">
            <a:off x="1146138" y="2313999"/>
            <a:ext cx="1359339" cy="1133877"/>
          </a:xfrm>
          <a:prstGeom prst="rect">
            <a:avLst/>
          </a:prstGeom>
          <a:noFill/>
          <a:extLst>
            <a:ext uri="{909E8E84-426E-40DD-AFC4-6F175D3DCCD1}">
              <a14:hiddenFill xmlns:a14="http://schemas.microsoft.com/office/drawing/2010/main">
                <a:solidFill>
                  <a:srgbClr val="FFFFFF"/>
                </a:solidFill>
              </a14:hiddenFill>
            </a:ext>
          </a:extLst>
        </p:spPr>
      </p:pic>
      <p:sp>
        <p:nvSpPr>
          <p:cNvPr id="18" name="CuadroTexto 17">
            <a:extLst>
              <a:ext uri="{FF2B5EF4-FFF2-40B4-BE49-F238E27FC236}">
                <a16:creationId xmlns:a16="http://schemas.microsoft.com/office/drawing/2014/main" id="{25876B56-AF35-669B-CCE4-5C4CB54703BD}"/>
              </a:ext>
            </a:extLst>
          </p:cNvPr>
          <p:cNvSpPr txBox="1"/>
          <p:nvPr/>
        </p:nvSpPr>
        <p:spPr>
          <a:xfrm>
            <a:off x="2524118" y="2226412"/>
            <a:ext cx="6122504" cy="707886"/>
          </a:xfrm>
          <a:prstGeom prst="rect">
            <a:avLst/>
          </a:prstGeom>
          <a:noFill/>
        </p:spPr>
        <p:txBody>
          <a:bodyPr wrap="square">
            <a:spAutoFit/>
          </a:bodyPr>
          <a:lstStyle/>
          <a:p>
            <a:r>
              <a:rPr lang="es-ES" sz="4000" dirty="0">
                <a:latin typeface="Cascadia Code" panose="020B0609020000020004" pitchFamily="49" charset="0"/>
                <a:ea typeface="Cascadia Code" panose="020B0609020000020004" pitchFamily="49" charset="0"/>
                <a:cs typeface="Cascadia Code" panose="020B0609020000020004" pitchFamily="49" charset="0"/>
              </a:rPr>
              <a:t>1989</a:t>
            </a:r>
            <a:endParaRPr lang="es-ES" sz="4000" dirty="0"/>
          </a:p>
        </p:txBody>
      </p:sp>
      <p:pic>
        <p:nvPicPr>
          <p:cNvPr id="19" name="Imagen 18">
            <a:extLst>
              <a:ext uri="{FF2B5EF4-FFF2-40B4-BE49-F238E27FC236}">
                <a16:creationId xmlns:a16="http://schemas.microsoft.com/office/drawing/2014/main" id="{99485C0D-3207-272A-FF1D-90B93198C309}"/>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5000" b="94737" l="10000" r="90000">
                        <a14:foregroundMark x1="49000" y1="5000" x2="49000" y2="5000"/>
                        <a14:foregroundMark x1="49625" y1="36053" x2="49625" y2="36053"/>
                        <a14:foregroundMark x1="46000" y1="60000" x2="46000" y2="60000"/>
                        <a14:foregroundMark x1="51625" y1="24737" x2="51250" y2="76579"/>
                        <a14:foregroundMark x1="51250" y1="76579" x2="51250" y2="76579"/>
                        <a14:foregroundMark x1="49875" y1="94737" x2="49875" y2="94737"/>
                        <a14:foregroundMark x1="57000" y1="68158" x2="57000" y2="68158"/>
                        <a14:foregroundMark x1="57500" y1="66842" x2="50375" y2="67632"/>
                        <a14:foregroundMark x1="50375" y1="67632" x2="40125" y2="53684"/>
                        <a14:foregroundMark x1="40125" y1="53684" x2="45625" y2="36053"/>
                        <a14:foregroundMark x1="45625" y1="36053" x2="53625" y2="35789"/>
                        <a14:foregroundMark x1="53625" y1="35789" x2="56125" y2="36842"/>
                      </a14:backgroundRemoval>
                    </a14:imgEffect>
                  </a14:imgLayer>
                </a14:imgProps>
              </a:ext>
            </a:extLst>
          </a:blip>
          <a:stretch>
            <a:fillRect/>
          </a:stretch>
        </p:blipFill>
        <p:spPr>
          <a:xfrm>
            <a:off x="3293831" y="2835546"/>
            <a:ext cx="2864396" cy="1360588"/>
          </a:xfrm>
          <a:prstGeom prst="rect">
            <a:avLst/>
          </a:prstGeom>
        </p:spPr>
      </p:pic>
      <p:cxnSp>
        <p:nvCxnSpPr>
          <p:cNvPr id="21" name="Conector recto de flecha 20">
            <a:extLst>
              <a:ext uri="{FF2B5EF4-FFF2-40B4-BE49-F238E27FC236}">
                <a16:creationId xmlns:a16="http://schemas.microsoft.com/office/drawing/2014/main" id="{3B51A2F1-4907-205F-8A09-5C593C2D0349}"/>
              </a:ext>
            </a:extLst>
          </p:cNvPr>
          <p:cNvCxnSpPr/>
          <p:nvPr/>
        </p:nvCxnSpPr>
        <p:spPr>
          <a:xfrm>
            <a:off x="2971110" y="3515840"/>
            <a:ext cx="109993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CuadroTexto 22">
            <a:extLst>
              <a:ext uri="{FF2B5EF4-FFF2-40B4-BE49-F238E27FC236}">
                <a16:creationId xmlns:a16="http://schemas.microsoft.com/office/drawing/2014/main" id="{0B2B359E-E140-A9AF-DFDB-C542D882367C}"/>
              </a:ext>
            </a:extLst>
          </p:cNvPr>
          <p:cNvSpPr txBox="1"/>
          <p:nvPr/>
        </p:nvSpPr>
        <p:spPr>
          <a:xfrm>
            <a:off x="1664777" y="4255165"/>
            <a:ext cx="6122504" cy="830997"/>
          </a:xfrm>
          <a:prstGeom prst="rect">
            <a:avLst/>
          </a:prstGeom>
          <a:noFill/>
        </p:spPr>
        <p:txBody>
          <a:bodyPr wrap="square">
            <a:spAutoFit/>
          </a:bodyPr>
          <a:lstStyle/>
          <a:p>
            <a:pPr algn="ctr"/>
            <a:r>
              <a:rPr lang="es-ES" sz="1400" dirty="0">
                <a:latin typeface="Cascadia Code" panose="020B0609020000020004" pitchFamily="49" charset="0"/>
                <a:ea typeface="Cascadia Code" panose="020B0609020000020004" pitchFamily="49" charset="0"/>
                <a:cs typeface="Cascadia Code" panose="020B0609020000020004" pitchFamily="49" charset="0"/>
              </a:rPr>
              <a:t>Lenguaje de Scripting</a:t>
            </a:r>
          </a:p>
          <a:p>
            <a:pPr algn="ctr"/>
            <a:r>
              <a:rPr lang="es-ES" sz="3200" dirty="0">
                <a:latin typeface="Cascadia Code" panose="020B0609020000020004" pitchFamily="49" charset="0"/>
                <a:ea typeface="Cascadia Code" panose="020B0609020000020004" pitchFamily="49" charset="0"/>
                <a:cs typeface="Cascadia Code" panose="020B0609020000020004" pitchFamily="49" charset="0"/>
              </a:rPr>
              <a:t>ABC</a:t>
            </a:r>
            <a:endParaRPr lang="es-ES" dirty="0"/>
          </a:p>
        </p:txBody>
      </p:sp>
      <p:pic>
        <p:nvPicPr>
          <p:cNvPr id="1030" name="Picture 6" descr="Script - Free computer icons">
            <a:extLst>
              <a:ext uri="{FF2B5EF4-FFF2-40B4-BE49-F238E27FC236}">
                <a16:creationId xmlns:a16="http://schemas.microsoft.com/office/drawing/2014/main" id="{75DE5BF6-6E44-FB8C-A4C8-574EA06D63F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841020" y="5015257"/>
            <a:ext cx="1770017" cy="1770017"/>
          </a:xfrm>
          <a:prstGeom prst="rect">
            <a:avLst/>
          </a:prstGeom>
          <a:noFill/>
          <a:extLst>
            <a:ext uri="{909E8E84-426E-40DD-AFC4-6F175D3DCCD1}">
              <a14:hiddenFill xmlns:a14="http://schemas.microsoft.com/office/drawing/2010/main">
                <a:solidFill>
                  <a:srgbClr val="FFFFFF"/>
                </a:solidFill>
              </a14:hiddenFill>
            </a:ext>
          </a:extLst>
        </p:spPr>
      </p:pic>
      <p:sp>
        <p:nvSpPr>
          <p:cNvPr id="25" name="Rectángulo 24">
            <a:extLst>
              <a:ext uri="{FF2B5EF4-FFF2-40B4-BE49-F238E27FC236}">
                <a16:creationId xmlns:a16="http://schemas.microsoft.com/office/drawing/2014/main" id="{CCB057D7-1DD0-AAD2-0D69-0B80B5A29D6E}"/>
              </a:ext>
            </a:extLst>
          </p:cNvPr>
          <p:cNvSpPr/>
          <p:nvPr/>
        </p:nvSpPr>
        <p:spPr>
          <a:xfrm>
            <a:off x="3755823" y="5734798"/>
            <a:ext cx="1887176" cy="630305"/>
          </a:xfrm>
          <a:prstGeom prst="rect">
            <a:avLst/>
          </a:prstGeom>
          <a:noFill/>
          <a:ln w="762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7" name="CuadroTexto 26">
            <a:extLst>
              <a:ext uri="{FF2B5EF4-FFF2-40B4-BE49-F238E27FC236}">
                <a16:creationId xmlns:a16="http://schemas.microsoft.com/office/drawing/2014/main" id="{4850994A-6453-F272-B969-4ED6FB5434E9}"/>
              </a:ext>
            </a:extLst>
          </p:cNvPr>
          <p:cNvSpPr txBox="1"/>
          <p:nvPr/>
        </p:nvSpPr>
        <p:spPr>
          <a:xfrm>
            <a:off x="6158227" y="5588284"/>
            <a:ext cx="6122504" cy="923330"/>
          </a:xfrm>
          <a:prstGeom prst="rect">
            <a:avLst/>
          </a:prstGeom>
          <a:noFill/>
        </p:spPr>
        <p:txBody>
          <a:bodyPr wrap="square">
            <a:spAutoFit/>
          </a:bodyPr>
          <a:lstStyle/>
          <a:p>
            <a:r>
              <a:rPr lang="es-ES" sz="1800" dirty="0" err="1">
                <a:latin typeface="Cascadia Code" panose="020B0609020000020004" pitchFamily="49" charset="0"/>
                <a:ea typeface="Cascadia Code" panose="020B0609020000020004" pitchFamily="49" charset="0"/>
                <a:cs typeface="Cascadia Code" panose="020B0609020000020004" pitchFamily="49" charset="0"/>
              </a:rPr>
              <a:t>RunTime</a:t>
            </a:r>
            <a:endParaRPr lang="es-ES" sz="1800" dirty="0">
              <a:latin typeface="Cascadia Code" panose="020B0609020000020004" pitchFamily="49" charset="0"/>
              <a:ea typeface="Cascadia Code" panose="020B0609020000020004" pitchFamily="49" charset="0"/>
              <a:cs typeface="Cascadia Code" panose="020B0609020000020004" pitchFamily="49" charset="0"/>
            </a:endParaRPr>
          </a:p>
          <a:p>
            <a:r>
              <a:rPr lang="es-ES" dirty="0" err="1">
                <a:latin typeface="Cascadia Code" panose="020B0609020000020004" pitchFamily="49" charset="0"/>
                <a:cs typeface="Cascadia Code" panose="020B0609020000020004" pitchFamily="49" charset="0"/>
              </a:rPr>
              <a:t>Parser</a:t>
            </a:r>
            <a:endParaRPr lang="es-ES" dirty="0">
              <a:latin typeface="Cascadia Code" panose="020B0609020000020004" pitchFamily="49" charset="0"/>
              <a:cs typeface="Cascadia Code" panose="020B0609020000020004" pitchFamily="49" charset="0"/>
            </a:endParaRPr>
          </a:p>
          <a:p>
            <a:r>
              <a:rPr lang="es-ES" dirty="0">
                <a:latin typeface="Cascadia Code" panose="020B0609020000020004" pitchFamily="49" charset="0"/>
                <a:cs typeface="Cascadia Code" panose="020B0609020000020004" pitchFamily="49" charset="0"/>
              </a:rPr>
              <a:t>VM</a:t>
            </a:r>
            <a:endParaRPr lang="es-ES" dirty="0"/>
          </a:p>
        </p:txBody>
      </p:sp>
      <p:sp>
        <p:nvSpPr>
          <p:cNvPr id="29" name="CuadroTexto 28">
            <a:extLst>
              <a:ext uri="{FF2B5EF4-FFF2-40B4-BE49-F238E27FC236}">
                <a16:creationId xmlns:a16="http://schemas.microsoft.com/office/drawing/2014/main" id="{EFAD8918-F3D8-155C-DA31-1D627FCDE82D}"/>
              </a:ext>
            </a:extLst>
          </p:cNvPr>
          <p:cNvSpPr txBox="1"/>
          <p:nvPr/>
        </p:nvSpPr>
        <p:spPr>
          <a:xfrm>
            <a:off x="5738191" y="5757562"/>
            <a:ext cx="6122504" cy="584775"/>
          </a:xfrm>
          <a:prstGeom prst="rect">
            <a:avLst/>
          </a:prstGeom>
          <a:noFill/>
        </p:spPr>
        <p:txBody>
          <a:bodyPr wrap="square">
            <a:spAutoFit/>
          </a:bodyPr>
          <a:lstStyle/>
          <a:p>
            <a:r>
              <a:rPr lang="es-ES" sz="3200" dirty="0">
                <a:latin typeface="Cascadia Code" panose="020B0609020000020004" pitchFamily="49" charset="0"/>
                <a:ea typeface="Cascadia Code" panose="020B0609020000020004" pitchFamily="49" charset="0"/>
                <a:cs typeface="Cascadia Code" panose="020B0609020000020004" pitchFamily="49" charset="0"/>
              </a:rPr>
              <a:t>+</a:t>
            </a:r>
            <a:endParaRPr lang="es-ES" sz="3200" dirty="0"/>
          </a:p>
        </p:txBody>
      </p:sp>
      <p:pic>
        <p:nvPicPr>
          <p:cNvPr id="1032" name="Picture 8" descr="La vida de Brian [Descat.] [DVD]: Amazon.es: Graham Chapman, John Cleese,  Eric Idle, Terry Gilliam, Neil Innes, Michael Palin, Terry Jones, Terence  Bayler, Carol Cleveland, Terry Jones, Monty Python, Graham Chapman, John">
            <a:extLst>
              <a:ext uri="{FF2B5EF4-FFF2-40B4-BE49-F238E27FC236}">
                <a16:creationId xmlns:a16="http://schemas.microsoft.com/office/drawing/2014/main" id="{28DB9FC8-FECB-28D4-E6D0-7C07A03BA32E}"/>
              </a:ext>
            </a:extLst>
          </p:cNvPr>
          <p:cNvPicPr>
            <a:picLocks noChangeAspect="1" noChangeArrowheads="1"/>
          </p:cNvPicPr>
          <p:nvPr/>
        </p:nvPicPr>
        <p:blipFill rotWithShape="1">
          <a:blip r:embed="rId10">
            <a:extLst>
              <a:ext uri="{BEBA8EAE-BF5A-486C-A8C5-ECC9F3942E4B}">
                <a14:imgProps xmlns:a14="http://schemas.microsoft.com/office/drawing/2010/main">
                  <a14:imgLayer r:embed="rId11">
                    <a14:imgEffect>
                      <a14:backgroundRemoval t="5400" b="90000" l="9959" r="89765">
                        <a14:foregroundMark x1="31674" y1="7200" x2="59336" y2="7800"/>
                        <a14:foregroundMark x1="59336" y1="7800" x2="76763" y2="7200"/>
                        <a14:foregroundMark x1="48271" y1="6200" x2="41770" y2="5400"/>
                        <a14:foregroundMark x1="58091" y1="8300" x2="73029" y2="7700"/>
                        <a14:foregroundMark x1="73029" y1="7700" x2="73029" y2="7700"/>
                        <a14:foregroundMark x1="70954" y1="8900" x2="58368" y2="9100"/>
                        <a14:foregroundMark x1="78147" y1="73000" x2="68741" y2="76700"/>
                      </a14:backgroundRemoval>
                    </a14:imgEffect>
                  </a14:imgLayer>
                </a14:imgProps>
              </a:ext>
              <a:ext uri="{28A0092B-C50C-407E-A947-70E740481C1C}">
                <a14:useLocalDpi xmlns:a14="http://schemas.microsoft.com/office/drawing/2010/main" val="0"/>
              </a:ext>
            </a:extLst>
          </a:blip>
          <a:srcRect b="54434"/>
          <a:stretch>
            <a:fillRect/>
          </a:stretch>
        </p:blipFill>
        <p:spPr bwMode="auto">
          <a:xfrm>
            <a:off x="6803697" y="3733059"/>
            <a:ext cx="4957763" cy="3124941"/>
          </a:xfrm>
          <a:prstGeom prst="rect">
            <a:avLst/>
          </a:prstGeom>
          <a:noFill/>
          <a:extLst>
            <a:ext uri="{909E8E84-426E-40DD-AFC4-6F175D3DCCD1}">
              <a14:hiddenFill xmlns:a14="http://schemas.microsoft.com/office/drawing/2010/main">
                <a:solidFill>
                  <a:srgbClr val="FFFFFF"/>
                </a:solidFill>
              </a14:hiddenFill>
            </a:ext>
          </a:extLst>
        </p:spPr>
      </p:pic>
      <p:sp>
        <p:nvSpPr>
          <p:cNvPr id="30" name="Rectángulo 29">
            <a:extLst>
              <a:ext uri="{FF2B5EF4-FFF2-40B4-BE49-F238E27FC236}">
                <a16:creationId xmlns:a16="http://schemas.microsoft.com/office/drawing/2014/main" id="{20875C84-566B-3F9E-0D51-625568CCEEBE}"/>
              </a:ext>
            </a:extLst>
          </p:cNvPr>
          <p:cNvSpPr/>
          <p:nvPr/>
        </p:nvSpPr>
        <p:spPr>
          <a:xfrm>
            <a:off x="8992235" y="3944026"/>
            <a:ext cx="1887176" cy="630305"/>
          </a:xfrm>
          <a:prstGeom prst="rect">
            <a:avLst/>
          </a:prstGeom>
          <a:noFill/>
          <a:ln w="762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2" name="Picture 2" descr="Historia de Python - Wikipedia, la enciclopedia libre">
            <a:extLst>
              <a:ext uri="{FF2B5EF4-FFF2-40B4-BE49-F238E27FC236}">
                <a16:creationId xmlns:a16="http://schemas.microsoft.com/office/drawing/2014/main" id="{8E98318C-3999-BD92-BA33-C417FBA60DC9}"/>
              </a:ext>
            </a:extLst>
          </p:cNvPr>
          <p:cNvPicPr>
            <a:picLocks noChangeAspect="1" noChangeArrowheads="1"/>
          </p:cNvPicPr>
          <p:nvPr/>
        </p:nvPicPr>
        <p:blipFill>
          <a:blip r:embed="rId12">
            <a:alphaModFix/>
            <a:extLst>
              <a:ext uri="{BEBA8EAE-BF5A-486C-A8C5-ECC9F3942E4B}">
                <a14:imgProps xmlns:a14="http://schemas.microsoft.com/office/drawing/2010/main">
                  <a14:imgLayer r:embed="rId13">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7943356" y="1613858"/>
            <a:ext cx="2106155" cy="2311633"/>
          </a:xfrm>
          <a:prstGeom prst="rect">
            <a:avLst/>
          </a:prstGeom>
          <a:noFill/>
          <a:extLst>
            <a:ext uri="{909E8E84-426E-40DD-AFC4-6F175D3DCCD1}">
              <a14:hiddenFill xmlns:a14="http://schemas.microsoft.com/office/drawing/2010/main">
                <a:solidFill>
                  <a:srgbClr val="FFFFFF"/>
                </a:solidFill>
              </a14:hiddenFill>
            </a:ext>
          </a:extLst>
        </p:spPr>
      </p:pic>
      <p:sp>
        <p:nvSpPr>
          <p:cNvPr id="33" name="CuadroTexto 32">
            <a:extLst>
              <a:ext uri="{FF2B5EF4-FFF2-40B4-BE49-F238E27FC236}">
                <a16:creationId xmlns:a16="http://schemas.microsoft.com/office/drawing/2014/main" id="{2960D673-80A9-4C92-0686-B9EE684FB938}"/>
              </a:ext>
            </a:extLst>
          </p:cNvPr>
          <p:cNvSpPr txBox="1"/>
          <p:nvPr/>
        </p:nvSpPr>
        <p:spPr>
          <a:xfrm>
            <a:off x="9975483" y="2306645"/>
            <a:ext cx="6122504" cy="1077218"/>
          </a:xfrm>
          <a:prstGeom prst="rect">
            <a:avLst/>
          </a:prstGeom>
          <a:noFill/>
        </p:spPr>
        <p:txBody>
          <a:bodyPr wrap="square">
            <a:spAutoFit/>
          </a:bodyPr>
          <a:lstStyle/>
          <a:p>
            <a:r>
              <a:rPr lang="es-ES" sz="4000" dirty="0">
                <a:latin typeface="Cascadia Code" panose="020B0609020000020004" pitchFamily="49" charset="0"/>
                <a:ea typeface="Cascadia Code" panose="020B0609020000020004" pitchFamily="49" charset="0"/>
                <a:cs typeface="Cascadia Code" panose="020B0609020000020004" pitchFamily="49" charset="0"/>
              </a:rPr>
              <a:t>1991</a:t>
            </a:r>
          </a:p>
          <a:p>
            <a:r>
              <a:rPr lang="es-ES" sz="2400" dirty="0">
                <a:latin typeface="Cascadia Code" panose="020B0609020000020004" pitchFamily="49" charset="0"/>
                <a:cs typeface="Cascadia Code" panose="020B0609020000020004" pitchFamily="49" charset="0"/>
              </a:rPr>
              <a:t>V0.9</a:t>
            </a:r>
            <a:endParaRPr lang="es-ES" sz="2400" dirty="0"/>
          </a:p>
        </p:txBody>
      </p:sp>
    </p:spTree>
    <p:extLst>
      <p:ext uri="{BB962C8B-B14F-4D97-AF65-F5344CB8AC3E}">
        <p14:creationId xmlns:p14="http://schemas.microsoft.com/office/powerpoint/2010/main" val="309440082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8E6877-E16E-9BAA-E31B-499326093231}"/>
            </a:ext>
          </a:extLst>
        </p:cNvPr>
        <p:cNvGrpSpPr/>
        <p:nvPr/>
      </p:nvGrpSpPr>
      <p:grpSpPr>
        <a:xfrm>
          <a:off x="0" y="0"/>
          <a:ext cx="0" cy="0"/>
          <a:chOff x="0" y="0"/>
          <a:chExt cx="0" cy="0"/>
        </a:xfrm>
      </p:grpSpPr>
      <p:sp>
        <p:nvSpPr>
          <p:cNvPr id="6" name="Título 1">
            <a:extLst>
              <a:ext uri="{FF2B5EF4-FFF2-40B4-BE49-F238E27FC236}">
                <a16:creationId xmlns:a16="http://schemas.microsoft.com/office/drawing/2014/main" id="{1291508C-C249-A5FA-7405-26A647300884}"/>
              </a:ext>
            </a:extLst>
          </p:cNvPr>
          <p:cNvSpPr txBox="1">
            <a:spLocks/>
          </p:cNvSpPr>
          <p:nvPr/>
        </p:nvSpPr>
        <p:spPr>
          <a:xfrm>
            <a:off x="15755" y="178802"/>
            <a:ext cx="9144000" cy="324289"/>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s-ES" sz="1800" dirty="0">
                <a:latin typeface="Cascadia Code" panose="020B0609020000020004" pitchFamily="49" charset="0"/>
                <a:ea typeface="Cascadia Code" panose="020B0609020000020004" pitchFamily="49" charset="0"/>
                <a:cs typeface="Cascadia Code" panose="020B0609020000020004" pitchFamily="49" charset="0"/>
              </a:rPr>
              <a:t>Unidad 1. Introducción a la Programación de Inteligencia Artificial</a:t>
            </a:r>
          </a:p>
        </p:txBody>
      </p:sp>
      <p:pic>
        <p:nvPicPr>
          <p:cNvPr id="9" name="Imagen 8" descr="Imagen que contiene señal, reloj&#10;&#10;Descripción generada automáticamente">
            <a:extLst>
              <a:ext uri="{FF2B5EF4-FFF2-40B4-BE49-F238E27FC236}">
                <a16:creationId xmlns:a16="http://schemas.microsoft.com/office/drawing/2014/main" id="{2BC94FE7-3348-18E4-E97D-40AD06CD9E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95660" y="26017"/>
            <a:ext cx="1180585" cy="979885"/>
          </a:xfrm>
          <a:prstGeom prst="rect">
            <a:avLst/>
          </a:prstGeom>
        </p:spPr>
      </p:pic>
      <p:cxnSp>
        <p:nvCxnSpPr>
          <p:cNvPr id="10" name="Conector recto 9">
            <a:extLst>
              <a:ext uri="{FF2B5EF4-FFF2-40B4-BE49-F238E27FC236}">
                <a16:creationId xmlns:a16="http://schemas.microsoft.com/office/drawing/2014/main" id="{F51431C3-F866-29C9-FF63-E7A7F952B51B}"/>
              </a:ext>
            </a:extLst>
          </p:cNvPr>
          <p:cNvCxnSpPr>
            <a:cxnSpLocks/>
            <a:endCxn id="11" idx="1"/>
          </p:cNvCxnSpPr>
          <p:nvPr/>
        </p:nvCxnSpPr>
        <p:spPr>
          <a:xfrm flipV="1">
            <a:off x="15755" y="955260"/>
            <a:ext cx="954026" cy="2219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Rectángulo: esquinas redondeadas 10">
            <a:extLst>
              <a:ext uri="{FF2B5EF4-FFF2-40B4-BE49-F238E27FC236}">
                <a16:creationId xmlns:a16="http://schemas.microsoft.com/office/drawing/2014/main" id="{EB619118-4CC1-FAFC-08BA-61AF8B22A1A1}"/>
              </a:ext>
            </a:extLst>
          </p:cNvPr>
          <p:cNvSpPr/>
          <p:nvPr/>
        </p:nvSpPr>
        <p:spPr>
          <a:xfrm>
            <a:off x="969781" y="714560"/>
            <a:ext cx="10376894" cy="481399"/>
          </a:xfrm>
          <a:prstGeom prst="roundRect">
            <a:avLst/>
          </a:prstGeom>
          <a:solidFill>
            <a:srgbClr val="FFFFFF">
              <a:alpha val="20000"/>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2" name="Conector recto 11">
            <a:extLst>
              <a:ext uri="{FF2B5EF4-FFF2-40B4-BE49-F238E27FC236}">
                <a16:creationId xmlns:a16="http://schemas.microsoft.com/office/drawing/2014/main" id="{A479E27B-2207-3FCD-8357-8132887493E3}"/>
              </a:ext>
            </a:extLst>
          </p:cNvPr>
          <p:cNvCxnSpPr>
            <a:cxnSpLocks/>
            <a:stCxn id="11" idx="3"/>
          </p:cNvCxnSpPr>
          <p:nvPr/>
        </p:nvCxnSpPr>
        <p:spPr>
          <a:xfrm>
            <a:off x="11346675" y="955260"/>
            <a:ext cx="829570" cy="4253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CuadroTexto 23">
            <a:extLst>
              <a:ext uri="{FF2B5EF4-FFF2-40B4-BE49-F238E27FC236}">
                <a16:creationId xmlns:a16="http://schemas.microsoft.com/office/drawing/2014/main" id="{82504BB7-A156-2EF8-FDD6-346F69B02799}"/>
              </a:ext>
            </a:extLst>
          </p:cNvPr>
          <p:cNvSpPr txBox="1"/>
          <p:nvPr/>
        </p:nvSpPr>
        <p:spPr>
          <a:xfrm>
            <a:off x="599379" y="1601572"/>
            <a:ext cx="8200064" cy="500650"/>
          </a:xfrm>
          <a:prstGeom prst="rect">
            <a:avLst/>
          </a:prstGeom>
          <a:noFill/>
        </p:spPr>
        <p:txBody>
          <a:bodyPr wrap="square">
            <a:spAutoFit/>
          </a:bodyPr>
          <a:lstStyle/>
          <a:p>
            <a:pPr marL="285750" indent="-285750">
              <a:lnSpc>
                <a:spcPct val="150000"/>
              </a:lnSpc>
              <a:buFont typeface="Wingdings" panose="05000000000000000000" pitchFamily="2" charset="2"/>
              <a:buChar char="q"/>
            </a:pPr>
            <a:r>
              <a:rPr lang="es-ES" sz="2000" dirty="0">
                <a:latin typeface="Cascadia Code" panose="020B0609020000020004" pitchFamily="49" charset="0"/>
                <a:ea typeface="Cascadia Code" panose="020B0609020000020004" pitchFamily="49" charset="0"/>
                <a:cs typeface="Cascadia Code" panose="020B0609020000020004" pitchFamily="49" charset="0"/>
              </a:rPr>
              <a:t>Un poco de historia…</a:t>
            </a:r>
          </a:p>
        </p:txBody>
      </p:sp>
      <p:sp>
        <p:nvSpPr>
          <p:cNvPr id="2" name="CuadroTexto 1">
            <a:extLst>
              <a:ext uri="{FF2B5EF4-FFF2-40B4-BE49-F238E27FC236}">
                <a16:creationId xmlns:a16="http://schemas.microsoft.com/office/drawing/2014/main" id="{5A49FDC9-D52C-68B0-C687-537AD8626AC0}"/>
              </a:ext>
            </a:extLst>
          </p:cNvPr>
          <p:cNvSpPr txBox="1"/>
          <p:nvPr/>
        </p:nvSpPr>
        <p:spPr>
          <a:xfrm>
            <a:off x="0" y="6488668"/>
            <a:ext cx="7042150" cy="369332"/>
          </a:xfrm>
          <a:prstGeom prst="rect">
            <a:avLst/>
          </a:prstGeom>
          <a:noFill/>
        </p:spPr>
        <p:txBody>
          <a:bodyPr wrap="square">
            <a:spAutoFit/>
          </a:bodyPr>
          <a:lstStyle/>
          <a:p>
            <a:r>
              <a:rPr lang="es-ES" dirty="0">
                <a:latin typeface="Cascadia Code" panose="020B0609020000020004" pitchFamily="49" charset="0"/>
                <a:ea typeface="Cascadia Code" panose="020B0609020000020004" pitchFamily="49" charset="0"/>
                <a:cs typeface="Cascadia Code" panose="020B0609020000020004" pitchFamily="49" charset="0"/>
              </a:rPr>
              <a:t>29</a:t>
            </a:r>
            <a:endParaRPr lang="es-ES" dirty="0"/>
          </a:p>
        </p:txBody>
      </p:sp>
      <p:sp>
        <p:nvSpPr>
          <p:cNvPr id="3" name="CuadroTexto 2">
            <a:extLst>
              <a:ext uri="{FF2B5EF4-FFF2-40B4-BE49-F238E27FC236}">
                <a16:creationId xmlns:a16="http://schemas.microsoft.com/office/drawing/2014/main" id="{5F5736D4-1D63-992A-E341-86E03C289265}"/>
              </a:ext>
            </a:extLst>
          </p:cNvPr>
          <p:cNvSpPr txBox="1"/>
          <p:nvPr/>
        </p:nvSpPr>
        <p:spPr>
          <a:xfrm>
            <a:off x="890018" y="693649"/>
            <a:ext cx="10536419" cy="523220"/>
          </a:xfrm>
          <a:prstGeom prst="rect">
            <a:avLst/>
          </a:prstGeom>
          <a:noFill/>
        </p:spPr>
        <p:txBody>
          <a:bodyPr wrap="square">
            <a:spAutoFit/>
          </a:bodyPr>
          <a:lstStyle/>
          <a:p>
            <a:pPr algn="ctr"/>
            <a:r>
              <a:rPr lang="es-ES" sz="2800" dirty="0">
                <a:latin typeface="Cascadia Code" panose="020B0609020000020004" pitchFamily="49" charset="0"/>
                <a:ea typeface="Cascadia Code" panose="020B0609020000020004" pitchFamily="49" charset="0"/>
                <a:cs typeface="Cascadia Code" panose="020B0609020000020004" pitchFamily="49" charset="0"/>
              </a:rPr>
              <a:t>¿Por qué Python?</a:t>
            </a:r>
            <a:endParaRPr lang="es-ES" sz="2800" dirty="0"/>
          </a:p>
        </p:txBody>
      </p:sp>
      <p:cxnSp>
        <p:nvCxnSpPr>
          <p:cNvPr id="21" name="Conector recto de flecha 20">
            <a:extLst>
              <a:ext uri="{FF2B5EF4-FFF2-40B4-BE49-F238E27FC236}">
                <a16:creationId xmlns:a16="http://schemas.microsoft.com/office/drawing/2014/main" id="{70C725CC-9281-BD85-BBF3-8712B07B6694}"/>
              </a:ext>
            </a:extLst>
          </p:cNvPr>
          <p:cNvCxnSpPr/>
          <p:nvPr/>
        </p:nvCxnSpPr>
        <p:spPr>
          <a:xfrm>
            <a:off x="2857298" y="3529092"/>
            <a:ext cx="109993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2" name="Picture 2" descr="Historia de Python - Wikipedia, la enciclopedia libre">
            <a:extLst>
              <a:ext uri="{FF2B5EF4-FFF2-40B4-BE49-F238E27FC236}">
                <a16:creationId xmlns:a16="http://schemas.microsoft.com/office/drawing/2014/main" id="{72AAD323-E965-3B4F-CE21-A280AEB79302}"/>
              </a:ext>
            </a:extLst>
          </p:cNvPr>
          <p:cNvPicPr>
            <a:picLocks noChangeAspect="1" noChangeArrowheads="1"/>
          </p:cNvPicPr>
          <p:nvPr/>
        </p:nvPicPr>
        <p:blipFill rotWithShape="1">
          <a:blip r:embed="rId4">
            <a:alphaModFix/>
            <a:extLst>
              <a:ext uri="{BEBA8EAE-BF5A-486C-A8C5-ECC9F3942E4B}">
                <a14:imgProps xmlns:a14="http://schemas.microsoft.com/office/drawing/2010/main">
                  <a14:imgLayer r:embed="rId5">
                    <a14:imgEffect>
                      <a14:saturation sat="400000"/>
                    </a14:imgEffect>
                  </a14:imgLayer>
                </a14:imgProps>
              </a:ext>
              <a:ext uri="{28A0092B-C50C-407E-A947-70E740481C1C}">
                <a14:useLocalDpi xmlns:a14="http://schemas.microsoft.com/office/drawing/2010/main" val="0"/>
              </a:ext>
            </a:extLst>
          </a:blip>
          <a:srcRect b="10902"/>
          <a:stretch>
            <a:fillRect/>
          </a:stretch>
        </p:blipFill>
        <p:spPr bwMode="auto">
          <a:xfrm>
            <a:off x="575377" y="2246761"/>
            <a:ext cx="2106155" cy="2059624"/>
          </a:xfrm>
          <a:prstGeom prst="rect">
            <a:avLst/>
          </a:prstGeom>
          <a:noFill/>
          <a:extLst>
            <a:ext uri="{909E8E84-426E-40DD-AFC4-6F175D3DCCD1}">
              <a14:hiddenFill xmlns:a14="http://schemas.microsoft.com/office/drawing/2010/main">
                <a:solidFill>
                  <a:srgbClr val="FFFFFF"/>
                </a:solidFill>
              </a14:hiddenFill>
            </a:ext>
          </a:extLst>
        </p:spPr>
      </p:pic>
      <p:sp>
        <p:nvSpPr>
          <p:cNvPr id="33" name="CuadroTexto 32">
            <a:extLst>
              <a:ext uri="{FF2B5EF4-FFF2-40B4-BE49-F238E27FC236}">
                <a16:creationId xmlns:a16="http://schemas.microsoft.com/office/drawing/2014/main" id="{8381EB1F-E616-0419-BFC8-28BE202C489F}"/>
              </a:ext>
            </a:extLst>
          </p:cNvPr>
          <p:cNvSpPr txBox="1"/>
          <p:nvPr/>
        </p:nvSpPr>
        <p:spPr>
          <a:xfrm>
            <a:off x="2775631" y="2321935"/>
            <a:ext cx="2007462" cy="1077218"/>
          </a:xfrm>
          <a:prstGeom prst="rect">
            <a:avLst/>
          </a:prstGeom>
          <a:noFill/>
        </p:spPr>
        <p:txBody>
          <a:bodyPr wrap="square">
            <a:spAutoFit/>
          </a:bodyPr>
          <a:lstStyle/>
          <a:p>
            <a:r>
              <a:rPr lang="es-ES" sz="4000" dirty="0">
                <a:latin typeface="Cascadia Code" panose="020B0609020000020004" pitchFamily="49" charset="0"/>
                <a:ea typeface="Cascadia Code" panose="020B0609020000020004" pitchFamily="49" charset="0"/>
                <a:cs typeface="Cascadia Code" panose="020B0609020000020004" pitchFamily="49" charset="0"/>
              </a:rPr>
              <a:t>1994</a:t>
            </a:r>
          </a:p>
          <a:p>
            <a:r>
              <a:rPr lang="es-ES" sz="2400" dirty="0">
                <a:latin typeface="Cascadia Code" panose="020B0609020000020004" pitchFamily="49" charset="0"/>
                <a:cs typeface="Cascadia Code" panose="020B0609020000020004" pitchFamily="49" charset="0"/>
              </a:rPr>
              <a:t>V1.0</a:t>
            </a:r>
            <a:endParaRPr lang="es-ES" sz="2400" dirty="0"/>
          </a:p>
        </p:txBody>
      </p:sp>
      <p:pic>
        <p:nvPicPr>
          <p:cNvPr id="5" name="Imagen 4">
            <a:extLst>
              <a:ext uri="{FF2B5EF4-FFF2-40B4-BE49-F238E27FC236}">
                <a16:creationId xmlns:a16="http://schemas.microsoft.com/office/drawing/2014/main" id="{33A006DA-A1F6-10BB-8A71-FCE116F6E74E}"/>
              </a:ext>
            </a:extLst>
          </p:cNvPr>
          <p:cNvPicPr>
            <a:picLocks noChangeAspect="1"/>
          </p:cNvPicPr>
          <p:nvPr/>
        </p:nvPicPr>
        <p:blipFill>
          <a:blip r:embed="rId6"/>
          <a:stretch>
            <a:fillRect/>
          </a:stretch>
        </p:blipFill>
        <p:spPr>
          <a:xfrm>
            <a:off x="4215254" y="2788691"/>
            <a:ext cx="3045873" cy="1162241"/>
          </a:xfrm>
          <a:prstGeom prst="rect">
            <a:avLst/>
          </a:prstGeom>
          <a:ln>
            <a:solidFill>
              <a:schemeClr val="tx1"/>
            </a:solidFill>
          </a:ln>
        </p:spPr>
      </p:pic>
      <p:sp>
        <p:nvSpPr>
          <p:cNvPr id="7" name="CuadroTexto 6">
            <a:extLst>
              <a:ext uri="{FF2B5EF4-FFF2-40B4-BE49-F238E27FC236}">
                <a16:creationId xmlns:a16="http://schemas.microsoft.com/office/drawing/2014/main" id="{93D8EFB3-970C-D764-BD8B-6FC3B21D6654}"/>
              </a:ext>
            </a:extLst>
          </p:cNvPr>
          <p:cNvSpPr txBox="1"/>
          <p:nvPr/>
        </p:nvSpPr>
        <p:spPr>
          <a:xfrm>
            <a:off x="7680269" y="2791023"/>
            <a:ext cx="2623932" cy="1446550"/>
          </a:xfrm>
          <a:prstGeom prst="rect">
            <a:avLst/>
          </a:prstGeom>
          <a:noFill/>
        </p:spPr>
        <p:txBody>
          <a:bodyPr wrap="square">
            <a:spAutoFit/>
          </a:bodyPr>
          <a:lstStyle/>
          <a:p>
            <a:r>
              <a:rPr lang="es-ES" sz="1400" dirty="0">
                <a:latin typeface="Cascadia Code" panose="020B0609020000020004" pitchFamily="49" charset="0"/>
                <a:ea typeface="Cascadia Code" panose="020B0609020000020004" pitchFamily="49" charset="0"/>
                <a:cs typeface="Cascadia Code" panose="020B0609020000020004" pitchFamily="49" charset="0"/>
              </a:rPr>
              <a:t>Estructura sencilla</a:t>
            </a:r>
          </a:p>
          <a:p>
            <a:endParaRPr lang="es-ES" sz="1400" dirty="0">
              <a:latin typeface="Cascadia Code" panose="020B0609020000020004" pitchFamily="49" charset="0"/>
              <a:ea typeface="Cascadia Code" panose="020B0609020000020004" pitchFamily="49" charset="0"/>
              <a:cs typeface="Cascadia Code" panose="020B0609020000020004" pitchFamily="49" charset="0"/>
            </a:endParaRPr>
          </a:p>
          <a:p>
            <a:r>
              <a:rPr lang="es-ES" sz="1400" dirty="0">
                <a:latin typeface="Cascadia Code" panose="020B0609020000020004" pitchFamily="49" charset="0"/>
                <a:ea typeface="Cascadia Code" panose="020B0609020000020004" pitchFamily="49" charset="0"/>
                <a:cs typeface="Cascadia Code" panose="020B0609020000020004" pitchFamily="49" charset="0"/>
              </a:rPr>
              <a:t>Tipado débil</a:t>
            </a:r>
          </a:p>
          <a:p>
            <a:endParaRPr lang="es-ES" sz="1400" dirty="0">
              <a:latin typeface="Cascadia Code" panose="020B0609020000020004" pitchFamily="49" charset="0"/>
              <a:ea typeface="Cascadia Code" panose="020B0609020000020004" pitchFamily="49" charset="0"/>
              <a:cs typeface="Cascadia Code" panose="020B0609020000020004" pitchFamily="49" charset="0"/>
            </a:endParaRPr>
          </a:p>
          <a:p>
            <a:r>
              <a:rPr lang="es-ES" sz="1400" dirty="0">
                <a:latin typeface="Cascadia Code" panose="020B0609020000020004" pitchFamily="49" charset="0"/>
                <a:ea typeface="Cascadia Code" panose="020B0609020000020004" pitchFamily="49" charset="0"/>
                <a:cs typeface="Cascadia Code" panose="020B0609020000020004" pitchFamily="49" charset="0"/>
              </a:rPr>
              <a:t>Alto Nivel</a:t>
            </a:r>
          </a:p>
          <a:p>
            <a:pPr algn="ctr"/>
            <a:endParaRPr lang="es-ES" dirty="0"/>
          </a:p>
        </p:txBody>
      </p:sp>
      <p:sp>
        <p:nvSpPr>
          <p:cNvPr id="8" name="Abrir llave 7">
            <a:extLst>
              <a:ext uri="{FF2B5EF4-FFF2-40B4-BE49-F238E27FC236}">
                <a16:creationId xmlns:a16="http://schemas.microsoft.com/office/drawing/2014/main" id="{BFB7CDC4-2D8C-0448-EA96-F7C2ACD4F335}"/>
              </a:ext>
            </a:extLst>
          </p:cNvPr>
          <p:cNvSpPr/>
          <p:nvPr/>
        </p:nvSpPr>
        <p:spPr>
          <a:xfrm>
            <a:off x="7422304" y="2715948"/>
            <a:ext cx="257965" cy="1279487"/>
          </a:xfrm>
          <a:prstGeom prst="leftBrace">
            <a:avLst/>
          </a:prstGeom>
          <a:ln w="762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cxnSp>
        <p:nvCxnSpPr>
          <p:cNvPr id="14" name="Conector: angular 13">
            <a:extLst>
              <a:ext uri="{FF2B5EF4-FFF2-40B4-BE49-F238E27FC236}">
                <a16:creationId xmlns:a16="http://schemas.microsoft.com/office/drawing/2014/main" id="{4034656D-F55A-BC3E-3BF3-B4893BFE1AFC}"/>
              </a:ext>
            </a:extLst>
          </p:cNvPr>
          <p:cNvCxnSpPr>
            <a:cxnSpLocks/>
          </p:cNvCxnSpPr>
          <p:nvPr/>
        </p:nvCxnSpPr>
        <p:spPr>
          <a:xfrm rot="16200000" flipH="1">
            <a:off x="2499165" y="3887225"/>
            <a:ext cx="2074223" cy="1357956"/>
          </a:xfrm>
          <a:prstGeom prst="bentConnector3">
            <a:avLst>
              <a:gd name="adj1" fmla="val 99834"/>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CuadroTexto 21">
            <a:extLst>
              <a:ext uri="{FF2B5EF4-FFF2-40B4-BE49-F238E27FC236}">
                <a16:creationId xmlns:a16="http://schemas.microsoft.com/office/drawing/2014/main" id="{41121A07-8879-4287-A30E-4A6B8366C341}"/>
              </a:ext>
            </a:extLst>
          </p:cNvPr>
          <p:cNvSpPr txBox="1"/>
          <p:nvPr/>
        </p:nvSpPr>
        <p:spPr>
          <a:xfrm>
            <a:off x="2936569" y="4465314"/>
            <a:ext cx="2007462" cy="1077218"/>
          </a:xfrm>
          <a:prstGeom prst="rect">
            <a:avLst/>
          </a:prstGeom>
          <a:noFill/>
        </p:spPr>
        <p:txBody>
          <a:bodyPr wrap="square">
            <a:spAutoFit/>
          </a:bodyPr>
          <a:lstStyle/>
          <a:p>
            <a:r>
              <a:rPr lang="es-ES" sz="4000" dirty="0">
                <a:latin typeface="Cascadia Code" panose="020B0609020000020004" pitchFamily="49" charset="0"/>
                <a:ea typeface="Cascadia Code" panose="020B0609020000020004" pitchFamily="49" charset="0"/>
                <a:cs typeface="Cascadia Code" panose="020B0609020000020004" pitchFamily="49" charset="0"/>
              </a:rPr>
              <a:t>2000</a:t>
            </a:r>
          </a:p>
          <a:p>
            <a:r>
              <a:rPr lang="es-ES" sz="2400" dirty="0">
                <a:latin typeface="Cascadia Code" panose="020B0609020000020004" pitchFamily="49" charset="0"/>
                <a:cs typeface="Cascadia Code" panose="020B0609020000020004" pitchFamily="49" charset="0"/>
              </a:rPr>
              <a:t>V2.0</a:t>
            </a:r>
            <a:endParaRPr lang="es-ES" sz="2400" dirty="0"/>
          </a:p>
        </p:txBody>
      </p:sp>
      <p:pic>
        <p:nvPicPr>
          <p:cNvPr id="28" name="Imagen 27">
            <a:extLst>
              <a:ext uri="{FF2B5EF4-FFF2-40B4-BE49-F238E27FC236}">
                <a16:creationId xmlns:a16="http://schemas.microsoft.com/office/drawing/2014/main" id="{3E871E61-A261-872E-3241-D8DD059734D5}"/>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6173" b="95062" l="9738" r="97378">
                        <a14:foregroundMark x1="89513" y1="36214" x2="89513" y2="36214"/>
                        <a14:foregroundMark x1="92135" y1="32510" x2="90637" y2="24691"/>
                        <a14:foregroundMark x1="53558" y1="6584" x2="53558" y2="6584"/>
                        <a14:foregroundMark x1="52434" y1="95473" x2="52434" y2="95473"/>
                        <a14:foregroundMark x1="97378" y1="23868" x2="97378" y2="23868"/>
                      </a14:backgroundRemoval>
                    </a14:imgEffect>
                  </a14:imgLayer>
                </a14:imgProps>
              </a:ext>
            </a:extLst>
          </a:blip>
          <a:stretch>
            <a:fillRect/>
          </a:stretch>
        </p:blipFill>
        <p:spPr>
          <a:xfrm>
            <a:off x="4391021" y="4465314"/>
            <a:ext cx="2184912" cy="1988515"/>
          </a:xfrm>
          <a:prstGeom prst="rect">
            <a:avLst/>
          </a:prstGeom>
        </p:spPr>
      </p:pic>
      <p:pic>
        <p:nvPicPr>
          <p:cNvPr id="2052" name="Picture 4" descr="Libros - Iconos gratis de educación">
            <a:extLst>
              <a:ext uri="{FF2B5EF4-FFF2-40B4-BE49-F238E27FC236}">
                <a16:creationId xmlns:a16="http://schemas.microsoft.com/office/drawing/2014/main" id="{84211A08-EA86-8A62-5DCD-7CFC8340CC9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261127" y="4377173"/>
            <a:ext cx="1077218" cy="1077218"/>
          </a:xfrm>
          <a:prstGeom prst="rect">
            <a:avLst/>
          </a:prstGeom>
          <a:noFill/>
          <a:extLst>
            <a:ext uri="{909E8E84-426E-40DD-AFC4-6F175D3DCCD1}">
              <a14:hiddenFill xmlns:a14="http://schemas.microsoft.com/office/drawing/2010/main">
                <a:solidFill>
                  <a:srgbClr val="FFFFFF"/>
                </a:solidFill>
              </a14:hiddenFill>
            </a:ext>
          </a:extLst>
        </p:spPr>
      </p:pic>
      <p:pic>
        <p:nvPicPr>
          <p:cNvPr id="34" name="Imagen 33">
            <a:extLst>
              <a:ext uri="{FF2B5EF4-FFF2-40B4-BE49-F238E27FC236}">
                <a16:creationId xmlns:a16="http://schemas.microsoft.com/office/drawing/2014/main" id="{7A35791E-3EAB-36E5-648B-ED0F624F7386}"/>
              </a:ext>
            </a:extLst>
          </p:cNvPr>
          <p:cNvPicPr>
            <a:picLocks noChangeAspect="1"/>
          </p:cNvPicPr>
          <p:nvPr/>
        </p:nvPicPr>
        <p:blipFill>
          <a:blip r:embed="rId10"/>
          <a:stretch>
            <a:fillRect/>
          </a:stretch>
        </p:blipFill>
        <p:spPr>
          <a:xfrm>
            <a:off x="8262910" y="1023370"/>
            <a:ext cx="2603874" cy="1640731"/>
          </a:xfrm>
          <a:prstGeom prst="rect">
            <a:avLst/>
          </a:prstGeom>
          <a:ln>
            <a:solidFill>
              <a:schemeClr val="tx1"/>
            </a:solidFill>
          </a:ln>
        </p:spPr>
      </p:pic>
      <p:pic>
        <p:nvPicPr>
          <p:cNvPr id="2054" name="Picture 6" descr="Icono de Bajo rendimiento Special Flat | Freepik">
            <a:extLst>
              <a:ext uri="{FF2B5EF4-FFF2-40B4-BE49-F238E27FC236}">
                <a16:creationId xmlns:a16="http://schemas.microsoft.com/office/drawing/2014/main" id="{775AF6E8-2CC5-6CAD-DD52-EE971EDACE7F}"/>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217916" y="5549351"/>
            <a:ext cx="1229999" cy="1229999"/>
          </a:xfrm>
          <a:prstGeom prst="rect">
            <a:avLst/>
          </a:prstGeom>
          <a:noFill/>
          <a:extLst>
            <a:ext uri="{909E8E84-426E-40DD-AFC4-6F175D3DCCD1}">
              <a14:hiddenFill xmlns:a14="http://schemas.microsoft.com/office/drawing/2010/main">
                <a:solidFill>
                  <a:srgbClr val="FFFFFF"/>
                </a:solidFill>
              </a14:hiddenFill>
            </a:ext>
          </a:extLst>
        </p:spPr>
      </p:pic>
      <p:cxnSp>
        <p:nvCxnSpPr>
          <p:cNvPr id="37" name="Conector recto de flecha 36">
            <a:extLst>
              <a:ext uri="{FF2B5EF4-FFF2-40B4-BE49-F238E27FC236}">
                <a16:creationId xmlns:a16="http://schemas.microsoft.com/office/drawing/2014/main" id="{3435D029-6E81-070B-3E6F-B7EB15F979C4}"/>
              </a:ext>
            </a:extLst>
          </p:cNvPr>
          <p:cNvCxnSpPr>
            <a:cxnSpLocks/>
          </p:cNvCxnSpPr>
          <p:nvPr/>
        </p:nvCxnSpPr>
        <p:spPr>
          <a:xfrm flipV="1">
            <a:off x="6397736" y="5221357"/>
            <a:ext cx="644414" cy="381958"/>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Conector recto de flecha 38">
            <a:extLst>
              <a:ext uri="{FF2B5EF4-FFF2-40B4-BE49-F238E27FC236}">
                <a16:creationId xmlns:a16="http://schemas.microsoft.com/office/drawing/2014/main" id="{84ADC017-7E80-B3EE-B7EB-F00627353425}"/>
              </a:ext>
            </a:extLst>
          </p:cNvPr>
          <p:cNvCxnSpPr>
            <a:cxnSpLocks/>
          </p:cNvCxnSpPr>
          <p:nvPr/>
        </p:nvCxnSpPr>
        <p:spPr>
          <a:xfrm>
            <a:off x="6428647" y="5603315"/>
            <a:ext cx="639857" cy="277892"/>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Conector recto de flecha 41">
            <a:extLst>
              <a:ext uri="{FF2B5EF4-FFF2-40B4-BE49-F238E27FC236}">
                <a16:creationId xmlns:a16="http://schemas.microsoft.com/office/drawing/2014/main" id="{B4C88363-A268-D206-B829-22B7ECDF9F8F}"/>
              </a:ext>
            </a:extLst>
          </p:cNvPr>
          <p:cNvCxnSpPr>
            <a:cxnSpLocks/>
          </p:cNvCxnSpPr>
          <p:nvPr/>
        </p:nvCxnSpPr>
        <p:spPr>
          <a:xfrm>
            <a:off x="8609790" y="6453829"/>
            <a:ext cx="1408853"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CuadroTexto 43">
            <a:extLst>
              <a:ext uri="{FF2B5EF4-FFF2-40B4-BE49-F238E27FC236}">
                <a16:creationId xmlns:a16="http://schemas.microsoft.com/office/drawing/2014/main" id="{3A01249E-3230-9F32-3363-03BC3F81F805}"/>
              </a:ext>
            </a:extLst>
          </p:cNvPr>
          <p:cNvSpPr txBox="1"/>
          <p:nvPr/>
        </p:nvSpPr>
        <p:spPr>
          <a:xfrm>
            <a:off x="8623681" y="5273118"/>
            <a:ext cx="2007462" cy="1077218"/>
          </a:xfrm>
          <a:prstGeom prst="rect">
            <a:avLst/>
          </a:prstGeom>
          <a:noFill/>
        </p:spPr>
        <p:txBody>
          <a:bodyPr wrap="square">
            <a:spAutoFit/>
          </a:bodyPr>
          <a:lstStyle/>
          <a:p>
            <a:r>
              <a:rPr lang="es-ES" sz="4000" dirty="0">
                <a:latin typeface="Cascadia Code" panose="020B0609020000020004" pitchFamily="49" charset="0"/>
                <a:ea typeface="Cascadia Code" panose="020B0609020000020004" pitchFamily="49" charset="0"/>
                <a:cs typeface="Cascadia Code" panose="020B0609020000020004" pitchFamily="49" charset="0"/>
              </a:rPr>
              <a:t>2006</a:t>
            </a:r>
          </a:p>
          <a:p>
            <a:r>
              <a:rPr lang="es-ES" sz="2400" dirty="0">
                <a:latin typeface="Cascadia Code" panose="020B0609020000020004" pitchFamily="49" charset="0"/>
                <a:cs typeface="Cascadia Code" panose="020B0609020000020004" pitchFamily="49" charset="0"/>
              </a:rPr>
              <a:t>V3.0</a:t>
            </a:r>
            <a:endParaRPr lang="es-ES" sz="2400" dirty="0"/>
          </a:p>
        </p:txBody>
      </p:sp>
      <p:sp>
        <p:nvSpPr>
          <p:cNvPr id="50" name="CuadroTexto 49">
            <a:extLst>
              <a:ext uri="{FF2B5EF4-FFF2-40B4-BE49-F238E27FC236}">
                <a16:creationId xmlns:a16="http://schemas.microsoft.com/office/drawing/2014/main" id="{6114012F-2E07-3499-F9A7-0C8903F4EED1}"/>
              </a:ext>
            </a:extLst>
          </p:cNvPr>
          <p:cNvSpPr txBox="1"/>
          <p:nvPr/>
        </p:nvSpPr>
        <p:spPr>
          <a:xfrm>
            <a:off x="10109783" y="6211669"/>
            <a:ext cx="2007462" cy="461665"/>
          </a:xfrm>
          <a:prstGeom prst="rect">
            <a:avLst/>
          </a:prstGeom>
          <a:noFill/>
        </p:spPr>
        <p:txBody>
          <a:bodyPr wrap="square">
            <a:spAutoFit/>
          </a:bodyPr>
          <a:lstStyle/>
          <a:p>
            <a:r>
              <a:rPr lang="es-ES" sz="2400" dirty="0">
                <a:latin typeface="Cascadia Code" panose="020B0609020000020004" pitchFamily="49" charset="0"/>
                <a:cs typeface="Cascadia Code" panose="020B0609020000020004" pitchFamily="49" charset="0"/>
              </a:rPr>
              <a:t>V2.0</a:t>
            </a:r>
            <a:endParaRPr lang="es-ES" sz="2400" dirty="0"/>
          </a:p>
        </p:txBody>
      </p:sp>
      <p:cxnSp>
        <p:nvCxnSpPr>
          <p:cNvPr id="52" name="Conector recto 51">
            <a:extLst>
              <a:ext uri="{FF2B5EF4-FFF2-40B4-BE49-F238E27FC236}">
                <a16:creationId xmlns:a16="http://schemas.microsoft.com/office/drawing/2014/main" id="{23094301-51BA-F651-2306-088F23DE355A}"/>
              </a:ext>
            </a:extLst>
          </p:cNvPr>
          <p:cNvCxnSpPr/>
          <p:nvPr/>
        </p:nvCxnSpPr>
        <p:spPr>
          <a:xfrm>
            <a:off x="10109783" y="6056243"/>
            <a:ext cx="757000" cy="723107"/>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55" name="CuadroTexto 54">
            <a:extLst>
              <a:ext uri="{FF2B5EF4-FFF2-40B4-BE49-F238E27FC236}">
                <a16:creationId xmlns:a16="http://schemas.microsoft.com/office/drawing/2014/main" id="{0679F189-FFDB-033B-A7EA-FE64F5935CBA}"/>
              </a:ext>
            </a:extLst>
          </p:cNvPr>
          <p:cNvSpPr txBox="1"/>
          <p:nvPr/>
        </p:nvSpPr>
        <p:spPr>
          <a:xfrm>
            <a:off x="10521189" y="5603315"/>
            <a:ext cx="2007462" cy="707886"/>
          </a:xfrm>
          <a:prstGeom prst="rect">
            <a:avLst/>
          </a:prstGeom>
          <a:noFill/>
        </p:spPr>
        <p:txBody>
          <a:bodyPr wrap="square">
            <a:spAutoFit/>
          </a:bodyPr>
          <a:lstStyle/>
          <a:p>
            <a:r>
              <a:rPr lang="es-ES" sz="4000" dirty="0">
                <a:latin typeface="Cascadia Code" panose="020B0609020000020004" pitchFamily="49" charset="0"/>
                <a:ea typeface="Cascadia Code" panose="020B0609020000020004" pitchFamily="49" charset="0"/>
                <a:cs typeface="Cascadia Code" panose="020B0609020000020004" pitchFamily="49" charset="0"/>
              </a:rPr>
              <a:t>2020</a:t>
            </a:r>
          </a:p>
        </p:txBody>
      </p:sp>
      <p:cxnSp>
        <p:nvCxnSpPr>
          <p:cNvPr id="56" name="Conector recto de flecha 55">
            <a:extLst>
              <a:ext uri="{FF2B5EF4-FFF2-40B4-BE49-F238E27FC236}">
                <a16:creationId xmlns:a16="http://schemas.microsoft.com/office/drawing/2014/main" id="{B8A2FBC3-8CDC-62F4-2CB6-F71D7EC8076D}"/>
              </a:ext>
            </a:extLst>
          </p:cNvPr>
          <p:cNvCxnSpPr>
            <a:cxnSpLocks/>
          </p:cNvCxnSpPr>
          <p:nvPr/>
        </p:nvCxnSpPr>
        <p:spPr>
          <a:xfrm flipV="1">
            <a:off x="11150396" y="4693263"/>
            <a:ext cx="0" cy="761128"/>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058" name="Picture 10" descr="Icono de Big data Detailed Straight Lineal color | Freepik">
            <a:extLst>
              <a:ext uri="{FF2B5EF4-FFF2-40B4-BE49-F238E27FC236}">
                <a16:creationId xmlns:a16="http://schemas.microsoft.com/office/drawing/2014/main" id="{C1ACD863-51D6-C81D-568A-AED323077C57}"/>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631143" y="3244349"/>
            <a:ext cx="1435843" cy="1435843"/>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Inteligencia artificial - Iconos gratis de computadora">
            <a:extLst>
              <a:ext uri="{FF2B5EF4-FFF2-40B4-BE49-F238E27FC236}">
                <a16:creationId xmlns:a16="http://schemas.microsoft.com/office/drawing/2014/main" id="{285238A6-E0F2-B13B-6585-0D30873C4D1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724243" y="2651423"/>
            <a:ext cx="1435843" cy="1435843"/>
          </a:xfrm>
          <a:prstGeom prst="rect">
            <a:avLst/>
          </a:prstGeom>
          <a:noFill/>
          <a:extLst>
            <a:ext uri="{909E8E84-426E-40DD-AFC4-6F175D3DCCD1}">
              <a14:hiddenFill xmlns:a14="http://schemas.microsoft.com/office/drawing/2010/main">
                <a:solidFill>
                  <a:srgbClr val="FFFFFF"/>
                </a:solidFill>
              </a14:hiddenFill>
            </a:ext>
          </a:extLst>
        </p:spPr>
      </p:pic>
      <p:pic>
        <p:nvPicPr>
          <p:cNvPr id="58" name="Imagen 57">
            <a:extLst>
              <a:ext uri="{FF2B5EF4-FFF2-40B4-BE49-F238E27FC236}">
                <a16:creationId xmlns:a16="http://schemas.microsoft.com/office/drawing/2014/main" id="{9F4A954C-18B7-D620-6560-98173F9C0300}"/>
              </a:ext>
            </a:extLst>
          </p:cNvPr>
          <p:cNvPicPr>
            <a:picLocks noChangeAspect="1"/>
          </p:cNvPicPr>
          <p:nvPr/>
        </p:nvPicPr>
        <p:blipFill>
          <a:blip r:embed="rId14">
            <a:extLst>
              <a:ext uri="{BEBA8EAE-BF5A-486C-A8C5-ECC9F3942E4B}">
                <a14:imgProps xmlns:a14="http://schemas.microsoft.com/office/drawing/2010/main">
                  <a14:imgLayer r:embed="rId15">
                    <a14:imgEffect>
                      <a14:backgroundRemoval t="5000" b="94737" l="10000" r="90000">
                        <a14:foregroundMark x1="49000" y1="5000" x2="49000" y2="5000"/>
                        <a14:foregroundMark x1="49625" y1="36053" x2="49625" y2="36053"/>
                        <a14:foregroundMark x1="46000" y1="60000" x2="46000" y2="60000"/>
                        <a14:foregroundMark x1="51625" y1="24737" x2="51250" y2="76579"/>
                        <a14:foregroundMark x1="51250" y1="76579" x2="51250" y2="76579"/>
                        <a14:foregroundMark x1="49875" y1="94737" x2="49875" y2="94737"/>
                        <a14:foregroundMark x1="57000" y1="68158" x2="57000" y2="68158"/>
                        <a14:foregroundMark x1="57500" y1="66842" x2="50375" y2="67632"/>
                        <a14:foregroundMark x1="50375" y1="67632" x2="40125" y2="53684"/>
                        <a14:foregroundMark x1="40125" y1="53684" x2="45625" y2="36053"/>
                        <a14:foregroundMark x1="45625" y1="36053" x2="53625" y2="35789"/>
                        <a14:foregroundMark x1="53625" y1="35789" x2="56125" y2="36842"/>
                      </a14:backgroundRemoval>
                    </a14:imgEffect>
                  </a14:imgLayer>
                </a14:imgProps>
              </a:ext>
            </a:extLst>
          </a:blip>
          <a:stretch>
            <a:fillRect/>
          </a:stretch>
        </p:blipFill>
        <p:spPr>
          <a:xfrm>
            <a:off x="10995660" y="5028697"/>
            <a:ext cx="1270585" cy="603528"/>
          </a:xfrm>
          <a:prstGeom prst="rect">
            <a:avLst/>
          </a:prstGeom>
        </p:spPr>
      </p:pic>
    </p:spTree>
    <p:extLst>
      <p:ext uri="{BB962C8B-B14F-4D97-AF65-F5344CB8AC3E}">
        <p14:creationId xmlns:p14="http://schemas.microsoft.com/office/powerpoint/2010/main" val="22862318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F67850C-C4CA-058A-7E2C-F61F48F83F92}"/>
              </a:ext>
            </a:extLst>
          </p:cNvPr>
          <p:cNvSpPr>
            <a:spLocks noGrp="1"/>
          </p:cNvSpPr>
          <p:nvPr>
            <p:ph type="ctrTitle"/>
          </p:nvPr>
        </p:nvSpPr>
        <p:spPr>
          <a:xfrm>
            <a:off x="-138561" y="0"/>
            <a:ext cx="9788998" cy="4358696"/>
          </a:xfrm>
        </p:spPr>
        <p:txBody>
          <a:bodyPr>
            <a:noAutofit/>
          </a:bodyPr>
          <a:lstStyle/>
          <a:p>
            <a:pPr algn="l"/>
            <a:r>
              <a:rPr lang="es-ES" sz="9600" dirty="0">
                <a:solidFill>
                  <a:schemeClr val="bg1">
                    <a:lumMod val="75000"/>
                    <a:lumOff val="25000"/>
                  </a:schemeClr>
                </a:solidFill>
                <a:latin typeface="Bauhaus 93" panose="04030905020B02020C02" pitchFamily="82" charset="0"/>
                <a:ea typeface="Cascadia Code" panose="020B0609020000020004" pitchFamily="49" charset="0"/>
                <a:cs typeface="Cascadia Code" panose="020B0609020000020004" pitchFamily="49" charset="0"/>
              </a:rPr>
              <a:t>Programación de Inteligencia Artificial</a:t>
            </a:r>
          </a:p>
        </p:txBody>
      </p:sp>
      <p:sp>
        <p:nvSpPr>
          <p:cNvPr id="3" name="Subtítulo 2">
            <a:extLst>
              <a:ext uri="{FF2B5EF4-FFF2-40B4-BE49-F238E27FC236}">
                <a16:creationId xmlns:a16="http://schemas.microsoft.com/office/drawing/2014/main" id="{0F43A6D6-948E-91E0-C41F-55A538F9CF8F}"/>
              </a:ext>
            </a:extLst>
          </p:cNvPr>
          <p:cNvSpPr>
            <a:spLocks noGrp="1"/>
          </p:cNvSpPr>
          <p:nvPr>
            <p:ph type="subTitle" idx="1"/>
          </p:nvPr>
        </p:nvSpPr>
        <p:spPr>
          <a:xfrm>
            <a:off x="4755938" y="6232757"/>
            <a:ext cx="9144000" cy="625474"/>
          </a:xfrm>
        </p:spPr>
        <p:txBody>
          <a:bodyPr>
            <a:normAutofit/>
          </a:bodyPr>
          <a:lstStyle/>
          <a:p>
            <a:r>
              <a:rPr lang="es-ES" sz="2400" b="1" dirty="0">
                <a:latin typeface="Abadi Extra Light" panose="020B0204020104020204" pitchFamily="34" charset="0"/>
              </a:rPr>
              <a:t>C.E. de Inteligencia Artificial y Big Data</a:t>
            </a:r>
          </a:p>
        </p:txBody>
      </p:sp>
      <p:sp>
        <p:nvSpPr>
          <p:cNvPr id="7" name="Rectángulo 6">
            <a:extLst>
              <a:ext uri="{FF2B5EF4-FFF2-40B4-BE49-F238E27FC236}">
                <a16:creationId xmlns:a16="http://schemas.microsoft.com/office/drawing/2014/main" id="{5E8DF615-CFC6-96B2-3D94-2C27F1214C8A}"/>
              </a:ext>
            </a:extLst>
          </p:cNvPr>
          <p:cNvSpPr/>
          <p:nvPr/>
        </p:nvSpPr>
        <p:spPr>
          <a:xfrm>
            <a:off x="1201501" y="1301087"/>
            <a:ext cx="9788998" cy="4255826"/>
          </a:xfrm>
          <a:prstGeom prst="rect">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Título 1">
            <a:extLst>
              <a:ext uri="{FF2B5EF4-FFF2-40B4-BE49-F238E27FC236}">
                <a16:creationId xmlns:a16="http://schemas.microsoft.com/office/drawing/2014/main" id="{03E9B5F6-D12F-D76F-64B8-A813D2D8B9A9}"/>
              </a:ext>
            </a:extLst>
          </p:cNvPr>
          <p:cNvSpPr txBox="1">
            <a:spLocks/>
          </p:cNvSpPr>
          <p:nvPr/>
        </p:nvSpPr>
        <p:spPr>
          <a:xfrm>
            <a:off x="1524000" y="1868919"/>
            <a:ext cx="9144000" cy="3687994"/>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s-ES" dirty="0">
                <a:latin typeface="Cascadia Code" panose="020B0609020000020004" pitchFamily="49" charset="0"/>
                <a:ea typeface="Cascadia Code" panose="020B0609020000020004" pitchFamily="49" charset="0"/>
                <a:cs typeface="Cascadia Code" panose="020B0609020000020004" pitchFamily="49" charset="0"/>
              </a:rPr>
              <a:t>Introducción a la Inteligencia Artificial</a:t>
            </a:r>
          </a:p>
          <a:p>
            <a:pPr algn="l"/>
            <a:endParaRPr lang="es-ES" dirty="0">
              <a:latin typeface="Cascadia Code" panose="020B0609020000020004" pitchFamily="49" charset="0"/>
              <a:ea typeface="Cascadia Code" panose="020B0609020000020004" pitchFamily="49" charset="0"/>
              <a:cs typeface="Cascadia Code" panose="020B0609020000020004" pitchFamily="49" charset="0"/>
            </a:endParaRPr>
          </a:p>
        </p:txBody>
      </p:sp>
      <p:pic>
        <p:nvPicPr>
          <p:cNvPr id="11" name="Imagen 10" descr="Imagen que contiene señal, reloj&#10;&#10;Descripción generada automáticamente">
            <a:extLst>
              <a:ext uri="{FF2B5EF4-FFF2-40B4-BE49-F238E27FC236}">
                <a16:creationId xmlns:a16="http://schemas.microsoft.com/office/drawing/2014/main" id="{CB67730A-E03A-E16C-800C-ABD3BA2AF0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95660" y="26017"/>
            <a:ext cx="1180585" cy="979885"/>
          </a:xfrm>
          <a:prstGeom prst="rect">
            <a:avLst/>
          </a:prstGeom>
        </p:spPr>
      </p:pic>
      <p:sp>
        <p:nvSpPr>
          <p:cNvPr id="5" name="CuadroTexto 4">
            <a:extLst>
              <a:ext uri="{FF2B5EF4-FFF2-40B4-BE49-F238E27FC236}">
                <a16:creationId xmlns:a16="http://schemas.microsoft.com/office/drawing/2014/main" id="{E7DC1AC7-B994-A3D5-DDF3-534920C93FBC}"/>
              </a:ext>
            </a:extLst>
          </p:cNvPr>
          <p:cNvSpPr txBox="1"/>
          <p:nvPr/>
        </p:nvSpPr>
        <p:spPr>
          <a:xfrm>
            <a:off x="0" y="6488668"/>
            <a:ext cx="7042150" cy="369332"/>
          </a:xfrm>
          <a:prstGeom prst="rect">
            <a:avLst/>
          </a:prstGeom>
          <a:noFill/>
        </p:spPr>
        <p:txBody>
          <a:bodyPr wrap="square">
            <a:spAutoFit/>
          </a:bodyPr>
          <a:lstStyle/>
          <a:p>
            <a:r>
              <a:rPr lang="es-ES" dirty="0">
                <a:latin typeface="Cascadia Code" panose="020B0609020000020004" pitchFamily="49" charset="0"/>
                <a:ea typeface="Cascadia Code" panose="020B0609020000020004" pitchFamily="49" charset="0"/>
                <a:cs typeface="Cascadia Code" panose="020B0609020000020004" pitchFamily="49" charset="0"/>
              </a:rPr>
              <a:t>1</a:t>
            </a:r>
            <a:endParaRPr lang="es-ES" dirty="0"/>
          </a:p>
        </p:txBody>
      </p:sp>
    </p:spTree>
    <p:extLst>
      <p:ext uri="{BB962C8B-B14F-4D97-AF65-F5344CB8AC3E}">
        <p14:creationId xmlns:p14="http://schemas.microsoft.com/office/powerpoint/2010/main" val="395319547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Historia de Python - Wikipedia, la enciclopedia libre">
            <a:extLst>
              <a:ext uri="{FF2B5EF4-FFF2-40B4-BE49-F238E27FC236}">
                <a16:creationId xmlns:a16="http://schemas.microsoft.com/office/drawing/2014/main" id="{406E3C54-CDC6-ABC9-82E2-2A298D3EC186}"/>
              </a:ext>
            </a:extLst>
          </p:cNvPr>
          <p:cNvPicPr>
            <a:picLocks noChangeAspect="1" noChangeArrowheads="1"/>
          </p:cNvPicPr>
          <p:nvPr/>
        </p:nvPicPr>
        <p:blipFill rotWithShape="1">
          <a:blip r:embed="rId3">
            <a:alphaModFix amt="50000"/>
            <a:extLst>
              <a:ext uri="{BEBA8EAE-BF5A-486C-A8C5-ECC9F3942E4B}">
                <a14:imgProps xmlns:a14="http://schemas.microsoft.com/office/drawing/2010/main">
                  <a14:imgLayer r:embed="rId4">
                    <a14:imgEffect>
                      <a14:saturation sat="33000"/>
                    </a14:imgEffect>
                  </a14:imgLayer>
                </a14:imgProps>
              </a:ext>
              <a:ext uri="{28A0092B-C50C-407E-A947-70E740481C1C}">
                <a14:useLocalDpi xmlns:a14="http://schemas.microsoft.com/office/drawing/2010/main" val="0"/>
              </a:ext>
            </a:extLst>
          </a:blip>
          <a:srcRect r="12696" b="30695"/>
          <a:stretch/>
        </p:blipFill>
        <p:spPr bwMode="auto">
          <a:xfrm>
            <a:off x="7522981" y="2789978"/>
            <a:ext cx="4669019" cy="4068022"/>
          </a:xfrm>
          <a:prstGeom prst="rect">
            <a:avLst/>
          </a:prstGeom>
          <a:noFill/>
          <a:extLst>
            <a:ext uri="{909E8E84-426E-40DD-AFC4-6F175D3DCCD1}">
              <a14:hiddenFill xmlns:a14="http://schemas.microsoft.com/office/drawing/2010/main">
                <a:solidFill>
                  <a:srgbClr val="FFFFFF"/>
                </a:solidFill>
              </a14:hiddenFill>
            </a:ext>
          </a:extLst>
        </p:spPr>
      </p:pic>
      <p:sp>
        <p:nvSpPr>
          <p:cNvPr id="6" name="Título 1">
            <a:extLst>
              <a:ext uri="{FF2B5EF4-FFF2-40B4-BE49-F238E27FC236}">
                <a16:creationId xmlns:a16="http://schemas.microsoft.com/office/drawing/2014/main" id="{03E9B5F6-D12F-D76F-64B8-A813D2D8B9A9}"/>
              </a:ext>
            </a:extLst>
          </p:cNvPr>
          <p:cNvSpPr txBox="1">
            <a:spLocks/>
          </p:cNvSpPr>
          <p:nvPr/>
        </p:nvSpPr>
        <p:spPr>
          <a:xfrm>
            <a:off x="15755" y="178802"/>
            <a:ext cx="9144000" cy="324289"/>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s-ES" sz="1800" dirty="0">
                <a:latin typeface="Cascadia Code" panose="020B0609020000020004" pitchFamily="49" charset="0"/>
                <a:ea typeface="Cascadia Code" panose="020B0609020000020004" pitchFamily="49" charset="0"/>
                <a:cs typeface="Cascadia Code" panose="020B0609020000020004" pitchFamily="49" charset="0"/>
              </a:rPr>
              <a:t>Unidad 1. Introducción a la Programación de Inteligencia Artificial</a:t>
            </a:r>
          </a:p>
        </p:txBody>
      </p:sp>
      <p:pic>
        <p:nvPicPr>
          <p:cNvPr id="9" name="Imagen 8" descr="Imagen que contiene señal, reloj&#10;&#10;Descripción generada automáticamente">
            <a:extLst>
              <a:ext uri="{FF2B5EF4-FFF2-40B4-BE49-F238E27FC236}">
                <a16:creationId xmlns:a16="http://schemas.microsoft.com/office/drawing/2014/main" id="{5D8F626B-1EE0-8E28-9286-46A94579DD4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995660" y="26017"/>
            <a:ext cx="1180585" cy="979885"/>
          </a:xfrm>
          <a:prstGeom prst="rect">
            <a:avLst/>
          </a:prstGeom>
        </p:spPr>
      </p:pic>
      <p:cxnSp>
        <p:nvCxnSpPr>
          <p:cNvPr id="10" name="Conector recto 9">
            <a:extLst>
              <a:ext uri="{FF2B5EF4-FFF2-40B4-BE49-F238E27FC236}">
                <a16:creationId xmlns:a16="http://schemas.microsoft.com/office/drawing/2014/main" id="{C3E9B7A7-9704-2FAF-69CE-1E26F80FDBFE}"/>
              </a:ext>
            </a:extLst>
          </p:cNvPr>
          <p:cNvCxnSpPr>
            <a:cxnSpLocks/>
            <a:endCxn id="11" idx="1"/>
          </p:cNvCxnSpPr>
          <p:nvPr/>
        </p:nvCxnSpPr>
        <p:spPr>
          <a:xfrm flipV="1">
            <a:off x="15755" y="955260"/>
            <a:ext cx="954026" cy="2219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Rectángulo: esquinas redondeadas 10">
            <a:extLst>
              <a:ext uri="{FF2B5EF4-FFF2-40B4-BE49-F238E27FC236}">
                <a16:creationId xmlns:a16="http://schemas.microsoft.com/office/drawing/2014/main" id="{B9BE3053-AAF0-0943-37EB-050D23E28A12}"/>
              </a:ext>
            </a:extLst>
          </p:cNvPr>
          <p:cNvSpPr/>
          <p:nvPr/>
        </p:nvSpPr>
        <p:spPr>
          <a:xfrm>
            <a:off x="969781" y="714560"/>
            <a:ext cx="10376894" cy="481399"/>
          </a:xfrm>
          <a:prstGeom prst="roundRect">
            <a:avLst/>
          </a:prstGeom>
          <a:solidFill>
            <a:srgbClr val="FFFFFF">
              <a:alpha val="20000"/>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2" name="Conector recto 11">
            <a:extLst>
              <a:ext uri="{FF2B5EF4-FFF2-40B4-BE49-F238E27FC236}">
                <a16:creationId xmlns:a16="http://schemas.microsoft.com/office/drawing/2014/main" id="{82070113-7BB7-7024-E433-0280FBD0E38C}"/>
              </a:ext>
            </a:extLst>
          </p:cNvPr>
          <p:cNvCxnSpPr>
            <a:cxnSpLocks/>
            <a:stCxn id="11" idx="3"/>
          </p:cNvCxnSpPr>
          <p:nvPr/>
        </p:nvCxnSpPr>
        <p:spPr>
          <a:xfrm>
            <a:off x="11346675" y="955260"/>
            <a:ext cx="829570" cy="4253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CuadroTexto 23">
            <a:extLst>
              <a:ext uri="{FF2B5EF4-FFF2-40B4-BE49-F238E27FC236}">
                <a16:creationId xmlns:a16="http://schemas.microsoft.com/office/drawing/2014/main" id="{77AC952E-FE1E-3C99-9DBC-A0774DAFAAAE}"/>
              </a:ext>
            </a:extLst>
          </p:cNvPr>
          <p:cNvSpPr txBox="1"/>
          <p:nvPr/>
        </p:nvSpPr>
        <p:spPr>
          <a:xfrm>
            <a:off x="599379" y="1601572"/>
            <a:ext cx="10988563" cy="3732304"/>
          </a:xfrm>
          <a:prstGeom prst="rect">
            <a:avLst/>
          </a:prstGeom>
          <a:noFill/>
        </p:spPr>
        <p:txBody>
          <a:bodyPr wrap="square">
            <a:spAutoFit/>
          </a:bodyPr>
          <a:lstStyle/>
          <a:p>
            <a:pPr marL="285750" indent="-285750">
              <a:lnSpc>
                <a:spcPct val="150000"/>
              </a:lnSpc>
              <a:buFont typeface="Wingdings" panose="05000000000000000000" pitchFamily="2" charset="2"/>
              <a:buChar char="q"/>
            </a:pPr>
            <a:r>
              <a:rPr lang="es-ES" sz="2000" dirty="0">
                <a:latin typeface="Cascadia Code" panose="020B0609020000020004" pitchFamily="49" charset="0"/>
                <a:ea typeface="Cascadia Code" panose="020B0609020000020004" pitchFamily="49" charset="0"/>
                <a:cs typeface="Cascadia Code" panose="020B0609020000020004" pitchFamily="49" charset="0"/>
              </a:rPr>
              <a:t>¿Por qué </a:t>
            </a:r>
            <a:r>
              <a:rPr lang="es-ES" sz="2000" dirty="0">
                <a:highlight>
                  <a:srgbClr val="BC451B"/>
                </a:highlight>
                <a:latin typeface="Cascadia Code" panose="020B0609020000020004" pitchFamily="49" charset="0"/>
                <a:ea typeface="Cascadia Code" panose="020B0609020000020004" pitchFamily="49" charset="0"/>
                <a:cs typeface="Cascadia Code" panose="020B0609020000020004" pitchFamily="49" charset="0"/>
              </a:rPr>
              <a:t>Python</a:t>
            </a:r>
            <a:r>
              <a:rPr lang="es-ES" sz="2000" dirty="0">
                <a:latin typeface="Cascadia Code" panose="020B0609020000020004" pitchFamily="49" charset="0"/>
                <a:ea typeface="Cascadia Code" panose="020B0609020000020004" pitchFamily="49" charset="0"/>
                <a:cs typeface="Cascadia Code" panose="020B0609020000020004" pitchFamily="49" charset="0"/>
              </a:rPr>
              <a:t> es el lenguaje de programación más elegido?</a:t>
            </a:r>
            <a:endParaRPr lang="es-ES" sz="2000" dirty="0">
              <a:highlight>
                <a:srgbClr val="008080"/>
              </a:highlight>
              <a:latin typeface="Cascadia Code" panose="020B0609020000020004" pitchFamily="49" charset="0"/>
              <a:ea typeface="Cascadia Code" panose="020B0609020000020004" pitchFamily="49" charset="0"/>
              <a:cs typeface="Cascadia Code" panose="020B0609020000020004" pitchFamily="49" charset="0"/>
            </a:endParaRPr>
          </a:p>
          <a:p>
            <a:pPr marL="742950" lvl="1" indent="-285750">
              <a:lnSpc>
                <a:spcPct val="150000"/>
              </a:lnSpc>
              <a:buFont typeface="Wingdings" panose="05000000000000000000" pitchFamily="2" charset="2"/>
              <a:buChar char="q"/>
            </a:pPr>
            <a:r>
              <a:rPr lang="es-ES" sz="2000" dirty="0">
                <a:highlight>
                  <a:srgbClr val="008080"/>
                </a:highlight>
                <a:latin typeface="Cascadia Code" panose="020B0609020000020004" pitchFamily="49" charset="0"/>
                <a:ea typeface="Cascadia Code" panose="020B0609020000020004" pitchFamily="49" charset="0"/>
                <a:cs typeface="Cascadia Code" panose="020B0609020000020004" pitchFamily="49" charset="0"/>
              </a:rPr>
              <a:t>Curva de aprendizaje</a:t>
            </a:r>
            <a:r>
              <a:rPr lang="es-ES" sz="2000" dirty="0">
                <a:latin typeface="Cascadia Code" panose="020B0609020000020004" pitchFamily="49" charset="0"/>
                <a:ea typeface="Cascadia Code" panose="020B0609020000020004" pitchFamily="49" charset="0"/>
                <a:cs typeface="Cascadia Code" panose="020B0609020000020004" pitchFamily="49" charset="0"/>
              </a:rPr>
              <a:t> suave y </a:t>
            </a:r>
            <a:r>
              <a:rPr lang="es-ES" sz="2000" dirty="0">
                <a:highlight>
                  <a:srgbClr val="008080"/>
                </a:highlight>
                <a:latin typeface="Cascadia Code" panose="020B0609020000020004" pitchFamily="49" charset="0"/>
                <a:ea typeface="Cascadia Code" panose="020B0609020000020004" pitchFamily="49" charset="0"/>
                <a:cs typeface="Cascadia Code" panose="020B0609020000020004" pitchFamily="49" charset="0"/>
              </a:rPr>
              <a:t>sintaxis</a:t>
            </a:r>
            <a:r>
              <a:rPr lang="es-ES" sz="2000" dirty="0">
                <a:latin typeface="Cascadia Code" panose="020B0609020000020004" pitchFamily="49" charset="0"/>
                <a:ea typeface="Cascadia Code" panose="020B0609020000020004" pitchFamily="49" charset="0"/>
                <a:cs typeface="Cascadia Code" panose="020B0609020000020004" pitchFamily="49" charset="0"/>
              </a:rPr>
              <a:t> simple y legible:</a:t>
            </a:r>
          </a:p>
          <a:p>
            <a:pPr marL="742950" lvl="1" indent="-285750">
              <a:lnSpc>
                <a:spcPct val="150000"/>
              </a:lnSpc>
              <a:buFont typeface="Wingdings" panose="05000000000000000000" pitchFamily="2" charset="2"/>
              <a:buChar char="q"/>
            </a:pPr>
            <a:endParaRPr lang="es-ES" sz="2000" dirty="0">
              <a:latin typeface="Cascadia Code" panose="020B0609020000020004" pitchFamily="49" charset="0"/>
              <a:ea typeface="Cascadia Code" panose="020B0609020000020004" pitchFamily="49" charset="0"/>
              <a:cs typeface="Cascadia Code" panose="020B0609020000020004" pitchFamily="49" charset="0"/>
            </a:endParaRPr>
          </a:p>
          <a:p>
            <a:pPr marL="742950" lvl="1" indent="-285750">
              <a:lnSpc>
                <a:spcPct val="150000"/>
              </a:lnSpc>
              <a:buFont typeface="Wingdings" panose="05000000000000000000" pitchFamily="2" charset="2"/>
              <a:buChar char="q"/>
            </a:pPr>
            <a:endParaRPr lang="es-ES" sz="2000" dirty="0">
              <a:latin typeface="Cascadia Code" panose="020B0609020000020004" pitchFamily="49" charset="0"/>
              <a:ea typeface="Cascadia Code" panose="020B0609020000020004" pitchFamily="49" charset="0"/>
              <a:cs typeface="Cascadia Code" panose="020B0609020000020004" pitchFamily="49" charset="0"/>
            </a:endParaRPr>
          </a:p>
          <a:p>
            <a:pPr marL="742950" lvl="1" indent="-285750">
              <a:lnSpc>
                <a:spcPct val="150000"/>
              </a:lnSpc>
              <a:buFont typeface="Wingdings" panose="05000000000000000000" pitchFamily="2" charset="2"/>
              <a:buChar char="q"/>
            </a:pPr>
            <a:endParaRPr lang="es-ES" sz="2000" dirty="0">
              <a:latin typeface="Cascadia Code" panose="020B0609020000020004" pitchFamily="49" charset="0"/>
              <a:ea typeface="Cascadia Code" panose="020B0609020000020004" pitchFamily="49" charset="0"/>
              <a:cs typeface="Cascadia Code" panose="020B0609020000020004" pitchFamily="49" charset="0"/>
            </a:endParaRPr>
          </a:p>
          <a:p>
            <a:pPr marL="742950" lvl="1" indent="-285750">
              <a:lnSpc>
                <a:spcPct val="150000"/>
              </a:lnSpc>
              <a:buFont typeface="Wingdings" panose="05000000000000000000" pitchFamily="2" charset="2"/>
              <a:buChar char="q"/>
            </a:pPr>
            <a:endParaRPr lang="es-ES" sz="2000" dirty="0">
              <a:latin typeface="Cascadia Code" panose="020B0609020000020004" pitchFamily="49" charset="0"/>
              <a:ea typeface="Cascadia Code" panose="020B0609020000020004" pitchFamily="49" charset="0"/>
              <a:cs typeface="Cascadia Code" panose="020B0609020000020004" pitchFamily="49" charset="0"/>
            </a:endParaRPr>
          </a:p>
          <a:p>
            <a:pPr marL="742950" lvl="1" indent="-285750">
              <a:lnSpc>
                <a:spcPct val="150000"/>
              </a:lnSpc>
              <a:buFont typeface="Wingdings" panose="05000000000000000000" pitchFamily="2" charset="2"/>
              <a:buChar char="q"/>
            </a:pPr>
            <a:endParaRPr lang="es-ES" sz="2000" dirty="0">
              <a:latin typeface="Cascadia Code" panose="020B0609020000020004" pitchFamily="49" charset="0"/>
              <a:ea typeface="Cascadia Code" panose="020B0609020000020004" pitchFamily="49" charset="0"/>
              <a:cs typeface="Cascadia Code" panose="020B0609020000020004" pitchFamily="49" charset="0"/>
            </a:endParaRPr>
          </a:p>
          <a:p>
            <a:pPr marL="742950" lvl="1" indent="-285750">
              <a:lnSpc>
                <a:spcPct val="150000"/>
              </a:lnSpc>
              <a:buFont typeface="Wingdings" panose="05000000000000000000" pitchFamily="2" charset="2"/>
              <a:buChar char="q"/>
            </a:pPr>
            <a:r>
              <a:rPr lang="es-ES" sz="2000" dirty="0">
                <a:latin typeface="Cascadia Code" panose="020B0609020000020004" pitchFamily="49" charset="0"/>
                <a:ea typeface="Cascadia Code" panose="020B0609020000020004" pitchFamily="49" charset="0"/>
                <a:cs typeface="Cascadia Code" panose="020B0609020000020004" pitchFamily="49" charset="0"/>
              </a:rPr>
              <a:t>Amplia </a:t>
            </a:r>
            <a:r>
              <a:rPr lang="es-ES" sz="2000" dirty="0">
                <a:highlight>
                  <a:srgbClr val="008080"/>
                </a:highlight>
                <a:latin typeface="Cascadia Code" panose="020B0609020000020004" pitchFamily="49" charset="0"/>
                <a:ea typeface="Cascadia Code" panose="020B0609020000020004" pitchFamily="49" charset="0"/>
                <a:cs typeface="Cascadia Code" panose="020B0609020000020004" pitchFamily="49" charset="0"/>
              </a:rPr>
              <a:t>biblioteca</a:t>
            </a:r>
            <a:r>
              <a:rPr lang="es-ES" sz="2000" dirty="0">
                <a:latin typeface="Cascadia Code" panose="020B0609020000020004" pitchFamily="49" charset="0"/>
                <a:ea typeface="Cascadia Code" panose="020B0609020000020004" pitchFamily="49" charset="0"/>
                <a:cs typeface="Cascadia Code" panose="020B0609020000020004" pitchFamily="49" charset="0"/>
              </a:rPr>
              <a:t> y </a:t>
            </a:r>
            <a:r>
              <a:rPr lang="es-ES" sz="2000" dirty="0" err="1">
                <a:highlight>
                  <a:srgbClr val="008080"/>
                </a:highlight>
                <a:latin typeface="Cascadia Code" panose="020B0609020000020004" pitchFamily="49" charset="0"/>
                <a:ea typeface="Cascadia Code" panose="020B0609020000020004" pitchFamily="49" charset="0"/>
                <a:cs typeface="Cascadia Code" panose="020B0609020000020004" pitchFamily="49" charset="0"/>
              </a:rPr>
              <a:t>Frameworks</a:t>
            </a:r>
            <a:r>
              <a:rPr lang="es-ES" sz="2000" dirty="0">
                <a:latin typeface="Cascadia Code" panose="020B0609020000020004" pitchFamily="49" charset="0"/>
                <a:ea typeface="Cascadia Code" panose="020B0609020000020004" pitchFamily="49" charset="0"/>
                <a:cs typeface="Cascadia Code" panose="020B0609020000020004" pitchFamily="49" charset="0"/>
              </a:rPr>
              <a:t> especializados:</a:t>
            </a:r>
          </a:p>
        </p:txBody>
      </p:sp>
      <p:sp>
        <p:nvSpPr>
          <p:cNvPr id="2" name="CuadroTexto 1">
            <a:extLst>
              <a:ext uri="{FF2B5EF4-FFF2-40B4-BE49-F238E27FC236}">
                <a16:creationId xmlns:a16="http://schemas.microsoft.com/office/drawing/2014/main" id="{7F9F07BE-1DDC-E18E-7266-8619704EC24D}"/>
              </a:ext>
            </a:extLst>
          </p:cNvPr>
          <p:cNvSpPr txBox="1"/>
          <p:nvPr/>
        </p:nvSpPr>
        <p:spPr>
          <a:xfrm>
            <a:off x="0" y="6488668"/>
            <a:ext cx="7042150" cy="369332"/>
          </a:xfrm>
          <a:prstGeom prst="rect">
            <a:avLst/>
          </a:prstGeom>
          <a:noFill/>
        </p:spPr>
        <p:txBody>
          <a:bodyPr wrap="square">
            <a:spAutoFit/>
          </a:bodyPr>
          <a:lstStyle/>
          <a:p>
            <a:r>
              <a:rPr lang="es-ES" dirty="0">
                <a:latin typeface="Cascadia Code" panose="020B0609020000020004" pitchFamily="49" charset="0"/>
                <a:ea typeface="Cascadia Code" panose="020B0609020000020004" pitchFamily="49" charset="0"/>
                <a:cs typeface="Cascadia Code" panose="020B0609020000020004" pitchFamily="49" charset="0"/>
              </a:rPr>
              <a:t>30</a:t>
            </a:r>
            <a:endParaRPr lang="es-ES" dirty="0"/>
          </a:p>
        </p:txBody>
      </p:sp>
      <p:sp>
        <p:nvSpPr>
          <p:cNvPr id="3" name="CuadroTexto 2">
            <a:extLst>
              <a:ext uri="{FF2B5EF4-FFF2-40B4-BE49-F238E27FC236}">
                <a16:creationId xmlns:a16="http://schemas.microsoft.com/office/drawing/2014/main" id="{CDC44977-E2C0-140D-5BAB-7AAD7874BEB0}"/>
              </a:ext>
            </a:extLst>
          </p:cNvPr>
          <p:cNvSpPr txBox="1"/>
          <p:nvPr/>
        </p:nvSpPr>
        <p:spPr>
          <a:xfrm>
            <a:off x="890018" y="693649"/>
            <a:ext cx="10536419" cy="523220"/>
          </a:xfrm>
          <a:prstGeom prst="rect">
            <a:avLst/>
          </a:prstGeom>
          <a:noFill/>
        </p:spPr>
        <p:txBody>
          <a:bodyPr wrap="square">
            <a:spAutoFit/>
          </a:bodyPr>
          <a:lstStyle/>
          <a:p>
            <a:pPr algn="ctr"/>
            <a:r>
              <a:rPr lang="es-ES" sz="2800" dirty="0">
                <a:latin typeface="Cascadia Code" panose="020B0609020000020004" pitchFamily="49" charset="0"/>
                <a:ea typeface="Cascadia Code" panose="020B0609020000020004" pitchFamily="49" charset="0"/>
                <a:cs typeface="Cascadia Code" panose="020B0609020000020004" pitchFamily="49" charset="0"/>
              </a:rPr>
              <a:t>¿Por qué Python?</a:t>
            </a:r>
            <a:endParaRPr lang="es-ES" sz="2800" dirty="0"/>
          </a:p>
        </p:txBody>
      </p:sp>
      <p:pic>
        <p:nvPicPr>
          <p:cNvPr id="8" name="Imagen 7">
            <a:extLst>
              <a:ext uri="{FF2B5EF4-FFF2-40B4-BE49-F238E27FC236}">
                <a16:creationId xmlns:a16="http://schemas.microsoft.com/office/drawing/2014/main" id="{A00EAC83-2E77-F845-6A18-B272BEC78347}"/>
              </a:ext>
            </a:extLst>
          </p:cNvPr>
          <p:cNvPicPr>
            <a:picLocks noChangeAspect="1"/>
          </p:cNvPicPr>
          <p:nvPr/>
        </p:nvPicPr>
        <p:blipFill>
          <a:blip r:embed="rId6"/>
          <a:stretch>
            <a:fillRect/>
          </a:stretch>
        </p:blipFill>
        <p:spPr>
          <a:xfrm>
            <a:off x="1638743" y="2747559"/>
            <a:ext cx="5273743" cy="1778718"/>
          </a:xfrm>
          <a:prstGeom prst="rect">
            <a:avLst/>
          </a:prstGeom>
        </p:spPr>
      </p:pic>
      <p:pic>
        <p:nvPicPr>
          <p:cNvPr id="13" name="Picture 16" descr="Tensorflow">
            <a:extLst>
              <a:ext uri="{FF2B5EF4-FFF2-40B4-BE49-F238E27FC236}">
                <a16:creationId xmlns:a16="http://schemas.microsoft.com/office/drawing/2014/main" id="{6A55AE2C-6F47-DD3D-2790-210FFD1BD9A4}"/>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2569" t="22719" r="77758" b="21055"/>
          <a:stretch/>
        </p:blipFill>
        <p:spPr bwMode="auto">
          <a:xfrm>
            <a:off x="969781" y="5375774"/>
            <a:ext cx="1051596" cy="1073374"/>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a:extLst>
              <a:ext uri="{FF2B5EF4-FFF2-40B4-BE49-F238E27FC236}">
                <a16:creationId xmlns:a16="http://schemas.microsoft.com/office/drawing/2014/main" id="{F7BB3006-76E3-F1C9-3999-8BEDB85CE297}"/>
              </a:ext>
            </a:extLst>
          </p:cNvPr>
          <p:cNvPicPr>
            <a:picLocks noChangeAspect="1" noChangeArrowheads="1"/>
          </p:cNvPicPr>
          <p:nvPr/>
        </p:nvPicPr>
        <p:blipFill>
          <a:blip r:embed="rId8">
            <a:lum bright="70000" contrast="-70000"/>
            <a:extLst>
              <a:ext uri="{28A0092B-C50C-407E-A947-70E740481C1C}">
                <a14:useLocalDpi xmlns:a14="http://schemas.microsoft.com/office/drawing/2010/main" val="0"/>
              </a:ext>
            </a:extLst>
          </a:blip>
          <a:srcRect/>
          <a:stretch>
            <a:fillRect/>
          </a:stretch>
        </p:blipFill>
        <p:spPr bwMode="auto">
          <a:xfrm>
            <a:off x="2449223" y="5652103"/>
            <a:ext cx="3280756" cy="813781"/>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a16="http://schemas.microsoft.com/office/drawing/2014/main" id="{3E2BD8CE-B4A0-9619-B500-B4CB2F24ECA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229508" y="5256428"/>
            <a:ext cx="2106115" cy="1137384"/>
          </a:xfrm>
          <a:prstGeom prst="rect">
            <a:avLst/>
          </a:prstGeom>
          <a:noFill/>
          <a:extLst>
            <a:ext uri="{909E8E84-426E-40DD-AFC4-6F175D3DCCD1}">
              <a14:hiddenFill xmlns:a14="http://schemas.microsoft.com/office/drawing/2010/main">
                <a:solidFill>
                  <a:srgbClr val="FFFFFF"/>
                </a:solidFill>
              </a14:hiddenFill>
            </a:ext>
          </a:extLst>
        </p:spPr>
      </p:pic>
      <p:pic>
        <p:nvPicPr>
          <p:cNvPr id="3088" name="Picture 16" descr="Keras: Deep Learning for humans">
            <a:extLst>
              <a:ext uri="{FF2B5EF4-FFF2-40B4-BE49-F238E27FC236}">
                <a16:creationId xmlns:a16="http://schemas.microsoft.com/office/drawing/2014/main" id="{87C6E983-7BDB-C219-644C-24D7A3513F9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738829" y="5501043"/>
            <a:ext cx="3222135" cy="9344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16754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Historia de Python - Wikipedia, la enciclopedia libre">
            <a:extLst>
              <a:ext uri="{FF2B5EF4-FFF2-40B4-BE49-F238E27FC236}">
                <a16:creationId xmlns:a16="http://schemas.microsoft.com/office/drawing/2014/main" id="{406E3C54-CDC6-ABC9-82E2-2A298D3EC186}"/>
              </a:ext>
            </a:extLst>
          </p:cNvPr>
          <p:cNvPicPr>
            <a:picLocks noChangeAspect="1" noChangeArrowheads="1"/>
          </p:cNvPicPr>
          <p:nvPr/>
        </p:nvPicPr>
        <p:blipFill rotWithShape="1">
          <a:blip r:embed="rId3">
            <a:alphaModFix amt="50000"/>
            <a:extLst>
              <a:ext uri="{BEBA8EAE-BF5A-486C-A8C5-ECC9F3942E4B}">
                <a14:imgProps xmlns:a14="http://schemas.microsoft.com/office/drawing/2010/main">
                  <a14:imgLayer r:embed="rId4">
                    <a14:imgEffect>
                      <a14:saturation sat="33000"/>
                    </a14:imgEffect>
                  </a14:imgLayer>
                </a14:imgProps>
              </a:ext>
              <a:ext uri="{28A0092B-C50C-407E-A947-70E740481C1C}">
                <a14:useLocalDpi xmlns:a14="http://schemas.microsoft.com/office/drawing/2010/main" val="0"/>
              </a:ext>
            </a:extLst>
          </a:blip>
          <a:srcRect r="12696" b="30695"/>
          <a:stretch/>
        </p:blipFill>
        <p:spPr bwMode="auto">
          <a:xfrm>
            <a:off x="7522981" y="2789978"/>
            <a:ext cx="4669019" cy="4068022"/>
          </a:xfrm>
          <a:prstGeom prst="rect">
            <a:avLst/>
          </a:prstGeom>
          <a:noFill/>
          <a:extLst>
            <a:ext uri="{909E8E84-426E-40DD-AFC4-6F175D3DCCD1}">
              <a14:hiddenFill xmlns:a14="http://schemas.microsoft.com/office/drawing/2010/main">
                <a:solidFill>
                  <a:srgbClr val="FFFFFF"/>
                </a:solidFill>
              </a14:hiddenFill>
            </a:ext>
          </a:extLst>
        </p:spPr>
      </p:pic>
      <p:sp>
        <p:nvSpPr>
          <p:cNvPr id="6" name="Título 1">
            <a:extLst>
              <a:ext uri="{FF2B5EF4-FFF2-40B4-BE49-F238E27FC236}">
                <a16:creationId xmlns:a16="http://schemas.microsoft.com/office/drawing/2014/main" id="{03E9B5F6-D12F-D76F-64B8-A813D2D8B9A9}"/>
              </a:ext>
            </a:extLst>
          </p:cNvPr>
          <p:cNvSpPr txBox="1">
            <a:spLocks/>
          </p:cNvSpPr>
          <p:nvPr/>
        </p:nvSpPr>
        <p:spPr>
          <a:xfrm>
            <a:off x="15755" y="178802"/>
            <a:ext cx="9144000" cy="324289"/>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s-ES" sz="1800" dirty="0">
                <a:latin typeface="Cascadia Code" panose="020B0609020000020004" pitchFamily="49" charset="0"/>
                <a:ea typeface="Cascadia Code" panose="020B0609020000020004" pitchFamily="49" charset="0"/>
                <a:cs typeface="Cascadia Code" panose="020B0609020000020004" pitchFamily="49" charset="0"/>
              </a:rPr>
              <a:t>Unidad 1. Introducción a la Programación de Inteligencia Artificial</a:t>
            </a:r>
          </a:p>
        </p:txBody>
      </p:sp>
      <p:pic>
        <p:nvPicPr>
          <p:cNvPr id="9" name="Imagen 8" descr="Imagen que contiene señal, reloj&#10;&#10;Descripción generada automáticamente">
            <a:extLst>
              <a:ext uri="{FF2B5EF4-FFF2-40B4-BE49-F238E27FC236}">
                <a16:creationId xmlns:a16="http://schemas.microsoft.com/office/drawing/2014/main" id="{5D8F626B-1EE0-8E28-9286-46A94579DD4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995660" y="26017"/>
            <a:ext cx="1180585" cy="979885"/>
          </a:xfrm>
          <a:prstGeom prst="rect">
            <a:avLst/>
          </a:prstGeom>
        </p:spPr>
      </p:pic>
      <p:cxnSp>
        <p:nvCxnSpPr>
          <p:cNvPr id="10" name="Conector recto 9">
            <a:extLst>
              <a:ext uri="{FF2B5EF4-FFF2-40B4-BE49-F238E27FC236}">
                <a16:creationId xmlns:a16="http://schemas.microsoft.com/office/drawing/2014/main" id="{C3E9B7A7-9704-2FAF-69CE-1E26F80FDBFE}"/>
              </a:ext>
            </a:extLst>
          </p:cNvPr>
          <p:cNvCxnSpPr>
            <a:cxnSpLocks/>
            <a:endCxn id="11" idx="1"/>
          </p:cNvCxnSpPr>
          <p:nvPr/>
        </p:nvCxnSpPr>
        <p:spPr>
          <a:xfrm flipV="1">
            <a:off x="15755" y="955260"/>
            <a:ext cx="954026" cy="2219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Rectángulo: esquinas redondeadas 10">
            <a:extLst>
              <a:ext uri="{FF2B5EF4-FFF2-40B4-BE49-F238E27FC236}">
                <a16:creationId xmlns:a16="http://schemas.microsoft.com/office/drawing/2014/main" id="{B9BE3053-AAF0-0943-37EB-050D23E28A12}"/>
              </a:ext>
            </a:extLst>
          </p:cNvPr>
          <p:cNvSpPr/>
          <p:nvPr/>
        </p:nvSpPr>
        <p:spPr>
          <a:xfrm>
            <a:off x="969781" y="714560"/>
            <a:ext cx="10376894" cy="481399"/>
          </a:xfrm>
          <a:prstGeom prst="roundRect">
            <a:avLst/>
          </a:prstGeom>
          <a:solidFill>
            <a:srgbClr val="FFFFFF">
              <a:alpha val="20000"/>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2" name="Conector recto 11">
            <a:extLst>
              <a:ext uri="{FF2B5EF4-FFF2-40B4-BE49-F238E27FC236}">
                <a16:creationId xmlns:a16="http://schemas.microsoft.com/office/drawing/2014/main" id="{82070113-7BB7-7024-E433-0280FBD0E38C}"/>
              </a:ext>
            </a:extLst>
          </p:cNvPr>
          <p:cNvCxnSpPr>
            <a:cxnSpLocks/>
            <a:stCxn id="11" idx="3"/>
          </p:cNvCxnSpPr>
          <p:nvPr/>
        </p:nvCxnSpPr>
        <p:spPr>
          <a:xfrm>
            <a:off x="11346675" y="955260"/>
            <a:ext cx="829570" cy="4253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CuadroTexto 23">
            <a:extLst>
              <a:ext uri="{FF2B5EF4-FFF2-40B4-BE49-F238E27FC236}">
                <a16:creationId xmlns:a16="http://schemas.microsoft.com/office/drawing/2014/main" id="{77AC952E-FE1E-3C99-9DBC-A0774DAFAAAE}"/>
              </a:ext>
            </a:extLst>
          </p:cNvPr>
          <p:cNvSpPr txBox="1"/>
          <p:nvPr/>
        </p:nvSpPr>
        <p:spPr>
          <a:xfrm>
            <a:off x="599379" y="1601572"/>
            <a:ext cx="10988563" cy="3270639"/>
          </a:xfrm>
          <a:prstGeom prst="rect">
            <a:avLst/>
          </a:prstGeom>
          <a:noFill/>
        </p:spPr>
        <p:txBody>
          <a:bodyPr wrap="square">
            <a:spAutoFit/>
          </a:bodyPr>
          <a:lstStyle/>
          <a:p>
            <a:pPr marL="285750" indent="-285750">
              <a:lnSpc>
                <a:spcPct val="150000"/>
              </a:lnSpc>
              <a:buFont typeface="Wingdings" panose="05000000000000000000" pitchFamily="2" charset="2"/>
              <a:buChar char="q"/>
            </a:pPr>
            <a:r>
              <a:rPr lang="es-ES" sz="2000" dirty="0">
                <a:latin typeface="Cascadia Code" panose="020B0609020000020004" pitchFamily="49" charset="0"/>
                <a:ea typeface="Cascadia Code" panose="020B0609020000020004" pitchFamily="49" charset="0"/>
                <a:cs typeface="Cascadia Code" panose="020B0609020000020004" pitchFamily="49" charset="0"/>
              </a:rPr>
              <a:t>¿Por qué </a:t>
            </a:r>
            <a:r>
              <a:rPr lang="es-ES" sz="2000" dirty="0">
                <a:highlight>
                  <a:srgbClr val="BC451B"/>
                </a:highlight>
                <a:latin typeface="Cascadia Code" panose="020B0609020000020004" pitchFamily="49" charset="0"/>
                <a:ea typeface="Cascadia Code" panose="020B0609020000020004" pitchFamily="49" charset="0"/>
                <a:cs typeface="Cascadia Code" panose="020B0609020000020004" pitchFamily="49" charset="0"/>
              </a:rPr>
              <a:t>Python</a:t>
            </a:r>
            <a:r>
              <a:rPr lang="es-ES" sz="2000" dirty="0">
                <a:latin typeface="Cascadia Code" panose="020B0609020000020004" pitchFamily="49" charset="0"/>
                <a:ea typeface="Cascadia Code" panose="020B0609020000020004" pitchFamily="49" charset="0"/>
                <a:cs typeface="Cascadia Code" panose="020B0609020000020004" pitchFamily="49" charset="0"/>
              </a:rPr>
              <a:t> es el lenguaje de programación más elegido?</a:t>
            </a:r>
            <a:endParaRPr lang="es-ES" sz="2000" dirty="0">
              <a:highlight>
                <a:srgbClr val="008080"/>
              </a:highlight>
              <a:latin typeface="Cascadia Code" panose="020B0609020000020004" pitchFamily="49" charset="0"/>
              <a:ea typeface="Cascadia Code" panose="020B0609020000020004" pitchFamily="49" charset="0"/>
              <a:cs typeface="Cascadia Code" panose="020B0609020000020004" pitchFamily="49" charset="0"/>
            </a:endParaRPr>
          </a:p>
          <a:p>
            <a:pPr marL="742950" lvl="1" indent="-285750">
              <a:lnSpc>
                <a:spcPct val="150000"/>
              </a:lnSpc>
              <a:buFont typeface="Wingdings" panose="05000000000000000000" pitchFamily="2" charset="2"/>
              <a:buChar char="q"/>
            </a:pPr>
            <a:r>
              <a:rPr lang="es-ES" sz="2000" dirty="0">
                <a:latin typeface="Cascadia Code" panose="020B0609020000020004" pitchFamily="49" charset="0"/>
                <a:ea typeface="Cascadia Code" panose="020B0609020000020004" pitchFamily="49" charset="0"/>
                <a:cs typeface="Cascadia Code" panose="020B0609020000020004" pitchFamily="49" charset="0"/>
              </a:rPr>
              <a:t>Gran </a:t>
            </a:r>
            <a:r>
              <a:rPr lang="es-ES" sz="2000" dirty="0">
                <a:highlight>
                  <a:srgbClr val="008080"/>
                </a:highlight>
                <a:latin typeface="Cascadia Code" panose="020B0609020000020004" pitchFamily="49" charset="0"/>
                <a:ea typeface="Cascadia Code" panose="020B0609020000020004" pitchFamily="49" charset="0"/>
                <a:cs typeface="Cascadia Code" panose="020B0609020000020004" pitchFamily="49" charset="0"/>
              </a:rPr>
              <a:t>comunidad</a:t>
            </a:r>
            <a:r>
              <a:rPr lang="es-ES" sz="2000" dirty="0">
                <a:latin typeface="Cascadia Code" panose="020B0609020000020004" pitchFamily="49" charset="0"/>
                <a:ea typeface="Cascadia Code" panose="020B0609020000020004" pitchFamily="49" charset="0"/>
                <a:cs typeface="Cascadia Code" panose="020B0609020000020004" pitchFamily="49" charset="0"/>
              </a:rPr>
              <a:t> de soporte que contribuye constantemente con tutoriales, documentación y soporte en foros como </a:t>
            </a:r>
            <a:r>
              <a:rPr lang="es-ES" sz="2000" dirty="0" err="1">
                <a:highlight>
                  <a:srgbClr val="0000FF"/>
                </a:highlight>
                <a:latin typeface="Cascadia Code" panose="020B0609020000020004" pitchFamily="49" charset="0"/>
                <a:ea typeface="Cascadia Code" panose="020B0609020000020004" pitchFamily="49" charset="0"/>
                <a:cs typeface="Cascadia Code" panose="020B0609020000020004" pitchFamily="49" charset="0"/>
              </a:rPr>
              <a:t>StackOverflow</a:t>
            </a:r>
            <a:r>
              <a:rPr lang="es-ES" sz="2000" dirty="0">
                <a:latin typeface="Cascadia Code" panose="020B0609020000020004" pitchFamily="49" charset="0"/>
                <a:ea typeface="Cascadia Code" panose="020B0609020000020004" pitchFamily="49" charset="0"/>
                <a:cs typeface="Cascadia Code" panose="020B0609020000020004" pitchFamily="49" charset="0"/>
              </a:rPr>
              <a:t>.</a:t>
            </a:r>
          </a:p>
          <a:p>
            <a:pPr marL="742950" lvl="1" indent="-285750">
              <a:lnSpc>
                <a:spcPct val="150000"/>
              </a:lnSpc>
              <a:buFont typeface="Wingdings" panose="05000000000000000000" pitchFamily="2" charset="2"/>
              <a:buChar char="q"/>
            </a:pPr>
            <a:r>
              <a:rPr lang="es-ES" sz="2000" dirty="0">
                <a:highlight>
                  <a:srgbClr val="008080"/>
                </a:highlight>
                <a:latin typeface="Cascadia Code" panose="020B0609020000020004" pitchFamily="49" charset="0"/>
                <a:ea typeface="Cascadia Code" panose="020B0609020000020004" pitchFamily="49" charset="0"/>
                <a:cs typeface="Cascadia Code" panose="020B0609020000020004" pitchFamily="49" charset="0"/>
              </a:rPr>
              <a:t>Manejo eficiente de datos</a:t>
            </a:r>
            <a:r>
              <a:rPr lang="es-ES" sz="2000" dirty="0">
                <a:latin typeface="Cascadia Code" panose="020B0609020000020004" pitchFamily="49" charset="0"/>
                <a:ea typeface="Cascadia Code" panose="020B0609020000020004" pitchFamily="49" charset="0"/>
                <a:cs typeface="Cascadia Code" panose="020B0609020000020004" pitchFamily="49" charset="0"/>
              </a:rPr>
              <a:t> y </a:t>
            </a:r>
            <a:r>
              <a:rPr lang="es-ES" sz="2000" dirty="0">
                <a:highlight>
                  <a:srgbClr val="008080"/>
                </a:highlight>
                <a:latin typeface="Cascadia Code" panose="020B0609020000020004" pitchFamily="49" charset="0"/>
                <a:ea typeface="Cascadia Code" panose="020B0609020000020004" pitchFamily="49" charset="0"/>
                <a:cs typeface="Cascadia Code" panose="020B0609020000020004" pitchFamily="49" charset="0"/>
              </a:rPr>
              <a:t>visualización</a:t>
            </a:r>
            <a:r>
              <a:rPr lang="es-ES" sz="2000" dirty="0">
                <a:latin typeface="Cascadia Code" panose="020B0609020000020004" pitchFamily="49" charset="0"/>
                <a:ea typeface="Cascadia Code" panose="020B0609020000020004" pitchFamily="49" charset="0"/>
                <a:cs typeface="Cascadia Code" panose="020B0609020000020004" pitchFamily="49" charset="0"/>
              </a:rPr>
              <a:t>: herramientas como </a:t>
            </a:r>
            <a:r>
              <a:rPr lang="es-ES" sz="2000" dirty="0">
                <a:highlight>
                  <a:srgbClr val="0000FF"/>
                </a:highlight>
                <a:latin typeface="Cascadia Code" panose="020B0609020000020004" pitchFamily="49" charset="0"/>
                <a:ea typeface="Cascadia Code" panose="020B0609020000020004" pitchFamily="49" charset="0"/>
                <a:cs typeface="Cascadia Code" panose="020B0609020000020004" pitchFamily="49" charset="0"/>
              </a:rPr>
              <a:t>Pandas</a:t>
            </a:r>
            <a:r>
              <a:rPr lang="es-ES" sz="2000" dirty="0">
                <a:latin typeface="Cascadia Code" panose="020B0609020000020004" pitchFamily="49" charset="0"/>
                <a:ea typeface="Cascadia Code" panose="020B0609020000020004" pitchFamily="49" charset="0"/>
                <a:cs typeface="Cascadia Code" panose="020B0609020000020004" pitchFamily="49" charset="0"/>
              </a:rPr>
              <a:t> y </a:t>
            </a:r>
            <a:r>
              <a:rPr lang="es-ES" sz="2000" dirty="0" err="1">
                <a:highlight>
                  <a:srgbClr val="0000FF"/>
                </a:highlight>
                <a:latin typeface="Cascadia Code" panose="020B0609020000020004" pitchFamily="49" charset="0"/>
                <a:ea typeface="Cascadia Code" panose="020B0609020000020004" pitchFamily="49" charset="0"/>
                <a:cs typeface="Cascadia Code" panose="020B0609020000020004" pitchFamily="49" charset="0"/>
              </a:rPr>
              <a:t>NumPy</a:t>
            </a:r>
            <a:r>
              <a:rPr lang="es-ES" sz="2000" dirty="0">
                <a:latin typeface="Cascadia Code" panose="020B0609020000020004" pitchFamily="49" charset="0"/>
                <a:ea typeface="Cascadia Code" panose="020B0609020000020004" pitchFamily="49" charset="0"/>
                <a:cs typeface="Cascadia Code" panose="020B0609020000020004" pitchFamily="49" charset="0"/>
              </a:rPr>
              <a:t> permiten manipular y analizar grandes volúmenes de datos y otras bibliotecas como </a:t>
            </a:r>
            <a:r>
              <a:rPr lang="es-ES" sz="2000" dirty="0" err="1">
                <a:highlight>
                  <a:srgbClr val="0000FF"/>
                </a:highlight>
                <a:latin typeface="Cascadia Code" panose="020B0609020000020004" pitchFamily="49" charset="0"/>
                <a:ea typeface="Cascadia Code" panose="020B0609020000020004" pitchFamily="49" charset="0"/>
                <a:cs typeface="Cascadia Code" panose="020B0609020000020004" pitchFamily="49" charset="0"/>
              </a:rPr>
              <a:t>Matplotlib</a:t>
            </a:r>
            <a:r>
              <a:rPr lang="es-ES" sz="2000" dirty="0">
                <a:latin typeface="Cascadia Code" panose="020B0609020000020004" pitchFamily="49" charset="0"/>
                <a:ea typeface="Cascadia Code" panose="020B0609020000020004" pitchFamily="49" charset="0"/>
                <a:cs typeface="Cascadia Code" panose="020B0609020000020004" pitchFamily="49" charset="0"/>
              </a:rPr>
              <a:t> y </a:t>
            </a:r>
            <a:r>
              <a:rPr lang="es-ES" sz="2000" dirty="0" err="1">
                <a:highlight>
                  <a:srgbClr val="0000FF"/>
                </a:highlight>
                <a:latin typeface="Cascadia Code" panose="020B0609020000020004" pitchFamily="49" charset="0"/>
                <a:ea typeface="Cascadia Code" panose="020B0609020000020004" pitchFamily="49" charset="0"/>
                <a:cs typeface="Cascadia Code" panose="020B0609020000020004" pitchFamily="49" charset="0"/>
              </a:rPr>
              <a:t>Seaborn</a:t>
            </a:r>
            <a:r>
              <a:rPr lang="es-ES" sz="2000" dirty="0">
                <a:latin typeface="Cascadia Code" panose="020B0609020000020004" pitchFamily="49" charset="0"/>
                <a:ea typeface="Cascadia Code" panose="020B0609020000020004" pitchFamily="49" charset="0"/>
                <a:cs typeface="Cascadia Code" panose="020B0609020000020004" pitchFamily="49" charset="0"/>
              </a:rPr>
              <a:t> facilitan la creación de gráficos, para interpretar mejor estos datos.</a:t>
            </a:r>
          </a:p>
        </p:txBody>
      </p:sp>
      <p:sp>
        <p:nvSpPr>
          <p:cNvPr id="2" name="CuadroTexto 1">
            <a:extLst>
              <a:ext uri="{FF2B5EF4-FFF2-40B4-BE49-F238E27FC236}">
                <a16:creationId xmlns:a16="http://schemas.microsoft.com/office/drawing/2014/main" id="{7F9F07BE-1DDC-E18E-7266-8619704EC24D}"/>
              </a:ext>
            </a:extLst>
          </p:cNvPr>
          <p:cNvSpPr txBox="1"/>
          <p:nvPr/>
        </p:nvSpPr>
        <p:spPr>
          <a:xfrm>
            <a:off x="0" y="6488668"/>
            <a:ext cx="7042150" cy="369332"/>
          </a:xfrm>
          <a:prstGeom prst="rect">
            <a:avLst/>
          </a:prstGeom>
          <a:noFill/>
        </p:spPr>
        <p:txBody>
          <a:bodyPr wrap="square">
            <a:spAutoFit/>
          </a:bodyPr>
          <a:lstStyle/>
          <a:p>
            <a:r>
              <a:rPr lang="es-ES" dirty="0">
                <a:latin typeface="Cascadia Code" panose="020B0609020000020004" pitchFamily="49" charset="0"/>
                <a:ea typeface="Cascadia Code" panose="020B0609020000020004" pitchFamily="49" charset="0"/>
                <a:cs typeface="Cascadia Code" panose="020B0609020000020004" pitchFamily="49" charset="0"/>
              </a:rPr>
              <a:t>31</a:t>
            </a:r>
            <a:endParaRPr lang="es-ES" dirty="0"/>
          </a:p>
        </p:txBody>
      </p:sp>
      <p:sp>
        <p:nvSpPr>
          <p:cNvPr id="3" name="CuadroTexto 2">
            <a:extLst>
              <a:ext uri="{FF2B5EF4-FFF2-40B4-BE49-F238E27FC236}">
                <a16:creationId xmlns:a16="http://schemas.microsoft.com/office/drawing/2014/main" id="{CDC44977-E2C0-140D-5BAB-7AAD7874BEB0}"/>
              </a:ext>
            </a:extLst>
          </p:cNvPr>
          <p:cNvSpPr txBox="1"/>
          <p:nvPr/>
        </p:nvSpPr>
        <p:spPr>
          <a:xfrm>
            <a:off x="890018" y="693649"/>
            <a:ext cx="10536419" cy="523220"/>
          </a:xfrm>
          <a:prstGeom prst="rect">
            <a:avLst/>
          </a:prstGeom>
          <a:noFill/>
        </p:spPr>
        <p:txBody>
          <a:bodyPr wrap="square">
            <a:spAutoFit/>
          </a:bodyPr>
          <a:lstStyle/>
          <a:p>
            <a:pPr algn="ctr"/>
            <a:r>
              <a:rPr lang="es-ES" sz="2800" dirty="0">
                <a:latin typeface="Cascadia Code" panose="020B0609020000020004" pitchFamily="49" charset="0"/>
                <a:ea typeface="Cascadia Code" panose="020B0609020000020004" pitchFamily="49" charset="0"/>
                <a:cs typeface="Cascadia Code" panose="020B0609020000020004" pitchFamily="49" charset="0"/>
              </a:rPr>
              <a:t>¿Por qué Python?</a:t>
            </a:r>
            <a:endParaRPr lang="es-ES" sz="2800" dirty="0"/>
          </a:p>
        </p:txBody>
      </p:sp>
      <p:pic>
        <p:nvPicPr>
          <p:cNvPr id="4098" name="Picture 2" descr="Pandas Icon Logo PNG Vector (SVG) Free Download">
            <a:extLst>
              <a:ext uri="{FF2B5EF4-FFF2-40B4-BE49-F238E27FC236}">
                <a16:creationId xmlns:a16="http://schemas.microsoft.com/office/drawing/2014/main" id="{361EBD31-07E0-8780-AB37-C754882933F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72281" y="4869760"/>
            <a:ext cx="1157381" cy="1837113"/>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file type numpy&quot; Icon - Download for free – Iconduck">
            <a:extLst>
              <a:ext uri="{FF2B5EF4-FFF2-40B4-BE49-F238E27FC236}">
                <a16:creationId xmlns:a16="http://schemas.microsoft.com/office/drawing/2014/main" id="{19E3AE0F-5817-D13B-6505-837998C3BE2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18229" y="5213523"/>
            <a:ext cx="1485903" cy="1601572"/>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a:extLst>
              <a:ext uri="{FF2B5EF4-FFF2-40B4-BE49-F238E27FC236}">
                <a16:creationId xmlns:a16="http://schemas.microsoft.com/office/drawing/2014/main" id="{3C6990C0-3922-1951-8CF6-780F1002245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92699" y="4902598"/>
            <a:ext cx="1695171" cy="1695171"/>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Discussion of seaborn logo · Issue #2243 · mwaskom/seaborn · GitHub">
            <a:extLst>
              <a:ext uri="{FF2B5EF4-FFF2-40B4-BE49-F238E27FC236}">
                <a16:creationId xmlns:a16="http://schemas.microsoft.com/office/drawing/2014/main" id="{16ED7223-6132-74FA-E939-59E50D2B436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162728" y="5016731"/>
            <a:ext cx="1841269" cy="18412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769046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Historia de Python - Wikipedia, la enciclopedia libre">
            <a:extLst>
              <a:ext uri="{FF2B5EF4-FFF2-40B4-BE49-F238E27FC236}">
                <a16:creationId xmlns:a16="http://schemas.microsoft.com/office/drawing/2014/main" id="{406E3C54-CDC6-ABC9-82E2-2A298D3EC186}"/>
              </a:ext>
            </a:extLst>
          </p:cNvPr>
          <p:cNvPicPr>
            <a:picLocks noChangeAspect="1" noChangeArrowheads="1"/>
          </p:cNvPicPr>
          <p:nvPr/>
        </p:nvPicPr>
        <p:blipFill rotWithShape="1">
          <a:blip r:embed="rId3">
            <a:alphaModFix amt="50000"/>
            <a:extLst>
              <a:ext uri="{BEBA8EAE-BF5A-486C-A8C5-ECC9F3942E4B}">
                <a14:imgProps xmlns:a14="http://schemas.microsoft.com/office/drawing/2010/main">
                  <a14:imgLayer r:embed="rId4">
                    <a14:imgEffect>
                      <a14:saturation sat="33000"/>
                    </a14:imgEffect>
                  </a14:imgLayer>
                </a14:imgProps>
              </a:ext>
              <a:ext uri="{28A0092B-C50C-407E-A947-70E740481C1C}">
                <a14:useLocalDpi xmlns:a14="http://schemas.microsoft.com/office/drawing/2010/main" val="0"/>
              </a:ext>
            </a:extLst>
          </a:blip>
          <a:srcRect r="12696" b="30695"/>
          <a:stretch/>
        </p:blipFill>
        <p:spPr bwMode="auto">
          <a:xfrm>
            <a:off x="7522981" y="2789978"/>
            <a:ext cx="4669019" cy="4068022"/>
          </a:xfrm>
          <a:prstGeom prst="rect">
            <a:avLst/>
          </a:prstGeom>
          <a:noFill/>
          <a:extLst>
            <a:ext uri="{909E8E84-426E-40DD-AFC4-6F175D3DCCD1}">
              <a14:hiddenFill xmlns:a14="http://schemas.microsoft.com/office/drawing/2010/main">
                <a:solidFill>
                  <a:srgbClr val="FFFFFF"/>
                </a:solidFill>
              </a14:hiddenFill>
            </a:ext>
          </a:extLst>
        </p:spPr>
      </p:pic>
      <p:sp>
        <p:nvSpPr>
          <p:cNvPr id="6" name="Título 1">
            <a:extLst>
              <a:ext uri="{FF2B5EF4-FFF2-40B4-BE49-F238E27FC236}">
                <a16:creationId xmlns:a16="http://schemas.microsoft.com/office/drawing/2014/main" id="{03E9B5F6-D12F-D76F-64B8-A813D2D8B9A9}"/>
              </a:ext>
            </a:extLst>
          </p:cNvPr>
          <p:cNvSpPr txBox="1">
            <a:spLocks/>
          </p:cNvSpPr>
          <p:nvPr/>
        </p:nvSpPr>
        <p:spPr>
          <a:xfrm>
            <a:off x="15755" y="178802"/>
            <a:ext cx="9144000" cy="324289"/>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s-ES" sz="1800" dirty="0">
                <a:latin typeface="Cascadia Code" panose="020B0609020000020004" pitchFamily="49" charset="0"/>
                <a:ea typeface="Cascadia Code" panose="020B0609020000020004" pitchFamily="49" charset="0"/>
                <a:cs typeface="Cascadia Code" panose="020B0609020000020004" pitchFamily="49" charset="0"/>
              </a:rPr>
              <a:t>Unidad 1. Introducción a la Programación de Inteligencia Artificial</a:t>
            </a:r>
          </a:p>
        </p:txBody>
      </p:sp>
      <p:pic>
        <p:nvPicPr>
          <p:cNvPr id="9" name="Imagen 8" descr="Imagen que contiene señal, reloj&#10;&#10;Descripción generada automáticamente">
            <a:extLst>
              <a:ext uri="{FF2B5EF4-FFF2-40B4-BE49-F238E27FC236}">
                <a16:creationId xmlns:a16="http://schemas.microsoft.com/office/drawing/2014/main" id="{5D8F626B-1EE0-8E28-9286-46A94579DD4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995660" y="26017"/>
            <a:ext cx="1180585" cy="979885"/>
          </a:xfrm>
          <a:prstGeom prst="rect">
            <a:avLst/>
          </a:prstGeom>
        </p:spPr>
      </p:pic>
      <p:cxnSp>
        <p:nvCxnSpPr>
          <p:cNvPr id="10" name="Conector recto 9">
            <a:extLst>
              <a:ext uri="{FF2B5EF4-FFF2-40B4-BE49-F238E27FC236}">
                <a16:creationId xmlns:a16="http://schemas.microsoft.com/office/drawing/2014/main" id="{C3E9B7A7-9704-2FAF-69CE-1E26F80FDBFE}"/>
              </a:ext>
            </a:extLst>
          </p:cNvPr>
          <p:cNvCxnSpPr>
            <a:cxnSpLocks/>
            <a:endCxn id="11" idx="1"/>
          </p:cNvCxnSpPr>
          <p:nvPr/>
        </p:nvCxnSpPr>
        <p:spPr>
          <a:xfrm flipV="1">
            <a:off x="15755" y="955260"/>
            <a:ext cx="954026" cy="2219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Rectángulo: esquinas redondeadas 10">
            <a:extLst>
              <a:ext uri="{FF2B5EF4-FFF2-40B4-BE49-F238E27FC236}">
                <a16:creationId xmlns:a16="http://schemas.microsoft.com/office/drawing/2014/main" id="{B9BE3053-AAF0-0943-37EB-050D23E28A12}"/>
              </a:ext>
            </a:extLst>
          </p:cNvPr>
          <p:cNvSpPr/>
          <p:nvPr/>
        </p:nvSpPr>
        <p:spPr>
          <a:xfrm>
            <a:off x="969781" y="714560"/>
            <a:ext cx="10376894" cy="481399"/>
          </a:xfrm>
          <a:prstGeom prst="roundRect">
            <a:avLst/>
          </a:prstGeom>
          <a:solidFill>
            <a:srgbClr val="FFFFFF">
              <a:alpha val="20000"/>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2" name="Conector recto 11">
            <a:extLst>
              <a:ext uri="{FF2B5EF4-FFF2-40B4-BE49-F238E27FC236}">
                <a16:creationId xmlns:a16="http://schemas.microsoft.com/office/drawing/2014/main" id="{82070113-7BB7-7024-E433-0280FBD0E38C}"/>
              </a:ext>
            </a:extLst>
          </p:cNvPr>
          <p:cNvCxnSpPr>
            <a:cxnSpLocks/>
            <a:stCxn id="11" idx="3"/>
          </p:cNvCxnSpPr>
          <p:nvPr/>
        </p:nvCxnSpPr>
        <p:spPr>
          <a:xfrm>
            <a:off x="11346675" y="955260"/>
            <a:ext cx="829570" cy="4253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CuadroTexto 23">
            <a:extLst>
              <a:ext uri="{FF2B5EF4-FFF2-40B4-BE49-F238E27FC236}">
                <a16:creationId xmlns:a16="http://schemas.microsoft.com/office/drawing/2014/main" id="{77AC952E-FE1E-3C99-9DBC-A0774DAFAAAE}"/>
              </a:ext>
            </a:extLst>
          </p:cNvPr>
          <p:cNvSpPr txBox="1"/>
          <p:nvPr/>
        </p:nvSpPr>
        <p:spPr>
          <a:xfrm>
            <a:off x="599379" y="1601572"/>
            <a:ext cx="10988563" cy="500650"/>
          </a:xfrm>
          <a:prstGeom prst="rect">
            <a:avLst/>
          </a:prstGeom>
          <a:noFill/>
        </p:spPr>
        <p:txBody>
          <a:bodyPr wrap="square">
            <a:spAutoFit/>
          </a:bodyPr>
          <a:lstStyle/>
          <a:p>
            <a:pPr marL="285750" indent="-285750">
              <a:lnSpc>
                <a:spcPct val="150000"/>
              </a:lnSpc>
              <a:buFont typeface="Wingdings" panose="05000000000000000000" pitchFamily="2" charset="2"/>
              <a:buChar char="q"/>
            </a:pPr>
            <a:r>
              <a:rPr lang="es-ES" sz="2000" dirty="0">
                <a:latin typeface="Cascadia Code" panose="020B0609020000020004" pitchFamily="49" charset="0"/>
                <a:ea typeface="Cascadia Code" panose="020B0609020000020004" pitchFamily="49" charset="0"/>
                <a:cs typeface="Cascadia Code" panose="020B0609020000020004" pitchFamily="49" charset="0"/>
              </a:rPr>
              <a:t>¿Por qué </a:t>
            </a:r>
            <a:r>
              <a:rPr lang="es-ES" sz="2000" dirty="0">
                <a:highlight>
                  <a:srgbClr val="BC451B"/>
                </a:highlight>
                <a:latin typeface="Cascadia Code" panose="020B0609020000020004" pitchFamily="49" charset="0"/>
                <a:ea typeface="Cascadia Code" panose="020B0609020000020004" pitchFamily="49" charset="0"/>
                <a:cs typeface="Cascadia Code" panose="020B0609020000020004" pitchFamily="49" charset="0"/>
              </a:rPr>
              <a:t>Python</a:t>
            </a:r>
            <a:r>
              <a:rPr lang="es-ES" sz="2000" dirty="0">
                <a:latin typeface="Cascadia Code" panose="020B0609020000020004" pitchFamily="49" charset="0"/>
                <a:ea typeface="Cascadia Code" panose="020B0609020000020004" pitchFamily="49" charset="0"/>
                <a:cs typeface="Cascadia Code" panose="020B0609020000020004" pitchFamily="49" charset="0"/>
              </a:rPr>
              <a:t> es el lenguaje de programación más elegido?</a:t>
            </a:r>
            <a:endParaRPr lang="es-ES" sz="2000" dirty="0">
              <a:highlight>
                <a:srgbClr val="008080"/>
              </a:highlight>
              <a:latin typeface="Cascadia Code" panose="020B0609020000020004" pitchFamily="49" charset="0"/>
              <a:ea typeface="Cascadia Code" panose="020B0609020000020004" pitchFamily="49" charset="0"/>
              <a:cs typeface="Cascadia Code" panose="020B0609020000020004" pitchFamily="49" charset="0"/>
            </a:endParaRPr>
          </a:p>
        </p:txBody>
      </p:sp>
      <p:sp>
        <p:nvSpPr>
          <p:cNvPr id="2" name="CuadroTexto 1">
            <a:extLst>
              <a:ext uri="{FF2B5EF4-FFF2-40B4-BE49-F238E27FC236}">
                <a16:creationId xmlns:a16="http://schemas.microsoft.com/office/drawing/2014/main" id="{7F9F07BE-1DDC-E18E-7266-8619704EC24D}"/>
              </a:ext>
            </a:extLst>
          </p:cNvPr>
          <p:cNvSpPr txBox="1"/>
          <p:nvPr/>
        </p:nvSpPr>
        <p:spPr>
          <a:xfrm>
            <a:off x="0" y="6488668"/>
            <a:ext cx="7042150" cy="369332"/>
          </a:xfrm>
          <a:prstGeom prst="rect">
            <a:avLst/>
          </a:prstGeom>
          <a:noFill/>
        </p:spPr>
        <p:txBody>
          <a:bodyPr wrap="square">
            <a:spAutoFit/>
          </a:bodyPr>
          <a:lstStyle/>
          <a:p>
            <a:r>
              <a:rPr lang="es-ES" dirty="0">
                <a:latin typeface="Cascadia Code" panose="020B0609020000020004" pitchFamily="49" charset="0"/>
                <a:ea typeface="Cascadia Code" panose="020B0609020000020004" pitchFamily="49" charset="0"/>
                <a:cs typeface="Cascadia Code" panose="020B0609020000020004" pitchFamily="49" charset="0"/>
              </a:rPr>
              <a:t>32</a:t>
            </a:r>
            <a:endParaRPr lang="es-ES" dirty="0"/>
          </a:p>
        </p:txBody>
      </p:sp>
      <p:sp>
        <p:nvSpPr>
          <p:cNvPr id="3" name="CuadroTexto 2">
            <a:extLst>
              <a:ext uri="{FF2B5EF4-FFF2-40B4-BE49-F238E27FC236}">
                <a16:creationId xmlns:a16="http://schemas.microsoft.com/office/drawing/2014/main" id="{CDC44977-E2C0-140D-5BAB-7AAD7874BEB0}"/>
              </a:ext>
            </a:extLst>
          </p:cNvPr>
          <p:cNvSpPr txBox="1"/>
          <p:nvPr/>
        </p:nvSpPr>
        <p:spPr>
          <a:xfrm>
            <a:off x="890018" y="693649"/>
            <a:ext cx="10536419" cy="523220"/>
          </a:xfrm>
          <a:prstGeom prst="rect">
            <a:avLst/>
          </a:prstGeom>
          <a:noFill/>
        </p:spPr>
        <p:txBody>
          <a:bodyPr wrap="square">
            <a:spAutoFit/>
          </a:bodyPr>
          <a:lstStyle/>
          <a:p>
            <a:pPr algn="ctr"/>
            <a:r>
              <a:rPr lang="es-ES" sz="2800" dirty="0">
                <a:latin typeface="Cascadia Code" panose="020B0609020000020004" pitchFamily="49" charset="0"/>
                <a:ea typeface="Cascadia Code" panose="020B0609020000020004" pitchFamily="49" charset="0"/>
                <a:cs typeface="Cascadia Code" panose="020B0609020000020004" pitchFamily="49" charset="0"/>
              </a:rPr>
              <a:t>¿Por qué Python?</a:t>
            </a:r>
            <a:endParaRPr lang="es-ES" sz="2800" dirty="0"/>
          </a:p>
        </p:txBody>
      </p:sp>
      <p:pic>
        <p:nvPicPr>
          <p:cNvPr id="5122" name="Picture 2" descr="How MatPlotlib used to Train a Model using python">
            <a:extLst>
              <a:ext uri="{FF2B5EF4-FFF2-40B4-BE49-F238E27FC236}">
                <a16:creationId xmlns:a16="http://schemas.microsoft.com/office/drawing/2014/main" id="{50006B13-27BB-D63A-691D-29AE41727FC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80561" y="2275948"/>
            <a:ext cx="6626198" cy="4397386"/>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263986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Historia de Python - Wikipedia, la enciclopedia libre">
            <a:extLst>
              <a:ext uri="{FF2B5EF4-FFF2-40B4-BE49-F238E27FC236}">
                <a16:creationId xmlns:a16="http://schemas.microsoft.com/office/drawing/2014/main" id="{406E3C54-CDC6-ABC9-82E2-2A298D3EC186}"/>
              </a:ext>
            </a:extLst>
          </p:cNvPr>
          <p:cNvPicPr>
            <a:picLocks noChangeAspect="1" noChangeArrowheads="1"/>
          </p:cNvPicPr>
          <p:nvPr/>
        </p:nvPicPr>
        <p:blipFill rotWithShape="1">
          <a:blip r:embed="rId3">
            <a:alphaModFix amt="50000"/>
            <a:extLst>
              <a:ext uri="{BEBA8EAE-BF5A-486C-A8C5-ECC9F3942E4B}">
                <a14:imgProps xmlns:a14="http://schemas.microsoft.com/office/drawing/2010/main">
                  <a14:imgLayer r:embed="rId4">
                    <a14:imgEffect>
                      <a14:saturation sat="33000"/>
                    </a14:imgEffect>
                  </a14:imgLayer>
                </a14:imgProps>
              </a:ext>
              <a:ext uri="{28A0092B-C50C-407E-A947-70E740481C1C}">
                <a14:useLocalDpi xmlns:a14="http://schemas.microsoft.com/office/drawing/2010/main" val="0"/>
              </a:ext>
            </a:extLst>
          </a:blip>
          <a:srcRect r="12696" b="30695"/>
          <a:stretch/>
        </p:blipFill>
        <p:spPr bwMode="auto">
          <a:xfrm>
            <a:off x="7522981" y="2789978"/>
            <a:ext cx="4669019" cy="4068022"/>
          </a:xfrm>
          <a:prstGeom prst="rect">
            <a:avLst/>
          </a:prstGeom>
          <a:noFill/>
          <a:extLst>
            <a:ext uri="{909E8E84-426E-40DD-AFC4-6F175D3DCCD1}">
              <a14:hiddenFill xmlns:a14="http://schemas.microsoft.com/office/drawing/2010/main">
                <a:solidFill>
                  <a:srgbClr val="FFFFFF"/>
                </a:solidFill>
              </a14:hiddenFill>
            </a:ext>
          </a:extLst>
        </p:spPr>
      </p:pic>
      <p:sp>
        <p:nvSpPr>
          <p:cNvPr id="6" name="Título 1">
            <a:extLst>
              <a:ext uri="{FF2B5EF4-FFF2-40B4-BE49-F238E27FC236}">
                <a16:creationId xmlns:a16="http://schemas.microsoft.com/office/drawing/2014/main" id="{03E9B5F6-D12F-D76F-64B8-A813D2D8B9A9}"/>
              </a:ext>
            </a:extLst>
          </p:cNvPr>
          <p:cNvSpPr txBox="1">
            <a:spLocks/>
          </p:cNvSpPr>
          <p:nvPr/>
        </p:nvSpPr>
        <p:spPr>
          <a:xfrm>
            <a:off x="15755" y="178802"/>
            <a:ext cx="9144000" cy="324289"/>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s-ES" sz="1800" dirty="0">
                <a:latin typeface="Cascadia Code" panose="020B0609020000020004" pitchFamily="49" charset="0"/>
                <a:ea typeface="Cascadia Code" panose="020B0609020000020004" pitchFamily="49" charset="0"/>
                <a:cs typeface="Cascadia Code" panose="020B0609020000020004" pitchFamily="49" charset="0"/>
              </a:rPr>
              <a:t>Unidad 1. Introducción a la Programación de Inteligencia Artificial</a:t>
            </a:r>
          </a:p>
        </p:txBody>
      </p:sp>
      <p:pic>
        <p:nvPicPr>
          <p:cNvPr id="9" name="Imagen 8" descr="Imagen que contiene señal, reloj&#10;&#10;Descripción generada automáticamente">
            <a:extLst>
              <a:ext uri="{FF2B5EF4-FFF2-40B4-BE49-F238E27FC236}">
                <a16:creationId xmlns:a16="http://schemas.microsoft.com/office/drawing/2014/main" id="{5D8F626B-1EE0-8E28-9286-46A94579DD4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995660" y="26017"/>
            <a:ext cx="1180585" cy="979885"/>
          </a:xfrm>
          <a:prstGeom prst="rect">
            <a:avLst/>
          </a:prstGeom>
        </p:spPr>
      </p:pic>
      <p:cxnSp>
        <p:nvCxnSpPr>
          <p:cNvPr id="10" name="Conector recto 9">
            <a:extLst>
              <a:ext uri="{FF2B5EF4-FFF2-40B4-BE49-F238E27FC236}">
                <a16:creationId xmlns:a16="http://schemas.microsoft.com/office/drawing/2014/main" id="{C3E9B7A7-9704-2FAF-69CE-1E26F80FDBFE}"/>
              </a:ext>
            </a:extLst>
          </p:cNvPr>
          <p:cNvCxnSpPr>
            <a:cxnSpLocks/>
            <a:endCxn id="11" idx="1"/>
          </p:cNvCxnSpPr>
          <p:nvPr/>
        </p:nvCxnSpPr>
        <p:spPr>
          <a:xfrm flipV="1">
            <a:off x="15755" y="955260"/>
            <a:ext cx="954026" cy="2219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Rectángulo: esquinas redondeadas 10">
            <a:extLst>
              <a:ext uri="{FF2B5EF4-FFF2-40B4-BE49-F238E27FC236}">
                <a16:creationId xmlns:a16="http://schemas.microsoft.com/office/drawing/2014/main" id="{B9BE3053-AAF0-0943-37EB-050D23E28A12}"/>
              </a:ext>
            </a:extLst>
          </p:cNvPr>
          <p:cNvSpPr/>
          <p:nvPr/>
        </p:nvSpPr>
        <p:spPr>
          <a:xfrm>
            <a:off x="969781" y="714560"/>
            <a:ext cx="10376894" cy="481399"/>
          </a:xfrm>
          <a:prstGeom prst="roundRect">
            <a:avLst/>
          </a:prstGeom>
          <a:solidFill>
            <a:srgbClr val="FFFFFF">
              <a:alpha val="20000"/>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2" name="Conector recto 11">
            <a:extLst>
              <a:ext uri="{FF2B5EF4-FFF2-40B4-BE49-F238E27FC236}">
                <a16:creationId xmlns:a16="http://schemas.microsoft.com/office/drawing/2014/main" id="{82070113-7BB7-7024-E433-0280FBD0E38C}"/>
              </a:ext>
            </a:extLst>
          </p:cNvPr>
          <p:cNvCxnSpPr>
            <a:cxnSpLocks/>
            <a:stCxn id="11" idx="3"/>
          </p:cNvCxnSpPr>
          <p:nvPr/>
        </p:nvCxnSpPr>
        <p:spPr>
          <a:xfrm>
            <a:off x="11346675" y="955260"/>
            <a:ext cx="829570" cy="4253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CuadroTexto 23">
            <a:extLst>
              <a:ext uri="{FF2B5EF4-FFF2-40B4-BE49-F238E27FC236}">
                <a16:creationId xmlns:a16="http://schemas.microsoft.com/office/drawing/2014/main" id="{77AC952E-FE1E-3C99-9DBC-A0774DAFAAAE}"/>
              </a:ext>
            </a:extLst>
          </p:cNvPr>
          <p:cNvSpPr txBox="1"/>
          <p:nvPr/>
        </p:nvSpPr>
        <p:spPr>
          <a:xfrm>
            <a:off x="599379" y="1601572"/>
            <a:ext cx="10988563" cy="5122621"/>
          </a:xfrm>
          <a:prstGeom prst="rect">
            <a:avLst/>
          </a:prstGeom>
          <a:noFill/>
        </p:spPr>
        <p:txBody>
          <a:bodyPr wrap="square">
            <a:spAutoFit/>
          </a:bodyPr>
          <a:lstStyle/>
          <a:p>
            <a:pPr marL="285750" indent="-285750">
              <a:lnSpc>
                <a:spcPct val="150000"/>
              </a:lnSpc>
              <a:buFont typeface="Wingdings" panose="05000000000000000000" pitchFamily="2" charset="2"/>
              <a:buChar char="q"/>
            </a:pPr>
            <a:r>
              <a:rPr lang="es-ES" sz="2000" dirty="0">
                <a:latin typeface="Cascadia Code" panose="020B0609020000020004" pitchFamily="49" charset="0"/>
                <a:ea typeface="Cascadia Code" panose="020B0609020000020004" pitchFamily="49" charset="0"/>
                <a:cs typeface="Cascadia Code" panose="020B0609020000020004" pitchFamily="49" charset="0"/>
              </a:rPr>
              <a:t>¿Por qué </a:t>
            </a:r>
            <a:r>
              <a:rPr lang="es-ES" sz="2000" dirty="0">
                <a:highlight>
                  <a:srgbClr val="BC451B"/>
                </a:highlight>
                <a:latin typeface="Cascadia Code" panose="020B0609020000020004" pitchFamily="49" charset="0"/>
                <a:ea typeface="Cascadia Code" panose="020B0609020000020004" pitchFamily="49" charset="0"/>
                <a:cs typeface="Cascadia Code" panose="020B0609020000020004" pitchFamily="49" charset="0"/>
              </a:rPr>
              <a:t>Python</a:t>
            </a:r>
            <a:r>
              <a:rPr lang="es-ES" sz="2000" dirty="0">
                <a:latin typeface="Cascadia Code" panose="020B0609020000020004" pitchFamily="49" charset="0"/>
                <a:ea typeface="Cascadia Code" panose="020B0609020000020004" pitchFamily="49" charset="0"/>
                <a:cs typeface="Cascadia Code" panose="020B0609020000020004" pitchFamily="49" charset="0"/>
              </a:rPr>
              <a:t> es el lenguaje de programación más elegido?</a:t>
            </a:r>
            <a:endParaRPr lang="es-ES" sz="2000" dirty="0">
              <a:highlight>
                <a:srgbClr val="008080"/>
              </a:highlight>
              <a:latin typeface="Cascadia Code" panose="020B0609020000020004" pitchFamily="49" charset="0"/>
              <a:ea typeface="Cascadia Code" panose="020B0609020000020004" pitchFamily="49" charset="0"/>
              <a:cs typeface="Cascadia Code" panose="020B0609020000020004" pitchFamily="49" charset="0"/>
            </a:endParaRPr>
          </a:p>
          <a:p>
            <a:pPr marL="742950" lvl="1" indent="-285750">
              <a:lnSpc>
                <a:spcPct val="150000"/>
              </a:lnSpc>
              <a:buFont typeface="Wingdings" panose="05000000000000000000" pitchFamily="2" charset="2"/>
              <a:buChar char="q"/>
            </a:pPr>
            <a:r>
              <a:rPr lang="es-ES" sz="2000" dirty="0">
                <a:highlight>
                  <a:srgbClr val="D1AE2D"/>
                </a:highlight>
                <a:latin typeface="Cascadia Code" panose="020B0609020000020004" pitchFamily="49" charset="0"/>
                <a:ea typeface="Cascadia Code" panose="020B0609020000020004" pitchFamily="49" charset="0"/>
                <a:cs typeface="Cascadia Code" panose="020B0609020000020004" pitchFamily="49" charset="0"/>
              </a:rPr>
              <a:t>Características</a:t>
            </a:r>
            <a:r>
              <a:rPr lang="es-ES" sz="2000" dirty="0">
                <a:latin typeface="Cascadia Code" panose="020B0609020000020004" pitchFamily="49" charset="0"/>
                <a:ea typeface="Cascadia Code" panose="020B0609020000020004" pitchFamily="49" charset="0"/>
                <a:cs typeface="Cascadia Code" panose="020B0609020000020004" pitchFamily="49" charset="0"/>
              </a:rPr>
              <a:t>:</a:t>
            </a:r>
          </a:p>
          <a:p>
            <a:pPr marL="1200150" lvl="2" indent="-285750">
              <a:lnSpc>
                <a:spcPct val="150000"/>
              </a:lnSpc>
              <a:buFont typeface="Wingdings" panose="05000000000000000000" pitchFamily="2" charset="2"/>
              <a:buChar char="q"/>
            </a:pPr>
            <a:r>
              <a:rPr lang="es-ES" dirty="0">
                <a:latin typeface="Cascadia Code" panose="020B0609020000020004" pitchFamily="49" charset="0"/>
                <a:ea typeface="Cascadia Code" panose="020B0609020000020004" pitchFamily="49" charset="0"/>
                <a:cs typeface="Cascadia Code" panose="020B0609020000020004" pitchFamily="49" charset="0"/>
              </a:rPr>
              <a:t>Programación de </a:t>
            </a:r>
            <a:r>
              <a:rPr lang="es-ES" dirty="0">
                <a:highlight>
                  <a:srgbClr val="008080"/>
                </a:highlight>
                <a:latin typeface="Cascadia Code" panose="020B0609020000020004" pitchFamily="49" charset="0"/>
                <a:ea typeface="Cascadia Code" panose="020B0609020000020004" pitchFamily="49" charset="0"/>
                <a:cs typeface="Cascadia Code" panose="020B0609020000020004" pitchFamily="49" charset="0"/>
              </a:rPr>
              <a:t>alto nivel</a:t>
            </a:r>
            <a:r>
              <a:rPr lang="es-ES" dirty="0">
                <a:latin typeface="Cascadia Code" panose="020B0609020000020004" pitchFamily="49" charset="0"/>
                <a:ea typeface="Cascadia Code" panose="020B0609020000020004" pitchFamily="49" charset="0"/>
                <a:cs typeface="Cascadia Code" panose="020B0609020000020004" pitchFamily="49" charset="0"/>
              </a:rPr>
              <a:t>.</a:t>
            </a:r>
          </a:p>
          <a:p>
            <a:pPr marL="1200150" lvl="2" indent="-285750">
              <a:lnSpc>
                <a:spcPct val="150000"/>
              </a:lnSpc>
              <a:buFont typeface="Wingdings" panose="05000000000000000000" pitchFamily="2" charset="2"/>
              <a:buChar char="q"/>
            </a:pPr>
            <a:r>
              <a:rPr lang="es-ES" dirty="0">
                <a:highlight>
                  <a:srgbClr val="008080"/>
                </a:highlight>
                <a:latin typeface="Cascadia Code" panose="020B0609020000020004" pitchFamily="49" charset="0"/>
                <a:ea typeface="Cascadia Code" panose="020B0609020000020004" pitchFamily="49" charset="0"/>
                <a:cs typeface="Cascadia Code" panose="020B0609020000020004" pitchFamily="49" charset="0"/>
              </a:rPr>
              <a:t>Orientada a objetos</a:t>
            </a:r>
            <a:r>
              <a:rPr lang="es-ES" dirty="0">
                <a:latin typeface="Cascadia Code" panose="020B0609020000020004" pitchFamily="49" charset="0"/>
                <a:ea typeface="Cascadia Code" panose="020B0609020000020004" pitchFamily="49" charset="0"/>
                <a:cs typeface="Cascadia Code" panose="020B0609020000020004" pitchFamily="49" charset="0"/>
              </a:rPr>
              <a:t>: mayor eficiencia a largo plazo. </a:t>
            </a:r>
          </a:p>
          <a:p>
            <a:pPr marL="1200150" lvl="2" indent="-285750">
              <a:lnSpc>
                <a:spcPct val="150000"/>
              </a:lnSpc>
              <a:buFont typeface="Wingdings" panose="05000000000000000000" pitchFamily="2" charset="2"/>
              <a:buChar char="q"/>
            </a:pPr>
            <a:r>
              <a:rPr lang="es-ES" dirty="0">
                <a:highlight>
                  <a:srgbClr val="008080"/>
                </a:highlight>
                <a:latin typeface="Cascadia Code" panose="020B0609020000020004" pitchFamily="49" charset="0"/>
                <a:ea typeface="Cascadia Code" panose="020B0609020000020004" pitchFamily="49" charset="0"/>
                <a:cs typeface="Cascadia Code" panose="020B0609020000020004" pitchFamily="49" charset="0"/>
              </a:rPr>
              <a:t>Multiplataforma</a:t>
            </a:r>
            <a:r>
              <a:rPr lang="es-ES" dirty="0">
                <a:latin typeface="Cascadia Code" panose="020B0609020000020004" pitchFamily="49" charset="0"/>
                <a:ea typeface="Cascadia Code" panose="020B0609020000020004" pitchFamily="49" charset="0"/>
                <a:cs typeface="Cascadia Code" panose="020B0609020000020004" pitchFamily="49" charset="0"/>
              </a:rPr>
              <a:t>: compatible con Windows, Linux, MacOS y UNIX.</a:t>
            </a:r>
          </a:p>
          <a:p>
            <a:pPr marL="1200150" lvl="2" indent="-285750">
              <a:lnSpc>
                <a:spcPct val="150000"/>
              </a:lnSpc>
              <a:buFont typeface="Wingdings" panose="05000000000000000000" pitchFamily="2" charset="2"/>
              <a:buChar char="q"/>
            </a:pPr>
            <a:r>
              <a:rPr lang="es-ES" dirty="0">
                <a:highlight>
                  <a:srgbClr val="008080"/>
                </a:highlight>
                <a:latin typeface="Cascadia Code" panose="020B0609020000020004" pitchFamily="49" charset="0"/>
                <a:ea typeface="Cascadia Code" panose="020B0609020000020004" pitchFamily="49" charset="0"/>
                <a:cs typeface="Cascadia Code" panose="020B0609020000020004" pitchFamily="49" charset="0"/>
              </a:rPr>
              <a:t>Lenguaje Interpretado</a:t>
            </a:r>
            <a:r>
              <a:rPr lang="es-ES" dirty="0">
                <a:latin typeface="Cascadia Code" panose="020B0609020000020004" pitchFamily="49" charset="0"/>
                <a:ea typeface="Cascadia Code" panose="020B0609020000020004" pitchFamily="49" charset="0"/>
                <a:cs typeface="Cascadia Code" panose="020B0609020000020004" pitchFamily="49" charset="0"/>
              </a:rPr>
              <a:t>: no necesita ser compilado como sucede con Java o C++.</a:t>
            </a:r>
          </a:p>
          <a:p>
            <a:pPr marL="1200150" lvl="2" indent="-285750">
              <a:lnSpc>
                <a:spcPct val="150000"/>
              </a:lnSpc>
              <a:buFont typeface="Wingdings" panose="05000000000000000000" pitchFamily="2" charset="2"/>
              <a:buChar char="q"/>
            </a:pPr>
            <a:r>
              <a:rPr lang="es-ES" dirty="0">
                <a:highlight>
                  <a:srgbClr val="008080"/>
                </a:highlight>
                <a:latin typeface="Cascadia Code" panose="020B0609020000020004" pitchFamily="49" charset="0"/>
                <a:ea typeface="Cascadia Code" panose="020B0609020000020004" pitchFamily="49" charset="0"/>
                <a:cs typeface="Cascadia Code" panose="020B0609020000020004" pitchFamily="49" charset="0"/>
              </a:rPr>
              <a:t>Tipado dinámico</a:t>
            </a:r>
            <a:r>
              <a:rPr lang="es-ES" dirty="0">
                <a:latin typeface="Cascadia Code" panose="020B0609020000020004" pitchFamily="49" charset="0"/>
                <a:ea typeface="Cascadia Code" panose="020B0609020000020004" pitchFamily="49" charset="0"/>
                <a:cs typeface="Cascadia Code" panose="020B0609020000020004" pitchFamily="49" charset="0"/>
              </a:rPr>
              <a:t>: los tipos de variables no necesitan ser anunciados puesto que se van estableciendo durante la ejecución.</a:t>
            </a:r>
          </a:p>
          <a:p>
            <a:pPr marL="1200150" lvl="2" indent="-285750">
              <a:lnSpc>
                <a:spcPct val="150000"/>
              </a:lnSpc>
              <a:buFont typeface="Wingdings" panose="05000000000000000000" pitchFamily="2" charset="2"/>
              <a:buChar char="q"/>
            </a:pPr>
            <a:r>
              <a:rPr lang="es-ES" dirty="0">
                <a:highlight>
                  <a:srgbClr val="008080"/>
                </a:highlight>
                <a:latin typeface="Cascadia Code" panose="020B0609020000020004" pitchFamily="49" charset="0"/>
                <a:ea typeface="Cascadia Code" panose="020B0609020000020004" pitchFamily="49" charset="0"/>
                <a:cs typeface="Cascadia Code" panose="020B0609020000020004" pitchFamily="49" charset="0"/>
              </a:rPr>
              <a:t>Velocidad y Memoria</a:t>
            </a:r>
            <a:r>
              <a:rPr lang="es-ES" dirty="0">
                <a:latin typeface="Cascadia Code" panose="020B0609020000020004" pitchFamily="49" charset="0"/>
                <a:ea typeface="Cascadia Code" panose="020B0609020000020004" pitchFamily="49" charset="0"/>
                <a:cs typeface="Cascadia Code" panose="020B0609020000020004" pitchFamily="49" charset="0"/>
              </a:rPr>
              <a:t>: no se trata de un lenguaje extremadamente rápido o eficiente en cuanto a consumo de memoria, pero tiene librerías que tratan de compensarlo (más o menos).</a:t>
            </a:r>
          </a:p>
        </p:txBody>
      </p:sp>
      <p:sp>
        <p:nvSpPr>
          <p:cNvPr id="2" name="CuadroTexto 1">
            <a:extLst>
              <a:ext uri="{FF2B5EF4-FFF2-40B4-BE49-F238E27FC236}">
                <a16:creationId xmlns:a16="http://schemas.microsoft.com/office/drawing/2014/main" id="{7F9F07BE-1DDC-E18E-7266-8619704EC24D}"/>
              </a:ext>
            </a:extLst>
          </p:cNvPr>
          <p:cNvSpPr txBox="1"/>
          <p:nvPr/>
        </p:nvSpPr>
        <p:spPr>
          <a:xfrm>
            <a:off x="0" y="6488668"/>
            <a:ext cx="7042150" cy="369332"/>
          </a:xfrm>
          <a:prstGeom prst="rect">
            <a:avLst/>
          </a:prstGeom>
          <a:noFill/>
        </p:spPr>
        <p:txBody>
          <a:bodyPr wrap="square">
            <a:spAutoFit/>
          </a:bodyPr>
          <a:lstStyle/>
          <a:p>
            <a:r>
              <a:rPr lang="es-ES" dirty="0">
                <a:latin typeface="Cascadia Code" panose="020B0609020000020004" pitchFamily="49" charset="0"/>
                <a:ea typeface="Cascadia Code" panose="020B0609020000020004" pitchFamily="49" charset="0"/>
                <a:cs typeface="Cascadia Code" panose="020B0609020000020004" pitchFamily="49" charset="0"/>
              </a:rPr>
              <a:t>33</a:t>
            </a:r>
            <a:endParaRPr lang="es-ES" dirty="0"/>
          </a:p>
        </p:txBody>
      </p:sp>
      <p:sp>
        <p:nvSpPr>
          <p:cNvPr id="3" name="CuadroTexto 2">
            <a:extLst>
              <a:ext uri="{FF2B5EF4-FFF2-40B4-BE49-F238E27FC236}">
                <a16:creationId xmlns:a16="http://schemas.microsoft.com/office/drawing/2014/main" id="{CDC44977-E2C0-140D-5BAB-7AAD7874BEB0}"/>
              </a:ext>
            </a:extLst>
          </p:cNvPr>
          <p:cNvSpPr txBox="1"/>
          <p:nvPr/>
        </p:nvSpPr>
        <p:spPr>
          <a:xfrm>
            <a:off x="890018" y="693649"/>
            <a:ext cx="10536419" cy="523220"/>
          </a:xfrm>
          <a:prstGeom prst="rect">
            <a:avLst/>
          </a:prstGeom>
          <a:noFill/>
        </p:spPr>
        <p:txBody>
          <a:bodyPr wrap="square">
            <a:spAutoFit/>
          </a:bodyPr>
          <a:lstStyle/>
          <a:p>
            <a:pPr algn="ctr"/>
            <a:r>
              <a:rPr lang="es-ES" sz="2800" dirty="0">
                <a:latin typeface="Cascadia Code" panose="020B0609020000020004" pitchFamily="49" charset="0"/>
                <a:ea typeface="Cascadia Code" panose="020B0609020000020004" pitchFamily="49" charset="0"/>
                <a:cs typeface="Cascadia Code" panose="020B0609020000020004" pitchFamily="49" charset="0"/>
              </a:rPr>
              <a:t>¿Por qué Python?</a:t>
            </a:r>
            <a:endParaRPr lang="es-ES" sz="2800" dirty="0"/>
          </a:p>
        </p:txBody>
      </p:sp>
    </p:spTree>
    <p:extLst>
      <p:ext uri="{BB962C8B-B14F-4D97-AF65-F5344CB8AC3E}">
        <p14:creationId xmlns:p14="http://schemas.microsoft.com/office/powerpoint/2010/main" val="124601507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Historia de Python - Wikipedia, la enciclopedia libre">
            <a:extLst>
              <a:ext uri="{FF2B5EF4-FFF2-40B4-BE49-F238E27FC236}">
                <a16:creationId xmlns:a16="http://schemas.microsoft.com/office/drawing/2014/main" id="{406E3C54-CDC6-ABC9-82E2-2A298D3EC186}"/>
              </a:ext>
            </a:extLst>
          </p:cNvPr>
          <p:cNvPicPr>
            <a:picLocks noChangeAspect="1" noChangeArrowheads="1"/>
          </p:cNvPicPr>
          <p:nvPr/>
        </p:nvPicPr>
        <p:blipFill rotWithShape="1">
          <a:blip r:embed="rId3">
            <a:alphaModFix amt="50000"/>
            <a:extLst>
              <a:ext uri="{BEBA8EAE-BF5A-486C-A8C5-ECC9F3942E4B}">
                <a14:imgProps xmlns:a14="http://schemas.microsoft.com/office/drawing/2010/main">
                  <a14:imgLayer r:embed="rId4">
                    <a14:imgEffect>
                      <a14:saturation sat="33000"/>
                    </a14:imgEffect>
                  </a14:imgLayer>
                </a14:imgProps>
              </a:ext>
              <a:ext uri="{28A0092B-C50C-407E-A947-70E740481C1C}">
                <a14:useLocalDpi xmlns:a14="http://schemas.microsoft.com/office/drawing/2010/main" val="0"/>
              </a:ext>
            </a:extLst>
          </a:blip>
          <a:srcRect r="12696" b="30695"/>
          <a:stretch/>
        </p:blipFill>
        <p:spPr bwMode="auto">
          <a:xfrm>
            <a:off x="7522981" y="2789978"/>
            <a:ext cx="4669019" cy="4068022"/>
          </a:xfrm>
          <a:prstGeom prst="rect">
            <a:avLst/>
          </a:prstGeom>
          <a:noFill/>
          <a:extLst>
            <a:ext uri="{909E8E84-426E-40DD-AFC4-6F175D3DCCD1}">
              <a14:hiddenFill xmlns:a14="http://schemas.microsoft.com/office/drawing/2010/main">
                <a:solidFill>
                  <a:srgbClr val="FFFFFF"/>
                </a:solidFill>
              </a14:hiddenFill>
            </a:ext>
          </a:extLst>
        </p:spPr>
      </p:pic>
      <p:sp>
        <p:nvSpPr>
          <p:cNvPr id="6" name="Título 1">
            <a:extLst>
              <a:ext uri="{FF2B5EF4-FFF2-40B4-BE49-F238E27FC236}">
                <a16:creationId xmlns:a16="http://schemas.microsoft.com/office/drawing/2014/main" id="{03E9B5F6-D12F-D76F-64B8-A813D2D8B9A9}"/>
              </a:ext>
            </a:extLst>
          </p:cNvPr>
          <p:cNvSpPr txBox="1">
            <a:spLocks/>
          </p:cNvSpPr>
          <p:nvPr/>
        </p:nvSpPr>
        <p:spPr>
          <a:xfrm>
            <a:off x="15755" y="178802"/>
            <a:ext cx="9144000" cy="324289"/>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s-ES" sz="1800" dirty="0">
                <a:latin typeface="Cascadia Code" panose="020B0609020000020004" pitchFamily="49" charset="0"/>
                <a:ea typeface="Cascadia Code" panose="020B0609020000020004" pitchFamily="49" charset="0"/>
                <a:cs typeface="Cascadia Code" panose="020B0609020000020004" pitchFamily="49" charset="0"/>
              </a:rPr>
              <a:t>Unidad 1. Introducción a la Programación de Inteligencia Artificial</a:t>
            </a:r>
          </a:p>
        </p:txBody>
      </p:sp>
      <p:pic>
        <p:nvPicPr>
          <p:cNvPr id="9" name="Imagen 8" descr="Imagen que contiene señal, reloj&#10;&#10;Descripción generada automáticamente">
            <a:extLst>
              <a:ext uri="{FF2B5EF4-FFF2-40B4-BE49-F238E27FC236}">
                <a16:creationId xmlns:a16="http://schemas.microsoft.com/office/drawing/2014/main" id="{5D8F626B-1EE0-8E28-9286-46A94579DD4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995660" y="26017"/>
            <a:ext cx="1180585" cy="979885"/>
          </a:xfrm>
          <a:prstGeom prst="rect">
            <a:avLst/>
          </a:prstGeom>
        </p:spPr>
      </p:pic>
      <p:cxnSp>
        <p:nvCxnSpPr>
          <p:cNvPr id="10" name="Conector recto 9">
            <a:extLst>
              <a:ext uri="{FF2B5EF4-FFF2-40B4-BE49-F238E27FC236}">
                <a16:creationId xmlns:a16="http://schemas.microsoft.com/office/drawing/2014/main" id="{C3E9B7A7-9704-2FAF-69CE-1E26F80FDBFE}"/>
              </a:ext>
            </a:extLst>
          </p:cNvPr>
          <p:cNvCxnSpPr>
            <a:cxnSpLocks/>
            <a:endCxn id="11" idx="1"/>
          </p:cNvCxnSpPr>
          <p:nvPr/>
        </p:nvCxnSpPr>
        <p:spPr>
          <a:xfrm flipV="1">
            <a:off x="15755" y="955260"/>
            <a:ext cx="954026" cy="2219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Rectángulo: esquinas redondeadas 10">
            <a:extLst>
              <a:ext uri="{FF2B5EF4-FFF2-40B4-BE49-F238E27FC236}">
                <a16:creationId xmlns:a16="http://schemas.microsoft.com/office/drawing/2014/main" id="{B9BE3053-AAF0-0943-37EB-050D23E28A12}"/>
              </a:ext>
            </a:extLst>
          </p:cNvPr>
          <p:cNvSpPr/>
          <p:nvPr/>
        </p:nvSpPr>
        <p:spPr>
          <a:xfrm>
            <a:off x="969781" y="714560"/>
            <a:ext cx="10376894" cy="481399"/>
          </a:xfrm>
          <a:prstGeom prst="roundRect">
            <a:avLst/>
          </a:prstGeom>
          <a:solidFill>
            <a:srgbClr val="FFFFFF">
              <a:alpha val="20000"/>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2" name="Conector recto 11">
            <a:extLst>
              <a:ext uri="{FF2B5EF4-FFF2-40B4-BE49-F238E27FC236}">
                <a16:creationId xmlns:a16="http://schemas.microsoft.com/office/drawing/2014/main" id="{82070113-7BB7-7024-E433-0280FBD0E38C}"/>
              </a:ext>
            </a:extLst>
          </p:cNvPr>
          <p:cNvCxnSpPr>
            <a:cxnSpLocks/>
            <a:stCxn id="11" idx="3"/>
          </p:cNvCxnSpPr>
          <p:nvPr/>
        </p:nvCxnSpPr>
        <p:spPr>
          <a:xfrm>
            <a:off x="11346675" y="955260"/>
            <a:ext cx="829570" cy="2219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CuadroTexto 23">
            <a:extLst>
              <a:ext uri="{FF2B5EF4-FFF2-40B4-BE49-F238E27FC236}">
                <a16:creationId xmlns:a16="http://schemas.microsoft.com/office/drawing/2014/main" id="{77AC952E-FE1E-3C99-9DBC-A0774DAFAAAE}"/>
              </a:ext>
            </a:extLst>
          </p:cNvPr>
          <p:cNvSpPr txBox="1"/>
          <p:nvPr/>
        </p:nvSpPr>
        <p:spPr>
          <a:xfrm>
            <a:off x="599379" y="1601572"/>
            <a:ext cx="10988563" cy="962315"/>
          </a:xfrm>
          <a:prstGeom prst="rect">
            <a:avLst/>
          </a:prstGeom>
          <a:noFill/>
        </p:spPr>
        <p:txBody>
          <a:bodyPr wrap="square">
            <a:spAutoFit/>
          </a:bodyPr>
          <a:lstStyle/>
          <a:p>
            <a:pPr marL="285750" indent="-285750">
              <a:lnSpc>
                <a:spcPct val="150000"/>
              </a:lnSpc>
              <a:buFont typeface="Wingdings" panose="05000000000000000000" pitchFamily="2" charset="2"/>
              <a:buChar char="q"/>
            </a:pPr>
            <a:r>
              <a:rPr lang="es-ES" sz="2000" dirty="0">
                <a:latin typeface="Cascadia Code" panose="020B0609020000020004" pitchFamily="49" charset="0"/>
                <a:ea typeface="Cascadia Code" panose="020B0609020000020004" pitchFamily="49" charset="0"/>
                <a:cs typeface="Cascadia Code" panose="020B0609020000020004" pitchFamily="49" charset="0"/>
              </a:rPr>
              <a:t>¿Por qué </a:t>
            </a:r>
            <a:r>
              <a:rPr lang="es-ES" sz="2000" dirty="0">
                <a:highlight>
                  <a:srgbClr val="BC451B"/>
                </a:highlight>
                <a:latin typeface="Cascadia Code" panose="020B0609020000020004" pitchFamily="49" charset="0"/>
                <a:ea typeface="Cascadia Code" panose="020B0609020000020004" pitchFamily="49" charset="0"/>
                <a:cs typeface="Cascadia Code" panose="020B0609020000020004" pitchFamily="49" charset="0"/>
              </a:rPr>
              <a:t>Python</a:t>
            </a:r>
            <a:r>
              <a:rPr lang="es-ES" sz="2000" dirty="0">
                <a:latin typeface="Cascadia Code" panose="020B0609020000020004" pitchFamily="49" charset="0"/>
                <a:ea typeface="Cascadia Code" panose="020B0609020000020004" pitchFamily="49" charset="0"/>
                <a:cs typeface="Cascadia Code" panose="020B0609020000020004" pitchFamily="49" charset="0"/>
              </a:rPr>
              <a:t> es el lenguaje de programación más elegido?</a:t>
            </a:r>
            <a:endParaRPr lang="es-ES" sz="2000" dirty="0">
              <a:highlight>
                <a:srgbClr val="008080"/>
              </a:highlight>
              <a:latin typeface="Cascadia Code" panose="020B0609020000020004" pitchFamily="49" charset="0"/>
              <a:ea typeface="Cascadia Code" panose="020B0609020000020004" pitchFamily="49" charset="0"/>
              <a:cs typeface="Cascadia Code" panose="020B0609020000020004" pitchFamily="49" charset="0"/>
            </a:endParaRPr>
          </a:p>
          <a:p>
            <a:pPr marL="742950" lvl="1" indent="-285750">
              <a:lnSpc>
                <a:spcPct val="150000"/>
              </a:lnSpc>
              <a:buFont typeface="Wingdings" panose="05000000000000000000" pitchFamily="2" charset="2"/>
              <a:buChar char="q"/>
            </a:pPr>
            <a:r>
              <a:rPr lang="es-ES" sz="2000" dirty="0">
                <a:highlight>
                  <a:srgbClr val="D1AE2D"/>
                </a:highlight>
                <a:latin typeface="Cascadia Code" panose="020B0609020000020004" pitchFamily="49" charset="0"/>
                <a:ea typeface="Cascadia Code" panose="020B0609020000020004" pitchFamily="49" charset="0"/>
                <a:cs typeface="Cascadia Code" panose="020B0609020000020004" pitchFamily="49" charset="0"/>
              </a:rPr>
              <a:t>Instalación (Windows):</a:t>
            </a:r>
            <a:endParaRPr lang="es-ES" dirty="0">
              <a:latin typeface="Cascadia Code" panose="020B0609020000020004" pitchFamily="49" charset="0"/>
              <a:ea typeface="Cascadia Code" panose="020B0609020000020004" pitchFamily="49" charset="0"/>
              <a:cs typeface="Cascadia Code" panose="020B0609020000020004" pitchFamily="49" charset="0"/>
            </a:endParaRPr>
          </a:p>
        </p:txBody>
      </p:sp>
      <p:sp>
        <p:nvSpPr>
          <p:cNvPr id="2" name="CuadroTexto 1">
            <a:extLst>
              <a:ext uri="{FF2B5EF4-FFF2-40B4-BE49-F238E27FC236}">
                <a16:creationId xmlns:a16="http://schemas.microsoft.com/office/drawing/2014/main" id="{7F9F07BE-1DDC-E18E-7266-8619704EC24D}"/>
              </a:ext>
            </a:extLst>
          </p:cNvPr>
          <p:cNvSpPr txBox="1"/>
          <p:nvPr/>
        </p:nvSpPr>
        <p:spPr>
          <a:xfrm>
            <a:off x="0" y="6488668"/>
            <a:ext cx="7042150" cy="369332"/>
          </a:xfrm>
          <a:prstGeom prst="rect">
            <a:avLst/>
          </a:prstGeom>
          <a:noFill/>
        </p:spPr>
        <p:txBody>
          <a:bodyPr wrap="square">
            <a:spAutoFit/>
          </a:bodyPr>
          <a:lstStyle/>
          <a:p>
            <a:r>
              <a:rPr lang="es-ES" dirty="0">
                <a:latin typeface="Cascadia Code" panose="020B0609020000020004" pitchFamily="49" charset="0"/>
                <a:ea typeface="Cascadia Code" panose="020B0609020000020004" pitchFamily="49" charset="0"/>
                <a:cs typeface="Cascadia Code" panose="020B0609020000020004" pitchFamily="49" charset="0"/>
              </a:rPr>
              <a:t>34</a:t>
            </a:r>
            <a:endParaRPr lang="es-ES" dirty="0"/>
          </a:p>
        </p:txBody>
      </p:sp>
      <p:sp>
        <p:nvSpPr>
          <p:cNvPr id="3" name="CuadroTexto 2">
            <a:extLst>
              <a:ext uri="{FF2B5EF4-FFF2-40B4-BE49-F238E27FC236}">
                <a16:creationId xmlns:a16="http://schemas.microsoft.com/office/drawing/2014/main" id="{CDC44977-E2C0-140D-5BAB-7AAD7874BEB0}"/>
              </a:ext>
            </a:extLst>
          </p:cNvPr>
          <p:cNvSpPr txBox="1"/>
          <p:nvPr/>
        </p:nvSpPr>
        <p:spPr>
          <a:xfrm>
            <a:off x="890018" y="693649"/>
            <a:ext cx="10536419" cy="523220"/>
          </a:xfrm>
          <a:prstGeom prst="rect">
            <a:avLst/>
          </a:prstGeom>
          <a:noFill/>
        </p:spPr>
        <p:txBody>
          <a:bodyPr wrap="square">
            <a:spAutoFit/>
          </a:bodyPr>
          <a:lstStyle/>
          <a:p>
            <a:pPr algn="ctr"/>
            <a:r>
              <a:rPr lang="es-ES" sz="2800" dirty="0">
                <a:latin typeface="Cascadia Code" panose="020B0609020000020004" pitchFamily="49" charset="0"/>
                <a:ea typeface="Cascadia Code" panose="020B0609020000020004" pitchFamily="49" charset="0"/>
                <a:cs typeface="Cascadia Code" panose="020B0609020000020004" pitchFamily="49" charset="0"/>
              </a:rPr>
              <a:t>¿Por qué Python?</a:t>
            </a:r>
            <a:endParaRPr lang="es-ES" sz="2800" dirty="0"/>
          </a:p>
        </p:txBody>
      </p:sp>
      <p:pic>
        <p:nvPicPr>
          <p:cNvPr id="5" name="Imagen 4">
            <a:extLst>
              <a:ext uri="{FF2B5EF4-FFF2-40B4-BE49-F238E27FC236}">
                <a16:creationId xmlns:a16="http://schemas.microsoft.com/office/drawing/2014/main" id="{E77A9498-EE0A-BEC6-DA17-62CF74036EB2}"/>
              </a:ext>
            </a:extLst>
          </p:cNvPr>
          <p:cNvPicPr>
            <a:picLocks noChangeAspect="1"/>
          </p:cNvPicPr>
          <p:nvPr/>
        </p:nvPicPr>
        <p:blipFill>
          <a:blip r:embed="rId6"/>
          <a:stretch>
            <a:fillRect/>
          </a:stretch>
        </p:blipFill>
        <p:spPr>
          <a:xfrm>
            <a:off x="900628" y="2831444"/>
            <a:ext cx="5067910" cy="2146951"/>
          </a:xfrm>
          <a:prstGeom prst="rect">
            <a:avLst/>
          </a:prstGeom>
          <a:ln>
            <a:solidFill>
              <a:schemeClr val="tx1"/>
            </a:solidFill>
          </a:ln>
        </p:spPr>
      </p:pic>
      <p:sp>
        <p:nvSpPr>
          <p:cNvPr id="13" name="CuadroTexto 12">
            <a:extLst>
              <a:ext uri="{FF2B5EF4-FFF2-40B4-BE49-F238E27FC236}">
                <a16:creationId xmlns:a16="http://schemas.microsoft.com/office/drawing/2014/main" id="{A3040CD8-1B8D-A8E1-39A9-B974FE960191}"/>
              </a:ext>
            </a:extLst>
          </p:cNvPr>
          <p:cNvSpPr txBox="1"/>
          <p:nvPr/>
        </p:nvSpPr>
        <p:spPr>
          <a:xfrm>
            <a:off x="4877494" y="2140412"/>
            <a:ext cx="6118166" cy="369332"/>
          </a:xfrm>
          <a:prstGeom prst="rect">
            <a:avLst/>
          </a:prstGeom>
          <a:noFill/>
        </p:spPr>
        <p:txBody>
          <a:bodyPr wrap="square">
            <a:spAutoFit/>
          </a:bodyPr>
          <a:lstStyle/>
          <a:p>
            <a:r>
              <a:rPr lang="es-ES" dirty="0" err="1">
                <a:hlinkClick r:id="rId7"/>
              </a:rPr>
              <a:t>Welcome</a:t>
            </a:r>
            <a:r>
              <a:rPr lang="es-ES" dirty="0">
                <a:hlinkClick r:id="rId7"/>
              </a:rPr>
              <a:t> </a:t>
            </a:r>
            <a:r>
              <a:rPr lang="es-ES" dirty="0" err="1">
                <a:hlinkClick r:id="rId7"/>
              </a:rPr>
              <a:t>to</a:t>
            </a:r>
            <a:r>
              <a:rPr lang="es-ES" dirty="0">
                <a:hlinkClick r:id="rId7"/>
              </a:rPr>
              <a:t> Python.org</a:t>
            </a:r>
            <a:endParaRPr lang="es-ES" dirty="0"/>
          </a:p>
        </p:txBody>
      </p:sp>
      <p:pic>
        <p:nvPicPr>
          <p:cNvPr id="15" name="Imagen 14">
            <a:extLst>
              <a:ext uri="{FF2B5EF4-FFF2-40B4-BE49-F238E27FC236}">
                <a16:creationId xmlns:a16="http://schemas.microsoft.com/office/drawing/2014/main" id="{E6299A45-8B2C-B803-FFEB-E3253E7F5282}"/>
              </a:ext>
            </a:extLst>
          </p:cNvPr>
          <p:cNvPicPr>
            <a:picLocks noChangeAspect="1"/>
          </p:cNvPicPr>
          <p:nvPr/>
        </p:nvPicPr>
        <p:blipFill>
          <a:blip r:embed="rId8"/>
          <a:stretch>
            <a:fillRect/>
          </a:stretch>
        </p:blipFill>
        <p:spPr>
          <a:xfrm>
            <a:off x="5649144" y="3759155"/>
            <a:ext cx="4429125" cy="2714625"/>
          </a:xfrm>
          <a:prstGeom prst="rect">
            <a:avLst/>
          </a:prstGeom>
          <a:ln>
            <a:solidFill>
              <a:schemeClr val="tx1"/>
            </a:solidFill>
          </a:ln>
        </p:spPr>
      </p:pic>
      <p:sp>
        <p:nvSpPr>
          <p:cNvPr id="17" name="CuadroTexto 16">
            <a:extLst>
              <a:ext uri="{FF2B5EF4-FFF2-40B4-BE49-F238E27FC236}">
                <a16:creationId xmlns:a16="http://schemas.microsoft.com/office/drawing/2014/main" id="{2D87728B-15DE-ADDD-4F7F-C53A9E757CFC}"/>
              </a:ext>
            </a:extLst>
          </p:cNvPr>
          <p:cNvSpPr txBox="1"/>
          <p:nvPr/>
        </p:nvSpPr>
        <p:spPr>
          <a:xfrm>
            <a:off x="6158227" y="3292044"/>
            <a:ext cx="6118166" cy="369332"/>
          </a:xfrm>
          <a:prstGeom prst="rect">
            <a:avLst/>
          </a:prstGeom>
          <a:noFill/>
        </p:spPr>
        <p:txBody>
          <a:bodyPr wrap="square">
            <a:spAutoFit/>
          </a:bodyPr>
          <a:lstStyle/>
          <a:p>
            <a:r>
              <a:rPr lang="es-ES" sz="1800" dirty="0">
                <a:highlight>
                  <a:srgbClr val="BC451B"/>
                </a:highlight>
                <a:latin typeface="Cascadia Code" panose="020B0609020000020004" pitchFamily="49" charset="0"/>
                <a:ea typeface="Cascadia Code" panose="020B0609020000020004" pitchFamily="49" charset="0"/>
                <a:cs typeface="Cascadia Code" panose="020B0609020000020004" pitchFamily="49" charset="0"/>
              </a:rPr>
              <a:t>¡OJO!</a:t>
            </a:r>
            <a:r>
              <a:rPr lang="es-ES" sz="1800" dirty="0">
                <a:latin typeface="Cascadia Code" panose="020B0609020000020004" pitchFamily="49" charset="0"/>
                <a:ea typeface="Cascadia Code" panose="020B0609020000020004" pitchFamily="49" charset="0"/>
                <a:cs typeface="Cascadia Code" panose="020B0609020000020004" pitchFamily="49" charset="0"/>
              </a:rPr>
              <a:t> Añade Python al </a:t>
            </a:r>
            <a:r>
              <a:rPr lang="es-ES" sz="1800" dirty="0" err="1">
                <a:latin typeface="Cascadia Code" panose="020B0609020000020004" pitchFamily="49" charset="0"/>
                <a:ea typeface="Cascadia Code" panose="020B0609020000020004" pitchFamily="49" charset="0"/>
                <a:cs typeface="Cascadia Code" panose="020B0609020000020004" pitchFamily="49" charset="0"/>
              </a:rPr>
              <a:t>Path</a:t>
            </a:r>
            <a:endParaRPr lang="es-ES" dirty="0"/>
          </a:p>
        </p:txBody>
      </p:sp>
    </p:spTree>
    <p:extLst>
      <p:ext uri="{BB962C8B-B14F-4D97-AF65-F5344CB8AC3E}">
        <p14:creationId xmlns:p14="http://schemas.microsoft.com/office/powerpoint/2010/main" val="122399728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F67850C-C4CA-058A-7E2C-F61F48F83F92}"/>
              </a:ext>
            </a:extLst>
          </p:cNvPr>
          <p:cNvSpPr>
            <a:spLocks noGrp="1"/>
          </p:cNvSpPr>
          <p:nvPr>
            <p:ph type="ctrTitle"/>
          </p:nvPr>
        </p:nvSpPr>
        <p:spPr>
          <a:xfrm>
            <a:off x="-138561" y="0"/>
            <a:ext cx="9788998" cy="4358696"/>
          </a:xfrm>
        </p:spPr>
        <p:txBody>
          <a:bodyPr>
            <a:noAutofit/>
          </a:bodyPr>
          <a:lstStyle/>
          <a:p>
            <a:pPr algn="l"/>
            <a:r>
              <a:rPr lang="es-ES" sz="9600" dirty="0">
                <a:solidFill>
                  <a:schemeClr val="bg1">
                    <a:lumMod val="75000"/>
                    <a:lumOff val="25000"/>
                  </a:schemeClr>
                </a:solidFill>
                <a:latin typeface="Bauhaus 93" panose="04030905020B02020C02" pitchFamily="82" charset="0"/>
                <a:ea typeface="Cascadia Code" panose="020B0609020000020004" pitchFamily="49" charset="0"/>
                <a:cs typeface="Cascadia Code" panose="020B0609020000020004" pitchFamily="49" charset="0"/>
              </a:rPr>
              <a:t>Programación de Inteligencia Artificial</a:t>
            </a:r>
          </a:p>
        </p:txBody>
      </p:sp>
      <p:sp>
        <p:nvSpPr>
          <p:cNvPr id="3" name="Subtítulo 2">
            <a:extLst>
              <a:ext uri="{FF2B5EF4-FFF2-40B4-BE49-F238E27FC236}">
                <a16:creationId xmlns:a16="http://schemas.microsoft.com/office/drawing/2014/main" id="{0F43A6D6-948E-91E0-C41F-55A538F9CF8F}"/>
              </a:ext>
            </a:extLst>
          </p:cNvPr>
          <p:cNvSpPr>
            <a:spLocks noGrp="1"/>
          </p:cNvSpPr>
          <p:nvPr>
            <p:ph type="subTitle" idx="1"/>
          </p:nvPr>
        </p:nvSpPr>
        <p:spPr>
          <a:xfrm>
            <a:off x="4755938" y="6232757"/>
            <a:ext cx="9144000" cy="625474"/>
          </a:xfrm>
        </p:spPr>
        <p:txBody>
          <a:bodyPr>
            <a:normAutofit/>
          </a:bodyPr>
          <a:lstStyle/>
          <a:p>
            <a:r>
              <a:rPr lang="es-ES" sz="2400" b="1" dirty="0">
                <a:latin typeface="Abadi Extra Light" panose="020B0204020104020204" pitchFamily="34" charset="0"/>
              </a:rPr>
              <a:t>C.E. de Inteligencia Artificial y Big Data</a:t>
            </a:r>
          </a:p>
        </p:txBody>
      </p:sp>
      <p:sp>
        <p:nvSpPr>
          <p:cNvPr id="7" name="Rectángulo 6">
            <a:extLst>
              <a:ext uri="{FF2B5EF4-FFF2-40B4-BE49-F238E27FC236}">
                <a16:creationId xmlns:a16="http://schemas.microsoft.com/office/drawing/2014/main" id="{5E8DF615-CFC6-96B2-3D94-2C27F1214C8A}"/>
              </a:ext>
            </a:extLst>
          </p:cNvPr>
          <p:cNvSpPr/>
          <p:nvPr/>
        </p:nvSpPr>
        <p:spPr>
          <a:xfrm>
            <a:off x="1201501" y="1301087"/>
            <a:ext cx="9788998" cy="4255826"/>
          </a:xfrm>
          <a:prstGeom prst="rect">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6" name="Título 1">
            <a:extLst>
              <a:ext uri="{FF2B5EF4-FFF2-40B4-BE49-F238E27FC236}">
                <a16:creationId xmlns:a16="http://schemas.microsoft.com/office/drawing/2014/main" id="{03E9B5F6-D12F-D76F-64B8-A813D2D8B9A9}"/>
              </a:ext>
            </a:extLst>
          </p:cNvPr>
          <p:cNvSpPr txBox="1">
            <a:spLocks/>
          </p:cNvSpPr>
          <p:nvPr/>
        </p:nvSpPr>
        <p:spPr>
          <a:xfrm>
            <a:off x="1524000" y="1868919"/>
            <a:ext cx="9144000" cy="3687994"/>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s-ES" dirty="0">
                <a:latin typeface="Cascadia Code" panose="020B0609020000020004" pitchFamily="49" charset="0"/>
                <a:ea typeface="Cascadia Code" panose="020B0609020000020004" pitchFamily="49" charset="0"/>
                <a:cs typeface="Cascadia Code" panose="020B0609020000020004" pitchFamily="49" charset="0"/>
              </a:rPr>
              <a:t>Entornos Virtuales</a:t>
            </a:r>
          </a:p>
          <a:p>
            <a:pPr algn="l"/>
            <a:endParaRPr lang="es-ES" dirty="0">
              <a:latin typeface="Cascadia Code" panose="020B0609020000020004" pitchFamily="49" charset="0"/>
              <a:ea typeface="Cascadia Code" panose="020B0609020000020004" pitchFamily="49" charset="0"/>
              <a:cs typeface="Cascadia Code" panose="020B0609020000020004" pitchFamily="49" charset="0"/>
            </a:endParaRPr>
          </a:p>
          <a:p>
            <a:pPr algn="l"/>
            <a:endParaRPr lang="es-ES" dirty="0">
              <a:latin typeface="Cascadia Code" panose="020B0609020000020004" pitchFamily="49" charset="0"/>
              <a:ea typeface="Cascadia Code" panose="020B0609020000020004" pitchFamily="49" charset="0"/>
              <a:cs typeface="Cascadia Code" panose="020B0609020000020004" pitchFamily="49" charset="0"/>
            </a:endParaRPr>
          </a:p>
        </p:txBody>
      </p:sp>
      <p:pic>
        <p:nvPicPr>
          <p:cNvPr id="11" name="Imagen 10" descr="Imagen que contiene señal, reloj&#10;&#10;Descripción generada automáticamente">
            <a:extLst>
              <a:ext uri="{FF2B5EF4-FFF2-40B4-BE49-F238E27FC236}">
                <a16:creationId xmlns:a16="http://schemas.microsoft.com/office/drawing/2014/main" id="{CB67730A-E03A-E16C-800C-ABD3BA2AF0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95660" y="26017"/>
            <a:ext cx="1180585" cy="979885"/>
          </a:xfrm>
          <a:prstGeom prst="rect">
            <a:avLst/>
          </a:prstGeom>
        </p:spPr>
      </p:pic>
      <p:sp>
        <p:nvSpPr>
          <p:cNvPr id="5" name="CuadroTexto 4">
            <a:extLst>
              <a:ext uri="{FF2B5EF4-FFF2-40B4-BE49-F238E27FC236}">
                <a16:creationId xmlns:a16="http://schemas.microsoft.com/office/drawing/2014/main" id="{E7DC1AC7-B994-A3D5-DDF3-534920C93FBC}"/>
              </a:ext>
            </a:extLst>
          </p:cNvPr>
          <p:cNvSpPr txBox="1"/>
          <p:nvPr/>
        </p:nvSpPr>
        <p:spPr>
          <a:xfrm>
            <a:off x="0" y="6488668"/>
            <a:ext cx="7042150" cy="369332"/>
          </a:xfrm>
          <a:prstGeom prst="rect">
            <a:avLst/>
          </a:prstGeom>
          <a:noFill/>
        </p:spPr>
        <p:txBody>
          <a:bodyPr wrap="square">
            <a:spAutoFit/>
          </a:bodyPr>
          <a:lstStyle/>
          <a:p>
            <a:r>
              <a:rPr lang="es-ES" dirty="0">
                <a:latin typeface="Cascadia Code" panose="020B0609020000020004" pitchFamily="49" charset="0"/>
                <a:ea typeface="Cascadia Code" panose="020B0609020000020004" pitchFamily="49" charset="0"/>
                <a:cs typeface="Cascadia Code" panose="020B0609020000020004" pitchFamily="49" charset="0"/>
              </a:rPr>
              <a:t>35</a:t>
            </a:r>
            <a:endParaRPr lang="es-ES" dirty="0"/>
          </a:p>
        </p:txBody>
      </p:sp>
    </p:spTree>
    <p:extLst>
      <p:ext uri="{BB962C8B-B14F-4D97-AF65-F5344CB8AC3E}">
        <p14:creationId xmlns:p14="http://schemas.microsoft.com/office/powerpoint/2010/main" val="257110981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49364A-DB13-1489-3946-0B7A7B9DC290}"/>
            </a:ext>
          </a:extLst>
        </p:cNvPr>
        <p:cNvGrpSpPr/>
        <p:nvPr/>
      </p:nvGrpSpPr>
      <p:grpSpPr>
        <a:xfrm>
          <a:off x="0" y="0"/>
          <a:ext cx="0" cy="0"/>
          <a:chOff x="0" y="0"/>
          <a:chExt cx="0" cy="0"/>
        </a:xfrm>
      </p:grpSpPr>
      <p:sp>
        <p:nvSpPr>
          <p:cNvPr id="6" name="Título 1">
            <a:extLst>
              <a:ext uri="{FF2B5EF4-FFF2-40B4-BE49-F238E27FC236}">
                <a16:creationId xmlns:a16="http://schemas.microsoft.com/office/drawing/2014/main" id="{B698B6D0-7ADD-33BA-FA4B-E2A489A96CCF}"/>
              </a:ext>
            </a:extLst>
          </p:cNvPr>
          <p:cNvSpPr txBox="1">
            <a:spLocks/>
          </p:cNvSpPr>
          <p:nvPr/>
        </p:nvSpPr>
        <p:spPr>
          <a:xfrm>
            <a:off x="15754" y="178803"/>
            <a:ext cx="10010561" cy="250244"/>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s-ES" sz="1800" dirty="0">
                <a:latin typeface="Cascadia Code" panose="020B0609020000020004" pitchFamily="49" charset="0"/>
                <a:ea typeface="Cascadia Code" panose="020B0609020000020004" pitchFamily="49" charset="0"/>
                <a:cs typeface="Cascadia Code" panose="020B0609020000020004" pitchFamily="49" charset="0"/>
              </a:rPr>
              <a:t>Unidad 1. Introducción a la Programación de Inteligencia Artificial</a:t>
            </a:r>
          </a:p>
        </p:txBody>
      </p:sp>
      <p:pic>
        <p:nvPicPr>
          <p:cNvPr id="9" name="Imagen 8" descr="Imagen que contiene señal, reloj&#10;&#10;Descripción generada automáticamente">
            <a:extLst>
              <a:ext uri="{FF2B5EF4-FFF2-40B4-BE49-F238E27FC236}">
                <a16:creationId xmlns:a16="http://schemas.microsoft.com/office/drawing/2014/main" id="{DAE8FE19-13D2-8F11-3396-445CEBEB01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95660" y="26017"/>
            <a:ext cx="1180585" cy="979885"/>
          </a:xfrm>
          <a:prstGeom prst="rect">
            <a:avLst/>
          </a:prstGeom>
        </p:spPr>
      </p:pic>
      <p:cxnSp>
        <p:nvCxnSpPr>
          <p:cNvPr id="10" name="Conector recto 9">
            <a:extLst>
              <a:ext uri="{FF2B5EF4-FFF2-40B4-BE49-F238E27FC236}">
                <a16:creationId xmlns:a16="http://schemas.microsoft.com/office/drawing/2014/main" id="{FB171752-3AFD-E903-AB77-79F7253FD024}"/>
              </a:ext>
            </a:extLst>
          </p:cNvPr>
          <p:cNvCxnSpPr>
            <a:cxnSpLocks/>
            <a:endCxn id="11" idx="1"/>
          </p:cNvCxnSpPr>
          <p:nvPr/>
        </p:nvCxnSpPr>
        <p:spPr>
          <a:xfrm>
            <a:off x="15755" y="977450"/>
            <a:ext cx="2830314" cy="848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Rectángulo: esquinas redondeadas 10">
            <a:extLst>
              <a:ext uri="{FF2B5EF4-FFF2-40B4-BE49-F238E27FC236}">
                <a16:creationId xmlns:a16="http://schemas.microsoft.com/office/drawing/2014/main" id="{E63FE825-F01F-D1CE-AD43-3F92A1F9AFAA}"/>
              </a:ext>
            </a:extLst>
          </p:cNvPr>
          <p:cNvSpPr/>
          <p:nvPr/>
        </p:nvSpPr>
        <p:spPr>
          <a:xfrm>
            <a:off x="2846069" y="714560"/>
            <a:ext cx="6313685" cy="542740"/>
          </a:xfrm>
          <a:prstGeom prst="roundRect">
            <a:avLst/>
          </a:prstGeom>
          <a:solidFill>
            <a:srgbClr val="FFFFFF">
              <a:alpha val="20000"/>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2" name="Conector recto 11">
            <a:extLst>
              <a:ext uri="{FF2B5EF4-FFF2-40B4-BE49-F238E27FC236}">
                <a16:creationId xmlns:a16="http://schemas.microsoft.com/office/drawing/2014/main" id="{960962C8-7631-8460-C0E3-9C72EF45333F}"/>
              </a:ext>
            </a:extLst>
          </p:cNvPr>
          <p:cNvCxnSpPr>
            <a:cxnSpLocks/>
            <a:stCxn id="11" idx="3"/>
          </p:cNvCxnSpPr>
          <p:nvPr/>
        </p:nvCxnSpPr>
        <p:spPr>
          <a:xfrm>
            <a:off x="9159754" y="985930"/>
            <a:ext cx="3016491" cy="1186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CuadroTexto 23">
            <a:extLst>
              <a:ext uri="{FF2B5EF4-FFF2-40B4-BE49-F238E27FC236}">
                <a16:creationId xmlns:a16="http://schemas.microsoft.com/office/drawing/2014/main" id="{F1351FCC-D0A0-F25C-AC26-F01B3473DDBB}"/>
              </a:ext>
            </a:extLst>
          </p:cNvPr>
          <p:cNvSpPr txBox="1"/>
          <p:nvPr/>
        </p:nvSpPr>
        <p:spPr>
          <a:xfrm>
            <a:off x="599379" y="1601572"/>
            <a:ext cx="10747296" cy="6740307"/>
          </a:xfrm>
          <a:prstGeom prst="rect">
            <a:avLst/>
          </a:prstGeom>
          <a:noFill/>
        </p:spPr>
        <p:txBody>
          <a:bodyPr wrap="square">
            <a:spAutoFit/>
          </a:bodyPr>
          <a:lstStyle/>
          <a:p>
            <a:pPr marL="285750" indent="-285750">
              <a:lnSpc>
                <a:spcPct val="150000"/>
              </a:lnSpc>
              <a:buFont typeface="Wingdings" panose="05000000000000000000" pitchFamily="2" charset="2"/>
              <a:buChar char="q"/>
            </a:pPr>
            <a:r>
              <a:rPr lang="es-ES" sz="2000" dirty="0">
                <a:highlight>
                  <a:srgbClr val="BC451B"/>
                </a:highlight>
                <a:latin typeface="Cascadia Code" panose="020B0609020000020004" pitchFamily="49" charset="0"/>
                <a:ea typeface="Cascadia Code" panose="020B0609020000020004" pitchFamily="49" charset="0"/>
                <a:cs typeface="Cascadia Code" panose="020B0609020000020004" pitchFamily="49" charset="0"/>
              </a:rPr>
              <a:t>¿Qué es un entorno virtual?</a:t>
            </a:r>
          </a:p>
          <a:p>
            <a:pPr algn="just">
              <a:lnSpc>
                <a:spcPct val="150000"/>
              </a:lnSpc>
            </a:pPr>
            <a:r>
              <a:rPr lang="es-ES" sz="1600" dirty="0">
                <a:latin typeface="Cascadia Code" panose="020B0609020000020004" pitchFamily="49" charset="0"/>
                <a:ea typeface="Cascadia Code" panose="020B0609020000020004" pitchFamily="49" charset="0"/>
                <a:cs typeface="Cascadia Code" panose="020B0609020000020004" pitchFamily="49" charset="0"/>
              </a:rPr>
              <a:t>Un entorno virtual es una herramienta que nos va a permitir mantener separados los paquetes, librerías y dependencias de diferentes proyectos de Python. </a:t>
            </a:r>
          </a:p>
          <a:p>
            <a:pPr algn="just">
              <a:lnSpc>
                <a:spcPct val="150000"/>
              </a:lnSpc>
            </a:pPr>
            <a:endParaRPr lang="es-ES" sz="1600" dirty="0">
              <a:latin typeface="Cascadia Code" panose="020B0609020000020004" pitchFamily="49" charset="0"/>
              <a:ea typeface="Cascadia Code" panose="020B0609020000020004" pitchFamily="49" charset="0"/>
              <a:cs typeface="Cascadia Code" panose="020B0609020000020004" pitchFamily="49" charset="0"/>
            </a:endParaRPr>
          </a:p>
          <a:p>
            <a:pPr algn="just">
              <a:lnSpc>
                <a:spcPct val="150000"/>
              </a:lnSpc>
            </a:pPr>
            <a:r>
              <a:rPr lang="es-ES" sz="1600" dirty="0">
                <a:latin typeface="Cascadia Code" panose="020B0609020000020004" pitchFamily="49" charset="0"/>
                <a:ea typeface="Cascadia Code" panose="020B0609020000020004" pitchFamily="49" charset="0"/>
                <a:cs typeface="Cascadia Code" panose="020B0609020000020004" pitchFamily="49" charset="0"/>
              </a:rPr>
              <a:t>Esto nos va a resultar útil porque así podemos tener distintas versiones de las mismas bibliotecas instaladas en cada proyecto sin que entren en conflicto.</a:t>
            </a:r>
          </a:p>
          <a:p>
            <a:pPr algn="just">
              <a:lnSpc>
                <a:spcPct val="150000"/>
              </a:lnSpc>
            </a:pPr>
            <a:endParaRPr lang="es-ES" sz="1600" dirty="0">
              <a:latin typeface="Cascadia Code" panose="020B0609020000020004" pitchFamily="49" charset="0"/>
              <a:ea typeface="Cascadia Code" panose="020B0609020000020004" pitchFamily="49" charset="0"/>
              <a:cs typeface="Cascadia Code" panose="020B0609020000020004" pitchFamily="49" charset="0"/>
            </a:endParaRPr>
          </a:p>
          <a:p>
            <a:pPr marL="285750" indent="-285750">
              <a:lnSpc>
                <a:spcPct val="150000"/>
              </a:lnSpc>
              <a:buFont typeface="Wingdings" panose="05000000000000000000" pitchFamily="2" charset="2"/>
              <a:buChar char="q"/>
            </a:pPr>
            <a:r>
              <a:rPr lang="es-ES" sz="2000" dirty="0">
                <a:highlight>
                  <a:srgbClr val="BC451B"/>
                </a:highlight>
                <a:latin typeface="Cascadia Code" panose="020B0609020000020004" pitchFamily="49" charset="0"/>
                <a:ea typeface="Cascadia Code" panose="020B0609020000020004" pitchFamily="49" charset="0"/>
                <a:cs typeface="Cascadia Code" panose="020B0609020000020004" pitchFamily="49" charset="0"/>
              </a:rPr>
              <a:t>¿Por qué es útil?</a:t>
            </a:r>
          </a:p>
          <a:p>
            <a:pPr algn="just">
              <a:lnSpc>
                <a:spcPct val="150000"/>
              </a:lnSpc>
            </a:pPr>
            <a:r>
              <a:rPr lang="es-ES" sz="1600" dirty="0">
                <a:latin typeface="Cascadia Code" panose="020B0609020000020004" pitchFamily="49" charset="0"/>
                <a:ea typeface="Cascadia Code" panose="020B0609020000020004" pitchFamily="49" charset="0"/>
                <a:cs typeface="Cascadia Code" panose="020B0609020000020004" pitchFamily="49" charset="0"/>
              </a:rPr>
              <a:t>Como hemos visto en clase, algunas bibliotecas no son compatibles con versiones de Python recientes, por lo que puede llegar a ser necesario utilizar versiones diferentes de Python.</a:t>
            </a:r>
          </a:p>
          <a:p>
            <a:pPr algn="just">
              <a:lnSpc>
                <a:spcPct val="150000"/>
              </a:lnSpc>
            </a:pPr>
            <a:r>
              <a:rPr lang="es-ES" sz="1600" dirty="0">
                <a:latin typeface="Cascadia Code" panose="020B0609020000020004" pitchFamily="49" charset="0"/>
                <a:ea typeface="Cascadia Code" panose="020B0609020000020004" pitchFamily="49" charset="0"/>
                <a:cs typeface="Cascadia Code" panose="020B0609020000020004" pitchFamily="49" charset="0"/>
              </a:rPr>
              <a:t>		</a:t>
            </a:r>
            <a:r>
              <a:rPr lang="es-ES" sz="1600" dirty="0">
                <a:latin typeface="Cascadia Code" panose="020B0609020000020004" pitchFamily="49" charset="0"/>
                <a:ea typeface="Cascadia Code" panose="020B0609020000020004" pitchFamily="49" charset="0"/>
                <a:cs typeface="Cascadia Code" panose="020B0609020000020004" pitchFamily="49" charset="0"/>
                <a:sym typeface="Wingdings" panose="05000000000000000000" pitchFamily="2" charset="2"/>
              </a:rPr>
              <a:t> Sin embargo, existe la limitación de que un entorno virtual está ligado a una 		única versión de Python.</a:t>
            </a:r>
            <a:endParaRPr lang="es-ES" sz="2000" dirty="0">
              <a:latin typeface="Cascadia Code" panose="020B0609020000020004" pitchFamily="49" charset="0"/>
              <a:ea typeface="Cascadia Code" panose="020B0609020000020004" pitchFamily="49" charset="0"/>
              <a:cs typeface="Cascadia Code" panose="020B0609020000020004" pitchFamily="49" charset="0"/>
            </a:endParaRPr>
          </a:p>
          <a:p>
            <a:pPr>
              <a:lnSpc>
                <a:spcPct val="150000"/>
              </a:lnSpc>
            </a:pPr>
            <a:endParaRPr lang="es-ES" sz="2000" dirty="0">
              <a:latin typeface="Cascadia Code" panose="020B0609020000020004" pitchFamily="49" charset="0"/>
              <a:ea typeface="Cascadia Code" panose="020B0609020000020004" pitchFamily="49" charset="0"/>
              <a:cs typeface="Cascadia Code" panose="020B0609020000020004" pitchFamily="49" charset="0"/>
            </a:endParaRPr>
          </a:p>
          <a:p>
            <a:pPr marL="742950" lvl="1" indent="-285750">
              <a:lnSpc>
                <a:spcPct val="150000"/>
              </a:lnSpc>
              <a:buFont typeface="Wingdings" panose="05000000000000000000" pitchFamily="2" charset="2"/>
              <a:buChar char="q"/>
            </a:pPr>
            <a:endParaRPr lang="es-ES" sz="2000" dirty="0">
              <a:latin typeface="Cascadia Code" panose="020B0609020000020004" pitchFamily="49" charset="0"/>
              <a:ea typeface="Cascadia Code" panose="020B0609020000020004" pitchFamily="49" charset="0"/>
              <a:cs typeface="Cascadia Code" panose="020B0609020000020004" pitchFamily="49" charset="0"/>
            </a:endParaRPr>
          </a:p>
          <a:p>
            <a:pPr marL="285750" indent="-285750">
              <a:lnSpc>
                <a:spcPct val="150000"/>
              </a:lnSpc>
              <a:buFont typeface="Wingdings" panose="05000000000000000000" pitchFamily="2" charset="2"/>
              <a:buChar char="q"/>
            </a:pPr>
            <a:endParaRPr lang="es-ES" sz="2000" dirty="0">
              <a:latin typeface="Cascadia Code" panose="020B0609020000020004" pitchFamily="49" charset="0"/>
              <a:ea typeface="Cascadia Code" panose="020B0609020000020004" pitchFamily="49" charset="0"/>
              <a:cs typeface="Cascadia Code" panose="020B0609020000020004" pitchFamily="49" charset="0"/>
            </a:endParaRPr>
          </a:p>
          <a:p>
            <a:endParaRPr lang="es-ES" dirty="0"/>
          </a:p>
        </p:txBody>
      </p:sp>
      <p:sp>
        <p:nvSpPr>
          <p:cNvPr id="2" name="CuadroTexto 1">
            <a:extLst>
              <a:ext uri="{FF2B5EF4-FFF2-40B4-BE49-F238E27FC236}">
                <a16:creationId xmlns:a16="http://schemas.microsoft.com/office/drawing/2014/main" id="{16D71DB7-78E0-A4FB-1452-D1D7C8D97AD7}"/>
              </a:ext>
            </a:extLst>
          </p:cNvPr>
          <p:cNvSpPr txBox="1"/>
          <p:nvPr/>
        </p:nvSpPr>
        <p:spPr>
          <a:xfrm>
            <a:off x="0" y="6488668"/>
            <a:ext cx="7042150" cy="369332"/>
          </a:xfrm>
          <a:prstGeom prst="rect">
            <a:avLst/>
          </a:prstGeom>
          <a:noFill/>
        </p:spPr>
        <p:txBody>
          <a:bodyPr wrap="square">
            <a:spAutoFit/>
          </a:bodyPr>
          <a:lstStyle/>
          <a:p>
            <a:r>
              <a:rPr lang="es-ES" dirty="0">
                <a:latin typeface="Cascadia Code" panose="020B0609020000020004" pitchFamily="49" charset="0"/>
                <a:ea typeface="Cascadia Code" panose="020B0609020000020004" pitchFamily="49" charset="0"/>
                <a:cs typeface="Cascadia Code" panose="020B0609020000020004" pitchFamily="49" charset="0"/>
              </a:rPr>
              <a:t>36</a:t>
            </a:r>
            <a:endParaRPr lang="es-ES" dirty="0"/>
          </a:p>
        </p:txBody>
      </p:sp>
      <p:sp>
        <p:nvSpPr>
          <p:cNvPr id="3" name="CuadroTexto 2">
            <a:extLst>
              <a:ext uri="{FF2B5EF4-FFF2-40B4-BE49-F238E27FC236}">
                <a16:creationId xmlns:a16="http://schemas.microsoft.com/office/drawing/2014/main" id="{8CC81327-115E-2B88-5504-44A1555C5EC9}"/>
              </a:ext>
            </a:extLst>
          </p:cNvPr>
          <p:cNvSpPr txBox="1"/>
          <p:nvPr/>
        </p:nvSpPr>
        <p:spPr>
          <a:xfrm>
            <a:off x="2846070" y="712281"/>
            <a:ext cx="6313684" cy="584775"/>
          </a:xfrm>
          <a:prstGeom prst="rect">
            <a:avLst/>
          </a:prstGeom>
          <a:noFill/>
        </p:spPr>
        <p:txBody>
          <a:bodyPr wrap="square">
            <a:spAutoFit/>
          </a:bodyPr>
          <a:lstStyle/>
          <a:p>
            <a:pPr algn="ctr"/>
            <a:r>
              <a:rPr lang="es-ES" sz="3200" dirty="0">
                <a:latin typeface="Cascadia Code" panose="020B0609020000020004" pitchFamily="49" charset="0"/>
                <a:ea typeface="Cascadia Code" panose="020B0609020000020004" pitchFamily="49" charset="0"/>
                <a:cs typeface="Cascadia Code" panose="020B0609020000020004" pitchFamily="49" charset="0"/>
              </a:rPr>
              <a:t>Entornos Virtuales</a:t>
            </a:r>
            <a:endParaRPr lang="es-ES" sz="3200" dirty="0"/>
          </a:p>
        </p:txBody>
      </p:sp>
    </p:spTree>
    <p:extLst>
      <p:ext uri="{BB962C8B-B14F-4D97-AF65-F5344CB8AC3E}">
        <p14:creationId xmlns:p14="http://schemas.microsoft.com/office/powerpoint/2010/main" val="300802043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72B992-AE93-4279-CF22-FE30ED88A7D2}"/>
            </a:ext>
          </a:extLst>
        </p:cNvPr>
        <p:cNvGrpSpPr/>
        <p:nvPr/>
      </p:nvGrpSpPr>
      <p:grpSpPr>
        <a:xfrm>
          <a:off x="0" y="0"/>
          <a:ext cx="0" cy="0"/>
          <a:chOff x="0" y="0"/>
          <a:chExt cx="0" cy="0"/>
        </a:xfrm>
      </p:grpSpPr>
      <p:sp>
        <p:nvSpPr>
          <p:cNvPr id="6" name="Título 1">
            <a:extLst>
              <a:ext uri="{FF2B5EF4-FFF2-40B4-BE49-F238E27FC236}">
                <a16:creationId xmlns:a16="http://schemas.microsoft.com/office/drawing/2014/main" id="{D72B47DB-98DD-9D9C-975B-F9EBF39A3557}"/>
              </a:ext>
            </a:extLst>
          </p:cNvPr>
          <p:cNvSpPr txBox="1">
            <a:spLocks/>
          </p:cNvSpPr>
          <p:nvPr/>
        </p:nvSpPr>
        <p:spPr>
          <a:xfrm>
            <a:off x="15754" y="178803"/>
            <a:ext cx="10010561" cy="250244"/>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s-ES" sz="1800" dirty="0">
                <a:latin typeface="Cascadia Code" panose="020B0609020000020004" pitchFamily="49" charset="0"/>
                <a:ea typeface="Cascadia Code" panose="020B0609020000020004" pitchFamily="49" charset="0"/>
                <a:cs typeface="Cascadia Code" panose="020B0609020000020004" pitchFamily="49" charset="0"/>
              </a:rPr>
              <a:t>Unidad 1. Introducción a la Programación de Inteligencia Artificial</a:t>
            </a:r>
          </a:p>
        </p:txBody>
      </p:sp>
      <p:pic>
        <p:nvPicPr>
          <p:cNvPr id="9" name="Imagen 8" descr="Imagen que contiene señal, reloj&#10;&#10;Descripción generada automáticamente">
            <a:extLst>
              <a:ext uri="{FF2B5EF4-FFF2-40B4-BE49-F238E27FC236}">
                <a16:creationId xmlns:a16="http://schemas.microsoft.com/office/drawing/2014/main" id="{32D39A78-6B9E-3A86-9F51-FEB07261E7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95660" y="26017"/>
            <a:ext cx="1180585" cy="979885"/>
          </a:xfrm>
          <a:prstGeom prst="rect">
            <a:avLst/>
          </a:prstGeom>
        </p:spPr>
      </p:pic>
      <p:cxnSp>
        <p:nvCxnSpPr>
          <p:cNvPr id="10" name="Conector recto 9">
            <a:extLst>
              <a:ext uri="{FF2B5EF4-FFF2-40B4-BE49-F238E27FC236}">
                <a16:creationId xmlns:a16="http://schemas.microsoft.com/office/drawing/2014/main" id="{F2F0EACA-1473-F907-D630-B6535580B7F6}"/>
              </a:ext>
            </a:extLst>
          </p:cNvPr>
          <p:cNvCxnSpPr>
            <a:cxnSpLocks/>
            <a:endCxn id="11" idx="1"/>
          </p:cNvCxnSpPr>
          <p:nvPr/>
        </p:nvCxnSpPr>
        <p:spPr>
          <a:xfrm>
            <a:off x="15755" y="977450"/>
            <a:ext cx="2830314" cy="848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Rectángulo: esquinas redondeadas 10">
            <a:extLst>
              <a:ext uri="{FF2B5EF4-FFF2-40B4-BE49-F238E27FC236}">
                <a16:creationId xmlns:a16="http://schemas.microsoft.com/office/drawing/2014/main" id="{FA6E7F3F-A921-3717-655E-D93BDE3C57B7}"/>
              </a:ext>
            </a:extLst>
          </p:cNvPr>
          <p:cNvSpPr/>
          <p:nvPr/>
        </p:nvSpPr>
        <p:spPr>
          <a:xfrm>
            <a:off x="2846069" y="714560"/>
            <a:ext cx="6313685" cy="542740"/>
          </a:xfrm>
          <a:prstGeom prst="roundRect">
            <a:avLst/>
          </a:prstGeom>
          <a:solidFill>
            <a:srgbClr val="FFFFFF">
              <a:alpha val="20000"/>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2" name="Conector recto 11">
            <a:extLst>
              <a:ext uri="{FF2B5EF4-FFF2-40B4-BE49-F238E27FC236}">
                <a16:creationId xmlns:a16="http://schemas.microsoft.com/office/drawing/2014/main" id="{F4AAA135-E2BE-F8EB-D453-09A685499832}"/>
              </a:ext>
            </a:extLst>
          </p:cNvPr>
          <p:cNvCxnSpPr>
            <a:cxnSpLocks/>
            <a:stCxn id="11" idx="3"/>
          </p:cNvCxnSpPr>
          <p:nvPr/>
        </p:nvCxnSpPr>
        <p:spPr>
          <a:xfrm>
            <a:off x="9159754" y="985930"/>
            <a:ext cx="3016491" cy="1186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CuadroTexto 23">
            <a:extLst>
              <a:ext uri="{FF2B5EF4-FFF2-40B4-BE49-F238E27FC236}">
                <a16:creationId xmlns:a16="http://schemas.microsoft.com/office/drawing/2014/main" id="{B003C6F1-DE54-58B1-660D-D8AA62047473}"/>
              </a:ext>
            </a:extLst>
          </p:cNvPr>
          <p:cNvSpPr txBox="1"/>
          <p:nvPr/>
        </p:nvSpPr>
        <p:spPr>
          <a:xfrm>
            <a:off x="599379" y="1601572"/>
            <a:ext cx="10747296" cy="5078313"/>
          </a:xfrm>
          <a:prstGeom prst="rect">
            <a:avLst/>
          </a:prstGeom>
          <a:noFill/>
        </p:spPr>
        <p:txBody>
          <a:bodyPr wrap="square">
            <a:spAutoFit/>
          </a:bodyPr>
          <a:lstStyle/>
          <a:p>
            <a:pPr marL="285750" indent="-285750">
              <a:lnSpc>
                <a:spcPct val="150000"/>
              </a:lnSpc>
              <a:buFont typeface="Wingdings" panose="05000000000000000000" pitchFamily="2" charset="2"/>
              <a:buChar char="q"/>
            </a:pPr>
            <a:r>
              <a:rPr lang="es-ES" sz="2000" dirty="0">
                <a:highlight>
                  <a:srgbClr val="BC451B"/>
                </a:highlight>
                <a:latin typeface="Cascadia Code" panose="020B0609020000020004" pitchFamily="49" charset="0"/>
                <a:ea typeface="Cascadia Code" panose="020B0609020000020004" pitchFamily="49" charset="0"/>
                <a:cs typeface="Cascadia Code" panose="020B0609020000020004" pitchFamily="49" charset="0"/>
              </a:rPr>
              <a:t>¿Qué es </a:t>
            </a:r>
            <a:r>
              <a:rPr lang="es-ES" sz="2000" dirty="0" err="1">
                <a:highlight>
                  <a:srgbClr val="BC451B"/>
                </a:highlight>
                <a:latin typeface="Cascadia Code" panose="020B0609020000020004" pitchFamily="49" charset="0"/>
                <a:ea typeface="Cascadia Code" panose="020B0609020000020004" pitchFamily="49" charset="0"/>
                <a:cs typeface="Cascadia Code" panose="020B0609020000020004" pitchFamily="49" charset="0"/>
              </a:rPr>
              <a:t>Conda</a:t>
            </a:r>
            <a:r>
              <a:rPr lang="es-ES" sz="2000" dirty="0">
                <a:highlight>
                  <a:srgbClr val="BC451B"/>
                </a:highlight>
                <a:latin typeface="Cascadia Code" panose="020B0609020000020004" pitchFamily="49" charset="0"/>
                <a:ea typeface="Cascadia Code" panose="020B0609020000020004" pitchFamily="49" charset="0"/>
                <a:cs typeface="Cascadia Code" panose="020B0609020000020004" pitchFamily="49" charset="0"/>
              </a:rPr>
              <a:t>?</a:t>
            </a:r>
          </a:p>
          <a:p>
            <a:pPr lvl="1" algn="just">
              <a:lnSpc>
                <a:spcPct val="150000"/>
              </a:lnSpc>
            </a:pPr>
            <a:r>
              <a:rPr lang="es-ES" sz="1600" dirty="0" err="1">
                <a:highlight>
                  <a:srgbClr val="008080"/>
                </a:highlight>
                <a:latin typeface="Cascadia Code" panose="020B0609020000020004" pitchFamily="49" charset="0"/>
                <a:ea typeface="Cascadia Code" panose="020B0609020000020004" pitchFamily="49" charset="0"/>
                <a:cs typeface="Cascadia Code" panose="020B0609020000020004" pitchFamily="49" charset="0"/>
              </a:rPr>
              <a:t>Conda</a:t>
            </a:r>
            <a:r>
              <a:rPr lang="es-ES" sz="1600" dirty="0">
                <a:latin typeface="Cascadia Code" panose="020B0609020000020004" pitchFamily="49" charset="0"/>
                <a:ea typeface="Cascadia Code" panose="020B0609020000020004" pitchFamily="49" charset="0"/>
                <a:cs typeface="Cascadia Code" panose="020B0609020000020004" pitchFamily="49" charset="0"/>
              </a:rPr>
              <a:t> es un gestor de entornos y paquetes multiplataforma. </a:t>
            </a:r>
          </a:p>
          <a:p>
            <a:pPr lvl="1" algn="just">
              <a:lnSpc>
                <a:spcPct val="150000"/>
              </a:lnSpc>
            </a:pPr>
            <a:endParaRPr lang="es-ES" sz="1600" dirty="0">
              <a:latin typeface="Cascadia Code" panose="020B0609020000020004" pitchFamily="49" charset="0"/>
              <a:ea typeface="Cascadia Code" panose="020B0609020000020004" pitchFamily="49" charset="0"/>
              <a:cs typeface="Cascadia Code" panose="020B0609020000020004" pitchFamily="49" charset="0"/>
            </a:endParaRPr>
          </a:p>
          <a:p>
            <a:pPr algn="just">
              <a:lnSpc>
                <a:spcPct val="150000"/>
              </a:lnSpc>
            </a:pPr>
            <a:r>
              <a:rPr lang="es-ES" sz="1600" dirty="0">
                <a:latin typeface="Cascadia Code" panose="020B0609020000020004" pitchFamily="49" charset="0"/>
                <a:ea typeface="Cascadia Code" panose="020B0609020000020004" pitchFamily="49" charset="0"/>
                <a:cs typeface="Cascadia Code" panose="020B0609020000020004" pitchFamily="49" charset="0"/>
              </a:rPr>
              <a:t>Nos permite:</a:t>
            </a:r>
          </a:p>
          <a:p>
            <a:pPr marL="800100" lvl="1" indent="-342900" algn="just">
              <a:lnSpc>
                <a:spcPct val="150000"/>
              </a:lnSpc>
              <a:buFont typeface="Wingdings" panose="05000000000000000000" pitchFamily="2" charset="2"/>
              <a:buChar char="§"/>
            </a:pPr>
            <a:r>
              <a:rPr lang="es-ES" sz="1600" dirty="0">
                <a:highlight>
                  <a:srgbClr val="008080"/>
                </a:highlight>
                <a:latin typeface="Cascadia Code" panose="020B0609020000020004" pitchFamily="49" charset="0"/>
                <a:ea typeface="Cascadia Code" panose="020B0609020000020004" pitchFamily="49" charset="0"/>
                <a:cs typeface="Cascadia Code" panose="020B0609020000020004" pitchFamily="49" charset="0"/>
              </a:rPr>
              <a:t>Crear entornos aislados</a:t>
            </a:r>
            <a:r>
              <a:rPr lang="es-ES" sz="1600" dirty="0">
                <a:latin typeface="Cascadia Code" panose="020B0609020000020004" pitchFamily="49" charset="0"/>
                <a:ea typeface="Cascadia Code" panose="020B0609020000020004" pitchFamily="49" charset="0"/>
                <a:cs typeface="Cascadia Code" panose="020B0609020000020004" pitchFamily="49" charset="0"/>
              </a:rPr>
              <a:t>: cada proyecto con su propia versión de Python y librerías. </a:t>
            </a:r>
          </a:p>
          <a:p>
            <a:pPr marL="800100" lvl="1" indent="-342900" algn="just">
              <a:lnSpc>
                <a:spcPct val="150000"/>
              </a:lnSpc>
              <a:buFont typeface="Wingdings" panose="05000000000000000000" pitchFamily="2" charset="2"/>
              <a:buChar char="§"/>
            </a:pPr>
            <a:r>
              <a:rPr lang="es-ES" sz="1600" dirty="0">
                <a:highlight>
                  <a:srgbClr val="008080"/>
                </a:highlight>
                <a:latin typeface="Cascadia Code" panose="020B0609020000020004" pitchFamily="49" charset="0"/>
                <a:ea typeface="Cascadia Code" panose="020B0609020000020004" pitchFamily="49" charset="0"/>
                <a:cs typeface="Cascadia Code" panose="020B0609020000020004" pitchFamily="49" charset="0"/>
              </a:rPr>
              <a:t>Instalar</a:t>
            </a:r>
            <a:r>
              <a:rPr lang="es-ES" sz="1600" dirty="0">
                <a:latin typeface="Cascadia Code" panose="020B0609020000020004" pitchFamily="49" charset="0"/>
                <a:ea typeface="Cascadia Code" panose="020B0609020000020004" pitchFamily="49" charset="0"/>
                <a:cs typeface="Cascadia Code" panose="020B0609020000020004" pitchFamily="49" charset="0"/>
              </a:rPr>
              <a:t>, </a:t>
            </a:r>
            <a:r>
              <a:rPr lang="es-ES" sz="1600" dirty="0">
                <a:highlight>
                  <a:srgbClr val="008080"/>
                </a:highlight>
                <a:latin typeface="Cascadia Code" panose="020B0609020000020004" pitchFamily="49" charset="0"/>
                <a:ea typeface="Cascadia Code" panose="020B0609020000020004" pitchFamily="49" charset="0"/>
                <a:cs typeface="Cascadia Code" panose="020B0609020000020004" pitchFamily="49" charset="0"/>
              </a:rPr>
              <a:t>actualizar</a:t>
            </a:r>
            <a:r>
              <a:rPr lang="es-ES" sz="1600" dirty="0">
                <a:latin typeface="Cascadia Code" panose="020B0609020000020004" pitchFamily="49" charset="0"/>
                <a:ea typeface="Cascadia Code" panose="020B0609020000020004" pitchFamily="49" charset="0"/>
                <a:cs typeface="Cascadia Code" panose="020B0609020000020004" pitchFamily="49" charset="0"/>
              </a:rPr>
              <a:t> y </a:t>
            </a:r>
            <a:r>
              <a:rPr lang="es-ES" sz="1600" dirty="0">
                <a:highlight>
                  <a:srgbClr val="008080"/>
                </a:highlight>
                <a:latin typeface="Cascadia Code" panose="020B0609020000020004" pitchFamily="49" charset="0"/>
                <a:ea typeface="Cascadia Code" panose="020B0609020000020004" pitchFamily="49" charset="0"/>
                <a:cs typeface="Cascadia Code" panose="020B0609020000020004" pitchFamily="49" charset="0"/>
              </a:rPr>
              <a:t>eliminar</a:t>
            </a:r>
            <a:r>
              <a:rPr lang="es-ES" sz="1600" dirty="0">
                <a:latin typeface="Cascadia Code" panose="020B0609020000020004" pitchFamily="49" charset="0"/>
                <a:ea typeface="Cascadia Code" panose="020B0609020000020004" pitchFamily="49" charset="0"/>
                <a:cs typeface="Cascadia Code" panose="020B0609020000020004" pitchFamily="49" charset="0"/>
              </a:rPr>
              <a:t> paquetes.</a:t>
            </a:r>
          </a:p>
          <a:p>
            <a:pPr marL="800100" lvl="1" indent="-342900" algn="just">
              <a:lnSpc>
                <a:spcPct val="150000"/>
              </a:lnSpc>
              <a:buFont typeface="Wingdings" panose="05000000000000000000" pitchFamily="2" charset="2"/>
              <a:buChar char="§"/>
            </a:pPr>
            <a:r>
              <a:rPr lang="es-ES" sz="1600" dirty="0">
                <a:highlight>
                  <a:srgbClr val="008080"/>
                </a:highlight>
                <a:latin typeface="Cascadia Code" panose="020B0609020000020004" pitchFamily="49" charset="0"/>
                <a:ea typeface="Cascadia Code" panose="020B0609020000020004" pitchFamily="49" charset="0"/>
                <a:cs typeface="Cascadia Code" panose="020B0609020000020004" pitchFamily="49" charset="0"/>
              </a:rPr>
              <a:t>Exportar</a:t>
            </a:r>
            <a:r>
              <a:rPr lang="es-ES" sz="1600" dirty="0">
                <a:latin typeface="Cascadia Code" panose="020B0609020000020004" pitchFamily="49" charset="0"/>
                <a:ea typeface="Cascadia Code" panose="020B0609020000020004" pitchFamily="49" charset="0"/>
                <a:cs typeface="Cascadia Code" panose="020B0609020000020004" pitchFamily="49" charset="0"/>
              </a:rPr>
              <a:t> la “foto” de un entorno para reproducirlo en otra máquina.</a:t>
            </a:r>
          </a:p>
          <a:p>
            <a:pPr lvl="1" algn="just">
              <a:lnSpc>
                <a:spcPct val="150000"/>
              </a:lnSpc>
            </a:pPr>
            <a:endParaRPr lang="es-ES" sz="1600" dirty="0">
              <a:latin typeface="Cascadia Code" panose="020B0609020000020004" pitchFamily="49" charset="0"/>
              <a:ea typeface="Cascadia Code" panose="020B0609020000020004" pitchFamily="49" charset="0"/>
              <a:cs typeface="Cascadia Code" panose="020B0609020000020004" pitchFamily="49" charset="0"/>
            </a:endParaRPr>
          </a:p>
          <a:p>
            <a:pPr algn="just">
              <a:lnSpc>
                <a:spcPct val="150000"/>
              </a:lnSpc>
            </a:pPr>
            <a:r>
              <a:rPr lang="es-ES" sz="1600" dirty="0">
                <a:latin typeface="Cascadia Code" panose="020B0609020000020004" pitchFamily="49" charset="0"/>
                <a:ea typeface="Cascadia Code" panose="020B0609020000020004" pitchFamily="49" charset="0"/>
                <a:cs typeface="Cascadia Code" panose="020B0609020000020004" pitchFamily="49" charset="0"/>
              </a:rPr>
              <a:t>Existen otros sistemas similares:</a:t>
            </a:r>
          </a:p>
          <a:p>
            <a:pPr marL="742950" lvl="1" indent="-285750">
              <a:lnSpc>
                <a:spcPct val="150000"/>
              </a:lnSpc>
              <a:buFont typeface="Wingdings" panose="05000000000000000000" pitchFamily="2" charset="2"/>
              <a:buChar char="q"/>
            </a:pPr>
            <a:endParaRPr lang="es-ES" sz="2000" dirty="0">
              <a:latin typeface="Cascadia Code" panose="020B0609020000020004" pitchFamily="49" charset="0"/>
              <a:ea typeface="Cascadia Code" panose="020B0609020000020004" pitchFamily="49" charset="0"/>
              <a:cs typeface="Cascadia Code" panose="020B0609020000020004" pitchFamily="49" charset="0"/>
            </a:endParaRPr>
          </a:p>
          <a:p>
            <a:pPr marL="285750" indent="-285750">
              <a:lnSpc>
                <a:spcPct val="150000"/>
              </a:lnSpc>
              <a:buFont typeface="Wingdings" panose="05000000000000000000" pitchFamily="2" charset="2"/>
              <a:buChar char="q"/>
            </a:pPr>
            <a:endParaRPr lang="es-ES" sz="2000" dirty="0">
              <a:latin typeface="Cascadia Code" panose="020B0609020000020004" pitchFamily="49" charset="0"/>
              <a:ea typeface="Cascadia Code" panose="020B0609020000020004" pitchFamily="49" charset="0"/>
              <a:cs typeface="Cascadia Code" panose="020B0609020000020004" pitchFamily="49" charset="0"/>
            </a:endParaRPr>
          </a:p>
          <a:p>
            <a:endParaRPr lang="es-ES" dirty="0"/>
          </a:p>
        </p:txBody>
      </p:sp>
      <p:sp>
        <p:nvSpPr>
          <p:cNvPr id="2" name="CuadroTexto 1">
            <a:extLst>
              <a:ext uri="{FF2B5EF4-FFF2-40B4-BE49-F238E27FC236}">
                <a16:creationId xmlns:a16="http://schemas.microsoft.com/office/drawing/2014/main" id="{F3D534C4-E7EB-7BD8-085A-29CF0B1AD117}"/>
              </a:ext>
            </a:extLst>
          </p:cNvPr>
          <p:cNvSpPr txBox="1"/>
          <p:nvPr/>
        </p:nvSpPr>
        <p:spPr>
          <a:xfrm>
            <a:off x="0" y="6488668"/>
            <a:ext cx="7042150" cy="369332"/>
          </a:xfrm>
          <a:prstGeom prst="rect">
            <a:avLst/>
          </a:prstGeom>
          <a:noFill/>
        </p:spPr>
        <p:txBody>
          <a:bodyPr wrap="square">
            <a:spAutoFit/>
          </a:bodyPr>
          <a:lstStyle/>
          <a:p>
            <a:r>
              <a:rPr lang="es-ES" dirty="0">
                <a:latin typeface="Cascadia Code" panose="020B0609020000020004" pitchFamily="49" charset="0"/>
                <a:ea typeface="Cascadia Code" panose="020B0609020000020004" pitchFamily="49" charset="0"/>
                <a:cs typeface="Cascadia Code" panose="020B0609020000020004" pitchFamily="49" charset="0"/>
              </a:rPr>
              <a:t>37</a:t>
            </a:r>
            <a:endParaRPr lang="es-ES" dirty="0"/>
          </a:p>
        </p:txBody>
      </p:sp>
      <p:sp>
        <p:nvSpPr>
          <p:cNvPr id="3" name="CuadroTexto 2">
            <a:extLst>
              <a:ext uri="{FF2B5EF4-FFF2-40B4-BE49-F238E27FC236}">
                <a16:creationId xmlns:a16="http://schemas.microsoft.com/office/drawing/2014/main" id="{DA5D123A-9B17-6C7E-757E-8A75D5CBC3D4}"/>
              </a:ext>
            </a:extLst>
          </p:cNvPr>
          <p:cNvSpPr txBox="1"/>
          <p:nvPr/>
        </p:nvSpPr>
        <p:spPr>
          <a:xfrm>
            <a:off x="2846070" y="712281"/>
            <a:ext cx="6313684" cy="584775"/>
          </a:xfrm>
          <a:prstGeom prst="rect">
            <a:avLst/>
          </a:prstGeom>
          <a:noFill/>
        </p:spPr>
        <p:txBody>
          <a:bodyPr wrap="square">
            <a:spAutoFit/>
          </a:bodyPr>
          <a:lstStyle/>
          <a:p>
            <a:pPr algn="ctr"/>
            <a:r>
              <a:rPr lang="es-ES" sz="3200" dirty="0" err="1">
                <a:latin typeface="Cascadia Code" panose="020B0609020000020004" pitchFamily="49" charset="0"/>
                <a:ea typeface="Cascadia Code" panose="020B0609020000020004" pitchFamily="49" charset="0"/>
                <a:cs typeface="Cascadia Code" panose="020B0609020000020004" pitchFamily="49" charset="0"/>
              </a:rPr>
              <a:t>Conda</a:t>
            </a:r>
            <a:endParaRPr lang="es-ES" sz="3200" dirty="0"/>
          </a:p>
        </p:txBody>
      </p:sp>
      <p:pic>
        <p:nvPicPr>
          <p:cNvPr id="3074" name="Picture 2" descr="Conda icon - Free Download PNG &amp; SVG | Streamline">
            <a:extLst>
              <a:ext uri="{FF2B5EF4-FFF2-40B4-BE49-F238E27FC236}">
                <a16:creationId xmlns:a16="http://schemas.microsoft.com/office/drawing/2014/main" id="{4D55BF4B-CD5F-04C6-B0F2-71B0FD63372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77197" y="513576"/>
            <a:ext cx="2915424" cy="2915424"/>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Overview: How to Use Software">
            <a:extLst>
              <a:ext uri="{FF2B5EF4-FFF2-40B4-BE49-F238E27FC236}">
                <a16:creationId xmlns:a16="http://schemas.microsoft.com/office/drawing/2014/main" id="{5A527333-0551-67F2-7BCC-3591467B4BA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97462" y="5454025"/>
            <a:ext cx="1038412" cy="1034643"/>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Mamba User Guide — documentation">
            <a:extLst>
              <a:ext uri="{FF2B5EF4-FFF2-40B4-BE49-F238E27FC236}">
                <a16:creationId xmlns:a16="http://schemas.microsoft.com/office/drawing/2014/main" id="{FC9E573A-5686-753E-B68D-98CDCE236783}"/>
              </a:ext>
            </a:extLst>
          </p:cNvPr>
          <p:cNvPicPr>
            <a:picLocks noChangeAspect="1" noChangeArrowheads="1"/>
          </p:cNvPicPr>
          <p:nvPr/>
        </p:nvPicPr>
        <p:blipFill rotWithShape="1">
          <a:blip r:embed="rId6">
            <a:extLst>
              <a:ext uri="{BEBA8EAE-BF5A-486C-A8C5-ECC9F3942E4B}">
                <a14:imgProps xmlns:a14="http://schemas.microsoft.com/office/drawing/2010/main">
                  <a14:imgLayer r:embed="rId7">
                    <a14:imgEffect>
                      <a14:brightnessContrast bright="40000" contrast="-40000"/>
                    </a14:imgEffect>
                  </a14:imgLayer>
                </a14:imgProps>
              </a:ext>
              <a:ext uri="{28A0092B-C50C-407E-A947-70E740481C1C}">
                <a14:useLocalDpi xmlns:a14="http://schemas.microsoft.com/office/drawing/2010/main" val="0"/>
              </a:ext>
            </a:extLst>
          </a:blip>
          <a:srcRect b="32335"/>
          <a:stretch>
            <a:fillRect/>
          </a:stretch>
        </p:blipFill>
        <p:spPr bwMode="auto">
          <a:xfrm>
            <a:off x="5935874" y="4463643"/>
            <a:ext cx="3223880" cy="1398168"/>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a:extLst>
              <a:ext uri="{FF2B5EF4-FFF2-40B4-BE49-F238E27FC236}">
                <a16:creationId xmlns:a16="http://schemas.microsoft.com/office/drawing/2014/main" id="{B9AC1E76-FE45-05D8-F5AF-88621602DBD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986801" y="5256428"/>
            <a:ext cx="1148108" cy="13311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957617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242C7D-9210-187C-FA45-FA6F5D2F49A5}"/>
            </a:ext>
          </a:extLst>
        </p:cNvPr>
        <p:cNvGrpSpPr/>
        <p:nvPr/>
      </p:nvGrpSpPr>
      <p:grpSpPr>
        <a:xfrm>
          <a:off x="0" y="0"/>
          <a:ext cx="0" cy="0"/>
          <a:chOff x="0" y="0"/>
          <a:chExt cx="0" cy="0"/>
        </a:xfrm>
      </p:grpSpPr>
      <p:sp>
        <p:nvSpPr>
          <p:cNvPr id="6" name="Título 1">
            <a:extLst>
              <a:ext uri="{FF2B5EF4-FFF2-40B4-BE49-F238E27FC236}">
                <a16:creationId xmlns:a16="http://schemas.microsoft.com/office/drawing/2014/main" id="{3AAD9867-F050-92B8-668D-CB95936CE8D8}"/>
              </a:ext>
            </a:extLst>
          </p:cNvPr>
          <p:cNvSpPr txBox="1">
            <a:spLocks/>
          </p:cNvSpPr>
          <p:nvPr/>
        </p:nvSpPr>
        <p:spPr>
          <a:xfrm>
            <a:off x="15754" y="178803"/>
            <a:ext cx="10010561" cy="250244"/>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s-ES" sz="1800" dirty="0">
                <a:latin typeface="Cascadia Code" panose="020B0609020000020004" pitchFamily="49" charset="0"/>
                <a:ea typeface="Cascadia Code" panose="020B0609020000020004" pitchFamily="49" charset="0"/>
                <a:cs typeface="Cascadia Code" panose="020B0609020000020004" pitchFamily="49" charset="0"/>
              </a:rPr>
              <a:t>Unidad 1. Introducción a la Programación de Inteligencia Artificial</a:t>
            </a:r>
          </a:p>
        </p:txBody>
      </p:sp>
      <p:pic>
        <p:nvPicPr>
          <p:cNvPr id="9" name="Imagen 8" descr="Imagen que contiene señal, reloj&#10;&#10;Descripción generada automáticamente">
            <a:extLst>
              <a:ext uri="{FF2B5EF4-FFF2-40B4-BE49-F238E27FC236}">
                <a16:creationId xmlns:a16="http://schemas.microsoft.com/office/drawing/2014/main" id="{C7B0A83F-F13E-F91B-C7F0-1048D072E0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95660" y="26017"/>
            <a:ext cx="1180585" cy="979885"/>
          </a:xfrm>
          <a:prstGeom prst="rect">
            <a:avLst/>
          </a:prstGeom>
        </p:spPr>
      </p:pic>
      <p:cxnSp>
        <p:nvCxnSpPr>
          <p:cNvPr id="10" name="Conector recto 9">
            <a:extLst>
              <a:ext uri="{FF2B5EF4-FFF2-40B4-BE49-F238E27FC236}">
                <a16:creationId xmlns:a16="http://schemas.microsoft.com/office/drawing/2014/main" id="{99B9CB88-F430-2E39-02DF-5C2179531923}"/>
              </a:ext>
            </a:extLst>
          </p:cNvPr>
          <p:cNvCxnSpPr>
            <a:cxnSpLocks/>
            <a:endCxn id="11" idx="1"/>
          </p:cNvCxnSpPr>
          <p:nvPr/>
        </p:nvCxnSpPr>
        <p:spPr>
          <a:xfrm>
            <a:off x="15755" y="977450"/>
            <a:ext cx="2830314" cy="848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Rectángulo: esquinas redondeadas 10">
            <a:extLst>
              <a:ext uri="{FF2B5EF4-FFF2-40B4-BE49-F238E27FC236}">
                <a16:creationId xmlns:a16="http://schemas.microsoft.com/office/drawing/2014/main" id="{BE0940D3-1EB1-84CD-BF42-930CB83314B5}"/>
              </a:ext>
            </a:extLst>
          </p:cNvPr>
          <p:cNvSpPr/>
          <p:nvPr/>
        </p:nvSpPr>
        <p:spPr>
          <a:xfrm>
            <a:off x="2846069" y="714560"/>
            <a:ext cx="6313685" cy="542740"/>
          </a:xfrm>
          <a:prstGeom prst="roundRect">
            <a:avLst/>
          </a:prstGeom>
          <a:solidFill>
            <a:srgbClr val="FFFFFF">
              <a:alpha val="20000"/>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2" name="Conector recto 11">
            <a:extLst>
              <a:ext uri="{FF2B5EF4-FFF2-40B4-BE49-F238E27FC236}">
                <a16:creationId xmlns:a16="http://schemas.microsoft.com/office/drawing/2014/main" id="{B7108F4B-8538-E981-6609-5C267357A942}"/>
              </a:ext>
            </a:extLst>
          </p:cNvPr>
          <p:cNvCxnSpPr>
            <a:cxnSpLocks/>
            <a:stCxn id="11" idx="3"/>
          </p:cNvCxnSpPr>
          <p:nvPr/>
        </p:nvCxnSpPr>
        <p:spPr>
          <a:xfrm>
            <a:off x="9159754" y="985930"/>
            <a:ext cx="3016491" cy="1186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CuadroTexto 23">
            <a:extLst>
              <a:ext uri="{FF2B5EF4-FFF2-40B4-BE49-F238E27FC236}">
                <a16:creationId xmlns:a16="http://schemas.microsoft.com/office/drawing/2014/main" id="{2DF10090-CAAB-8C8D-CC20-4D0F81892857}"/>
              </a:ext>
            </a:extLst>
          </p:cNvPr>
          <p:cNvSpPr txBox="1"/>
          <p:nvPr/>
        </p:nvSpPr>
        <p:spPr>
          <a:xfrm>
            <a:off x="599379" y="1601572"/>
            <a:ext cx="6777367" cy="5078313"/>
          </a:xfrm>
          <a:prstGeom prst="rect">
            <a:avLst/>
          </a:prstGeom>
          <a:noFill/>
        </p:spPr>
        <p:txBody>
          <a:bodyPr wrap="square">
            <a:spAutoFit/>
          </a:bodyPr>
          <a:lstStyle/>
          <a:p>
            <a:pPr marL="285750" indent="-285750">
              <a:lnSpc>
                <a:spcPct val="150000"/>
              </a:lnSpc>
              <a:buFont typeface="Wingdings" panose="05000000000000000000" pitchFamily="2" charset="2"/>
              <a:buChar char="q"/>
            </a:pPr>
            <a:r>
              <a:rPr lang="es-ES" sz="2000" dirty="0">
                <a:highlight>
                  <a:srgbClr val="BC451B"/>
                </a:highlight>
                <a:latin typeface="Cascadia Code" panose="020B0609020000020004" pitchFamily="49" charset="0"/>
                <a:ea typeface="Cascadia Code" panose="020B0609020000020004" pitchFamily="49" charset="0"/>
                <a:cs typeface="Cascadia Code" panose="020B0609020000020004" pitchFamily="49" charset="0"/>
              </a:rPr>
              <a:t>¿Qué es </a:t>
            </a:r>
            <a:r>
              <a:rPr lang="es-ES" sz="2000" dirty="0" err="1">
                <a:highlight>
                  <a:srgbClr val="BC451B"/>
                </a:highlight>
                <a:latin typeface="Cascadia Code" panose="020B0609020000020004" pitchFamily="49" charset="0"/>
                <a:ea typeface="Cascadia Code" panose="020B0609020000020004" pitchFamily="49" charset="0"/>
                <a:cs typeface="Cascadia Code" panose="020B0609020000020004" pitchFamily="49" charset="0"/>
              </a:rPr>
              <a:t>Conda</a:t>
            </a:r>
            <a:r>
              <a:rPr lang="es-ES" sz="2000" dirty="0">
                <a:highlight>
                  <a:srgbClr val="BC451B"/>
                </a:highlight>
                <a:latin typeface="Cascadia Code" panose="020B0609020000020004" pitchFamily="49" charset="0"/>
                <a:ea typeface="Cascadia Code" panose="020B0609020000020004" pitchFamily="49" charset="0"/>
                <a:cs typeface="Cascadia Code" panose="020B0609020000020004" pitchFamily="49" charset="0"/>
              </a:rPr>
              <a:t>?</a:t>
            </a:r>
          </a:p>
          <a:p>
            <a:pPr lvl="1" algn="just">
              <a:lnSpc>
                <a:spcPct val="150000"/>
              </a:lnSpc>
            </a:pPr>
            <a:r>
              <a:rPr lang="es-ES" sz="1600" dirty="0">
                <a:latin typeface="Cascadia Code" panose="020B0609020000020004" pitchFamily="49" charset="0"/>
                <a:ea typeface="Cascadia Code" panose="020B0609020000020004" pitchFamily="49" charset="0"/>
                <a:cs typeface="Cascadia Code" panose="020B0609020000020004" pitchFamily="49" charset="0"/>
              </a:rPr>
              <a:t>Para descargar </a:t>
            </a:r>
            <a:r>
              <a:rPr lang="es-ES" sz="1600" dirty="0" err="1">
                <a:highlight>
                  <a:srgbClr val="008080"/>
                </a:highlight>
                <a:latin typeface="Cascadia Code" panose="020B0609020000020004" pitchFamily="49" charset="0"/>
                <a:ea typeface="Cascadia Code" panose="020B0609020000020004" pitchFamily="49" charset="0"/>
                <a:cs typeface="Cascadia Code" panose="020B0609020000020004" pitchFamily="49" charset="0"/>
              </a:rPr>
              <a:t>Conda</a:t>
            </a:r>
            <a:r>
              <a:rPr lang="es-ES" sz="1600" dirty="0">
                <a:latin typeface="Cascadia Code" panose="020B0609020000020004" pitchFamily="49" charset="0"/>
                <a:ea typeface="Cascadia Code" panose="020B0609020000020004" pitchFamily="49" charset="0"/>
                <a:cs typeface="Cascadia Code" panose="020B0609020000020004" pitchFamily="49" charset="0"/>
              </a:rPr>
              <a:t> en Windows:</a:t>
            </a:r>
          </a:p>
          <a:p>
            <a:pPr lvl="1" algn="just">
              <a:lnSpc>
                <a:spcPct val="150000"/>
              </a:lnSpc>
            </a:pPr>
            <a:endParaRPr lang="es-ES" sz="1600" dirty="0">
              <a:latin typeface="Cascadia Code" panose="020B0609020000020004" pitchFamily="49" charset="0"/>
              <a:ea typeface="Cascadia Code" panose="020B0609020000020004" pitchFamily="49" charset="0"/>
              <a:cs typeface="Cascadia Code" panose="020B0609020000020004" pitchFamily="49" charset="0"/>
            </a:endParaRPr>
          </a:p>
          <a:p>
            <a:pPr lvl="1" algn="just">
              <a:lnSpc>
                <a:spcPct val="150000"/>
              </a:lnSpc>
            </a:pPr>
            <a:endParaRPr lang="es-ES" sz="1600" dirty="0">
              <a:latin typeface="Cascadia Code" panose="020B0609020000020004" pitchFamily="49" charset="0"/>
              <a:ea typeface="Cascadia Code" panose="020B0609020000020004" pitchFamily="49" charset="0"/>
              <a:cs typeface="Cascadia Code" panose="020B0609020000020004" pitchFamily="49" charset="0"/>
            </a:endParaRPr>
          </a:p>
          <a:p>
            <a:pPr lvl="1" algn="just">
              <a:lnSpc>
                <a:spcPct val="150000"/>
              </a:lnSpc>
            </a:pPr>
            <a:endParaRPr lang="es-ES" sz="1600" dirty="0">
              <a:latin typeface="Cascadia Code" panose="020B0609020000020004" pitchFamily="49" charset="0"/>
              <a:ea typeface="Cascadia Code" panose="020B0609020000020004" pitchFamily="49" charset="0"/>
              <a:cs typeface="Cascadia Code" panose="020B0609020000020004" pitchFamily="49" charset="0"/>
            </a:endParaRPr>
          </a:p>
          <a:p>
            <a:pPr lvl="1" algn="just">
              <a:lnSpc>
                <a:spcPct val="150000"/>
              </a:lnSpc>
            </a:pPr>
            <a:endParaRPr lang="es-ES" sz="1600" dirty="0">
              <a:latin typeface="Cascadia Code" panose="020B0609020000020004" pitchFamily="49" charset="0"/>
              <a:ea typeface="Cascadia Code" panose="020B0609020000020004" pitchFamily="49" charset="0"/>
              <a:cs typeface="Cascadia Code" panose="020B0609020000020004" pitchFamily="49" charset="0"/>
            </a:endParaRPr>
          </a:p>
          <a:p>
            <a:pPr lvl="1" algn="just">
              <a:lnSpc>
                <a:spcPct val="150000"/>
              </a:lnSpc>
            </a:pPr>
            <a:endParaRPr lang="es-ES" sz="1600" dirty="0">
              <a:latin typeface="Cascadia Code" panose="020B0609020000020004" pitchFamily="49" charset="0"/>
              <a:ea typeface="Cascadia Code" panose="020B0609020000020004" pitchFamily="49" charset="0"/>
              <a:cs typeface="Cascadia Code" panose="020B0609020000020004" pitchFamily="49" charset="0"/>
            </a:endParaRPr>
          </a:p>
          <a:p>
            <a:pPr lvl="1" algn="just">
              <a:lnSpc>
                <a:spcPct val="150000"/>
              </a:lnSpc>
            </a:pPr>
            <a:r>
              <a:rPr lang="es-ES" sz="1600" dirty="0">
                <a:latin typeface="Cascadia Code" panose="020B0609020000020004" pitchFamily="49" charset="0"/>
                <a:ea typeface="Cascadia Code" panose="020B0609020000020004" pitchFamily="49" charset="0"/>
                <a:cs typeface="Cascadia Code" panose="020B0609020000020004" pitchFamily="49" charset="0"/>
              </a:rPr>
              <a:t>En Windows, </a:t>
            </a:r>
            <a:r>
              <a:rPr lang="es-ES" sz="1600" dirty="0" err="1">
                <a:latin typeface="Cascadia Code" panose="020B0609020000020004" pitchFamily="49" charset="0"/>
                <a:ea typeface="Cascadia Code" panose="020B0609020000020004" pitchFamily="49" charset="0"/>
                <a:cs typeface="Cascadia Code" panose="020B0609020000020004" pitchFamily="49" charset="0"/>
              </a:rPr>
              <a:t>Conda</a:t>
            </a:r>
            <a:r>
              <a:rPr lang="es-ES" sz="1600" dirty="0">
                <a:latin typeface="Cascadia Code" panose="020B0609020000020004" pitchFamily="49" charset="0"/>
                <a:ea typeface="Cascadia Code" panose="020B0609020000020004" pitchFamily="49" charset="0"/>
                <a:cs typeface="Cascadia Code" panose="020B0609020000020004" pitchFamily="49" charset="0"/>
              </a:rPr>
              <a:t> tiene una interfaz gráfica muy intuitiva, probemos a crear nuestro primer entorno de desarrollo con la versión “3.12.11” de Python </a:t>
            </a:r>
            <a:r>
              <a:rPr lang="es-ES" sz="1600" dirty="0">
                <a:latin typeface="Cascadia Code" panose="020B0609020000020004" pitchFamily="49" charset="0"/>
                <a:ea typeface="Cascadia Code" panose="020B0609020000020004" pitchFamily="49" charset="0"/>
                <a:cs typeface="Cascadia Code" panose="020B0609020000020004" pitchFamily="49" charset="0"/>
                <a:sym typeface="Wingdings" panose="05000000000000000000" pitchFamily="2" charset="2"/>
              </a:rPr>
              <a:t></a:t>
            </a:r>
            <a:endParaRPr lang="es-ES" sz="1600" dirty="0">
              <a:latin typeface="Cascadia Code" panose="020B0609020000020004" pitchFamily="49" charset="0"/>
              <a:ea typeface="Cascadia Code" panose="020B0609020000020004" pitchFamily="49" charset="0"/>
              <a:cs typeface="Cascadia Code" panose="020B0609020000020004" pitchFamily="49" charset="0"/>
            </a:endParaRPr>
          </a:p>
          <a:p>
            <a:pPr marL="742950" lvl="1" indent="-285750">
              <a:lnSpc>
                <a:spcPct val="150000"/>
              </a:lnSpc>
              <a:buFont typeface="Wingdings" panose="05000000000000000000" pitchFamily="2" charset="2"/>
              <a:buChar char="q"/>
            </a:pPr>
            <a:endParaRPr lang="es-ES" sz="2000" dirty="0">
              <a:latin typeface="Cascadia Code" panose="020B0609020000020004" pitchFamily="49" charset="0"/>
              <a:ea typeface="Cascadia Code" panose="020B0609020000020004" pitchFamily="49" charset="0"/>
              <a:cs typeface="Cascadia Code" panose="020B0609020000020004" pitchFamily="49" charset="0"/>
            </a:endParaRPr>
          </a:p>
          <a:p>
            <a:pPr marL="285750" indent="-285750">
              <a:lnSpc>
                <a:spcPct val="150000"/>
              </a:lnSpc>
              <a:buFont typeface="Wingdings" panose="05000000000000000000" pitchFamily="2" charset="2"/>
              <a:buChar char="q"/>
            </a:pPr>
            <a:endParaRPr lang="es-ES" sz="2000" dirty="0">
              <a:latin typeface="Cascadia Code" panose="020B0609020000020004" pitchFamily="49" charset="0"/>
              <a:ea typeface="Cascadia Code" panose="020B0609020000020004" pitchFamily="49" charset="0"/>
              <a:cs typeface="Cascadia Code" panose="020B0609020000020004" pitchFamily="49" charset="0"/>
            </a:endParaRPr>
          </a:p>
          <a:p>
            <a:endParaRPr lang="es-ES" dirty="0"/>
          </a:p>
        </p:txBody>
      </p:sp>
      <p:sp>
        <p:nvSpPr>
          <p:cNvPr id="2" name="CuadroTexto 1">
            <a:extLst>
              <a:ext uri="{FF2B5EF4-FFF2-40B4-BE49-F238E27FC236}">
                <a16:creationId xmlns:a16="http://schemas.microsoft.com/office/drawing/2014/main" id="{EF9BBBE7-7ECB-8495-1A47-A69E12BCC4EF}"/>
              </a:ext>
            </a:extLst>
          </p:cNvPr>
          <p:cNvSpPr txBox="1"/>
          <p:nvPr/>
        </p:nvSpPr>
        <p:spPr>
          <a:xfrm>
            <a:off x="0" y="6488668"/>
            <a:ext cx="7042150" cy="369332"/>
          </a:xfrm>
          <a:prstGeom prst="rect">
            <a:avLst/>
          </a:prstGeom>
          <a:noFill/>
        </p:spPr>
        <p:txBody>
          <a:bodyPr wrap="square">
            <a:spAutoFit/>
          </a:bodyPr>
          <a:lstStyle/>
          <a:p>
            <a:r>
              <a:rPr lang="es-ES" dirty="0">
                <a:latin typeface="Cascadia Code" panose="020B0609020000020004" pitchFamily="49" charset="0"/>
                <a:ea typeface="Cascadia Code" panose="020B0609020000020004" pitchFamily="49" charset="0"/>
                <a:cs typeface="Cascadia Code" panose="020B0609020000020004" pitchFamily="49" charset="0"/>
              </a:rPr>
              <a:t>38</a:t>
            </a:r>
            <a:endParaRPr lang="es-ES" dirty="0"/>
          </a:p>
        </p:txBody>
      </p:sp>
      <p:sp>
        <p:nvSpPr>
          <p:cNvPr id="3" name="CuadroTexto 2">
            <a:extLst>
              <a:ext uri="{FF2B5EF4-FFF2-40B4-BE49-F238E27FC236}">
                <a16:creationId xmlns:a16="http://schemas.microsoft.com/office/drawing/2014/main" id="{C1A125A0-1D21-7151-94AC-100F4A1BE749}"/>
              </a:ext>
            </a:extLst>
          </p:cNvPr>
          <p:cNvSpPr txBox="1"/>
          <p:nvPr/>
        </p:nvSpPr>
        <p:spPr>
          <a:xfrm>
            <a:off x="2846070" y="712281"/>
            <a:ext cx="6313684" cy="584775"/>
          </a:xfrm>
          <a:prstGeom prst="rect">
            <a:avLst/>
          </a:prstGeom>
          <a:noFill/>
        </p:spPr>
        <p:txBody>
          <a:bodyPr wrap="square">
            <a:spAutoFit/>
          </a:bodyPr>
          <a:lstStyle/>
          <a:p>
            <a:pPr algn="ctr"/>
            <a:r>
              <a:rPr lang="es-ES" sz="3200" dirty="0" err="1">
                <a:latin typeface="Cascadia Code" panose="020B0609020000020004" pitchFamily="49" charset="0"/>
                <a:ea typeface="Cascadia Code" panose="020B0609020000020004" pitchFamily="49" charset="0"/>
                <a:cs typeface="Cascadia Code" panose="020B0609020000020004" pitchFamily="49" charset="0"/>
              </a:rPr>
              <a:t>Conda</a:t>
            </a:r>
            <a:endParaRPr lang="es-ES" sz="3200" dirty="0"/>
          </a:p>
        </p:txBody>
      </p:sp>
      <p:pic>
        <p:nvPicPr>
          <p:cNvPr id="3074" name="Picture 2" descr="Conda icon - Free Download PNG &amp; SVG | Streamline">
            <a:extLst>
              <a:ext uri="{FF2B5EF4-FFF2-40B4-BE49-F238E27FC236}">
                <a16:creationId xmlns:a16="http://schemas.microsoft.com/office/drawing/2014/main" id="{1FC2BC83-3E99-8BB2-8762-D88B5B30B2C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77197" y="513576"/>
            <a:ext cx="2915424" cy="2915424"/>
          </a:xfrm>
          <a:prstGeom prst="rect">
            <a:avLst/>
          </a:prstGeom>
          <a:noFill/>
          <a:extLst>
            <a:ext uri="{909E8E84-426E-40DD-AFC4-6F175D3DCCD1}">
              <a14:hiddenFill xmlns:a14="http://schemas.microsoft.com/office/drawing/2010/main">
                <a:solidFill>
                  <a:srgbClr val="FFFFFF"/>
                </a:solidFill>
              </a14:hiddenFill>
            </a:ext>
          </a:extLst>
        </p:spPr>
      </p:pic>
      <p:sp>
        <p:nvSpPr>
          <p:cNvPr id="5" name="CuadroTexto 4">
            <a:extLst>
              <a:ext uri="{FF2B5EF4-FFF2-40B4-BE49-F238E27FC236}">
                <a16:creationId xmlns:a16="http://schemas.microsoft.com/office/drawing/2014/main" id="{E606982F-780E-6079-E5AB-028E0E26EC11}"/>
              </a:ext>
            </a:extLst>
          </p:cNvPr>
          <p:cNvSpPr txBox="1"/>
          <p:nvPr/>
        </p:nvSpPr>
        <p:spPr>
          <a:xfrm>
            <a:off x="1077445" y="2926623"/>
            <a:ext cx="6121624" cy="369332"/>
          </a:xfrm>
          <a:prstGeom prst="rect">
            <a:avLst/>
          </a:prstGeom>
          <a:noFill/>
        </p:spPr>
        <p:txBody>
          <a:bodyPr wrap="square">
            <a:spAutoFit/>
          </a:bodyPr>
          <a:lstStyle/>
          <a:p>
            <a:r>
              <a:rPr lang="es-ES" dirty="0" err="1">
                <a:hlinkClick r:id="rId5"/>
              </a:rPr>
              <a:t>Download</a:t>
            </a:r>
            <a:r>
              <a:rPr lang="es-ES" dirty="0">
                <a:hlinkClick r:id="rId5"/>
              </a:rPr>
              <a:t> Anaconda </a:t>
            </a:r>
            <a:r>
              <a:rPr lang="es-ES" dirty="0" err="1">
                <a:hlinkClick r:id="rId5"/>
              </a:rPr>
              <a:t>Distribution</a:t>
            </a:r>
            <a:r>
              <a:rPr lang="es-ES" dirty="0">
                <a:hlinkClick r:id="rId5"/>
              </a:rPr>
              <a:t> | Anaconda</a:t>
            </a:r>
            <a:endParaRPr lang="es-ES" dirty="0"/>
          </a:p>
        </p:txBody>
      </p:sp>
      <p:pic>
        <p:nvPicPr>
          <p:cNvPr id="8" name="Imagen 7">
            <a:extLst>
              <a:ext uri="{FF2B5EF4-FFF2-40B4-BE49-F238E27FC236}">
                <a16:creationId xmlns:a16="http://schemas.microsoft.com/office/drawing/2014/main" id="{0D6F596A-237F-EB53-9FA6-0E8372EA0196}"/>
              </a:ext>
            </a:extLst>
          </p:cNvPr>
          <p:cNvPicPr>
            <a:picLocks noChangeAspect="1"/>
          </p:cNvPicPr>
          <p:nvPr/>
        </p:nvPicPr>
        <p:blipFill>
          <a:blip r:embed="rId6"/>
          <a:stretch>
            <a:fillRect/>
          </a:stretch>
        </p:blipFill>
        <p:spPr>
          <a:xfrm>
            <a:off x="599379" y="3365185"/>
            <a:ext cx="5994916" cy="460083"/>
          </a:xfrm>
          <a:prstGeom prst="rect">
            <a:avLst/>
          </a:prstGeom>
        </p:spPr>
      </p:pic>
      <p:pic>
        <p:nvPicPr>
          <p:cNvPr id="14" name="Imagen 13">
            <a:extLst>
              <a:ext uri="{FF2B5EF4-FFF2-40B4-BE49-F238E27FC236}">
                <a16:creationId xmlns:a16="http://schemas.microsoft.com/office/drawing/2014/main" id="{BEA6DB50-FFFA-031D-486A-5815C9D8402A}"/>
              </a:ext>
            </a:extLst>
          </p:cNvPr>
          <p:cNvPicPr>
            <a:picLocks noChangeAspect="1"/>
          </p:cNvPicPr>
          <p:nvPr/>
        </p:nvPicPr>
        <p:blipFill>
          <a:blip r:embed="rId7"/>
          <a:stretch>
            <a:fillRect/>
          </a:stretch>
        </p:blipFill>
        <p:spPr>
          <a:xfrm>
            <a:off x="7563912" y="2666870"/>
            <a:ext cx="4260829" cy="3476569"/>
          </a:xfrm>
          <a:prstGeom prst="rect">
            <a:avLst/>
          </a:prstGeom>
        </p:spPr>
      </p:pic>
    </p:spTree>
    <p:extLst>
      <p:ext uri="{BB962C8B-B14F-4D97-AF65-F5344CB8AC3E}">
        <p14:creationId xmlns:p14="http://schemas.microsoft.com/office/powerpoint/2010/main" val="226703811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6B19F4-A8E3-281C-82D4-D24B36C0C277}"/>
            </a:ext>
          </a:extLst>
        </p:cNvPr>
        <p:cNvGrpSpPr/>
        <p:nvPr/>
      </p:nvGrpSpPr>
      <p:grpSpPr>
        <a:xfrm>
          <a:off x="0" y="0"/>
          <a:ext cx="0" cy="0"/>
          <a:chOff x="0" y="0"/>
          <a:chExt cx="0" cy="0"/>
        </a:xfrm>
      </p:grpSpPr>
      <p:sp>
        <p:nvSpPr>
          <p:cNvPr id="6" name="Título 1">
            <a:extLst>
              <a:ext uri="{FF2B5EF4-FFF2-40B4-BE49-F238E27FC236}">
                <a16:creationId xmlns:a16="http://schemas.microsoft.com/office/drawing/2014/main" id="{AC0C2458-6492-85D2-45C8-27E4C3109BF8}"/>
              </a:ext>
            </a:extLst>
          </p:cNvPr>
          <p:cNvSpPr txBox="1">
            <a:spLocks/>
          </p:cNvSpPr>
          <p:nvPr/>
        </p:nvSpPr>
        <p:spPr>
          <a:xfrm>
            <a:off x="15754" y="178803"/>
            <a:ext cx="10010561" cy="250244"/>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s-ES" sz="1800" dirty="0">
                <a:latin typeface="Cascadia Code" panose="020B0609020000020004" pitchFamily="49" charset="0"/>
                <a:ea typeface="Cascadia Code" panose="020B0609020000020004" pitchFamily="49" charset="0"/>
                <a:cs typeface="Cascadia Code" panose="020B0609020000020004" pitchFamily="49" charset="0"/>
              </a:rPr>
              <a:t>Unidad 1. Introducción a la Programación de Inteligencia Artificial</a:t>
            </a:r>
          </a:p>
        </p:txBody>
      </p:sp>
      <p:pic>
        <p:nvPicPr>
          <p:cNvPr id="9" name="Imagen 8" descr="Imagen que contiene señal, reloj&#10;&#10;Descripción generada automáticamente">
            <a:extLst>
              <a:ext uri="{FF2B5EF4-FFF2-40B4-BE49-F238E27FC236}">
                <a16:creationId xmlns:a16="http://schemas.microsoft.com/office/drawing/2014/main" id="{10E40EB9-4F40-67C8-4847-345D166022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95660" y="26017"/>
            <a:ext cx="1180585" cy="979885"/>
          </a:xfrm>
          <a:prstGeom prst="rect">
            <a:avLst/>
          </a:prstGeom>
        </p:spPr>
      </p:pic>
      <p:cxnSp>
        <p:nvCxnSpPr>
          <p:cNvPr id="10" name="Conector recto 9">
            <a:extLst>
              <a:ext uri="{FF2B5EF4-FFF2-40B4-BE49-F238E27FC236}">
                <a16:creationId xmlns:a16="http://schemas.microsoft.com/office/drawing/2014/main" id="{836BDC18-F726-72F9-B2E2-A7ADA90C9ABF}"/>
              </a:ext>
            </a:extLst>
          </p:cNvPr>
          <p:cNvCxnSpPr>
            <a:cxnSpLocks/>
            <a:endCxn id="11" idx="1"/>
          </p:cNvCxnSpPr>
          <p:nvPr/>
        </p:nvCxnSpPr>
        <p:spPr>
          <a:xfrm>
            <a:off x="15755" y="977450"/>
            <a:ext cx="2830314" cy="848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Rectángulo: esquinas redondeadas 10">
            <a:extLst>
              <a:ext uri="{FF2B5EF4-FFF2-40B4-BE49-F238E27FC236}">
                <a16:creationId xmlns:a16="http://schemas.microsoft.com/office/drawing/2014/main" id="{E69A2B94-70CD-0925-097C-74BA9E474487}"/>
              </a:ext>
            </a:extLst>
          </p:cNvPr>
          <p:cNvSpPr/>
          <p:nvPr/>
        </p:nvSpPr>
        <p:spPr>
          <a:xfrm>
            <a:off x="2846069" y="714560"/>
            <a:ext cx="6313685" cy="542740"/>
          </a:xfrm>
          <a:prstGeom prst="roundRect">
            <a:avLst/>
          </a:prstGeom>
          <a:solidFill>
            <a:srgbClr val="FFFFFF">
              <a:alpha val="20000"/>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2" name="Conector recto 11">
            <a:extLst>
              <a:ext uri="{FF2B5EF4-FFF2-40B4-BE49-F238E27FC236}">
                <a16:creationId xmlns:a16="http://schemas.microsoft.com/office/drawing/2014/main" id="{471CE61C-7BD2-8F23-CB2A-924FC7B5F034}"/>
              </a:ext>
            </a:extLst>
          </p:cNvPr>
          <p:cNvCxnSpPr>
            <a:cxnSpLocks/>
            <a:stCxn id="11" idx="3"/>
          </p:cNvCxnSpPr>
          <p:nvPr/>
        </p:nvCxnSpPr>
        <p:spPr>
          <a:xfrm>
            <a:off x="9159754" y="985930"/>
            <a:ext cx="3016491" cy="1186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CuadroTexto 23">
            <a:extLst>
              <a:ext uri="{FF2B5EF4-FFF2-40B4-BE49-F238E27FC236}">
                <a16:creationId xmlns:a16="http://schemas.microsoft.com/office/drawing/2014/main" id="{6AB85DDC-54BB-AAAE-2E20-9B4EDF5009C4}"/>
              </a:ext>
            </a:extLst>
          </p:cNvPr>
          <p:cNvSpPr txBox="1"/>
          <p:nvPr/>
        </p:nvSpPr>
        <p:spPr>
          <a:xfrm>
            <a:off x="599379" y="1601572"/>
            <a:ext cx="10909752" cy="6924973"/>
          </a:xfrm>
          <a:prstGeom prst="rect">
            <a:avLst/>
          </a:prstGeom>
          <a:noFill/>
        </p:spPr>
        <p:txBody>
          <a:bodyPr wrap="square">
            <a:spAutoFit/>
          </a:bodyPr>
          <a:lstStyle/>
          <a:p>
            <a:pPr marL="285750" indent="-285750">
              <a:lnSpc>
                <a:spcPct val="150000"/>
              </a:lnSpc>
              <a:buFont typeface="Wingdings" panose="05000000000000000000" pitchFamily="2" charset="2"/>
              <a:buChar char="q"/>
            </a:pPr>
            <a:r>
              <a:rPr lang="es-ES" sz="2000" dirty="0">
                <a:highlight>
                  <a:srgbClr val="BC451B"/>
                </a:highlight>
                <a:latin typeface="Cascadia Code" panose="020B0609020000020004" pitchFamily="49" charset="0"/>
                <a:ea typeface="Cascadia Code" panose="020B0609020000020004" pitchFamily="49" charset="0"/>
                <a:cs typeface="Cascadia Code" panose="020B0609020000020004" pitchFamily="49" charset="0"/>
              </a:rPr>
              <a:t>¿Qué es </a:t>
            </a:r>
            <a:r>
              <a:rPr lang="es-ES" sz="2000" dirty="0" err="1">
                <a:highlight>
                  <a:srgbClr val="BC451B"/>
                </a:highlight>
                <a:latin typeface="Cascadia Code" panose="020B0609020000020004" pitchFamily="49" charset="0"/>
                <a:ea typeface="Cascadia Code" panose="020B0609020000020004" pitchFamily="49" charset="0"/>
                <a:cs typeface="Cascadia Code" panose="020B0609020000020004" pitchFamily="49" charset="0"/>
              </a:rPr>
              <a:t>Conda</a:t>
            </a:r>
            <a:r>
              <a:rPr lang="es-ES" sz="2000" dirty="0">
                <a:highlight>
                  <a:srgbClr val="BC451B"/>
                </a:highlight>
                <a:latin typeface="Cascadia Code" panose="020B0609020000020004" pitchFamily="49" charset="0"/>
                <a:ea typeface="Cascadia Code" panose="020B0609020000020004" pitchFamily="49" charset="0"/>
                <a:cs typeface="Cascadia Code" panose="020B0609020000020004" pitchFamily="49" charset="0"/>
              </a:rPr>
              <a:t>?</a:t>
            </a:r>
          </a:p>
          <a:p>
            <a:pPr lvl="1" algn="just">
              <a:lnSpc>
                <a:spcPct val="150000"/>
              </a:lnSpc>
            </a:pPr>
            <a:r>
              <a:rPr lang="es-ES" sz="1600" dirty="0">
                <a:latin typeface="Cascadia Code" panose="020B0609020000020004" pitchFamily="49" charset="0"/>
                <a:ea typeface="Cascadia Code" panose="020B0609020000020004" pitchFamily="49" charset="0"/>
                <a:cs typeface="Cascadia Code" panose="020B0609020000020004" pitchFamily="49" charset="0"/>
              </a:rPr>
              <a:t>Para descargar </a:t>
            </a:r>
            <a:r>
              <a:rPr lang="es-ES" sz="1600" dirty="0" err="1">
                <a:highlight>
                  <a:srgbClr val="008080"/>
                </a:highlight>
                <a:latin typeface="Cascadia Code" panose="020B0609020000020004" pitchFamily="49" charset="0"/>
                <a:ea typeface="Cascadia Code" panose="020B0609020000020004" pitchFamily="49" charset="0"/>
                <a:cs typeface="Cascadia Code" panose="020B0609020000020004" pitchFamily="49" charset="0"/>
              </a:rPr>
              <a:t>Conda</a:t>
            </a:r>
            <a:r>
              <a:rPr lang="es-ES" sz="1600" dirty="0">
                <a:latin typeface="Cascadia Code" panose="020B0609020000020004" pitchFamily="49" charset="0"/>
                <a:ea typeface="Cascadia Code" panose="020B0609020000020004" pitchFamily="49" charset="0"/>
                <a:cs typeface="Cascadia Code" panose="020B0609020000020004" pitchFamily="49" charset="0"/>
              </a:rPr>
              <a:t> en Linux (desde </a:t>
            </a:r>
            <a:r>
              <a:rPr lang="es-ES" sz="1600" dirty="0" err="1">
                <a:latin typeface="Cascadia Code" panose="020B0609020000020004" pitchFamily="49" charset="0"/>
                <a:ea typeface="Cascadia Code" panose="020B0609020000020004" pitchFamily="49" charset="0"/>
                <a:cs typeface="Cascadia Code" panose="020B0609020000020004" pitchFamily="49" charset="0"/>
              </a:rPr>
              <a:t>bash</a:t>
            </a:r>
            <a:r>
              <a:rPr lang="es-ES" sz="1600" dirty="0">
                <a:latin typeface="Cascadia Code" panose="020B0609020000020004" pitchFamily="49" charset="0"/>
                <a:ea typeface="Cascadia Code" panose="020B0609020000020004" pitchFamily="49" charset="0"/>
                <a:cs typeface="Cascadia Code" panose="020B0609020000020004" pitchFamily="49" charset="0"/>
              </a:rPr>
              <a:t>):</a:t>
            </a:r>
          </a:p>
          <a:p>
            <a:pPr lvl="1" algn="just">
              <a:lnSpc>
                <a:spcPct val="150000"/>
              </a:lnSpc>
            </a:pPr>
            <a:endParaRPr lang="es-ES" sz="1600" dirty="0">
              <a:latin typeface="Cascadia Code" panose="020B0609020000020004" pitchFamily="49" charset="0"/>
              <a:ea typeface="Cascadia Code" panose="020B0609020000020004" pitchFamily="49" charset="0"/>
              <a:cs typeface="Cascadia Code" panose="020B0609020000020004" pitchFamily="49" charset="0"/>
            </a:endParaRPr>
          </a:p>
          <a:p>
            <a:pPr lvl="1" algn="just">
              <a:lnSpc>
                <a:spcPct val="150000"/>
              </a:lnSpc>
            </a:pPr>
            <a:endParaRPr lang="es-ES" sz="1600" dirty="0">
              <a:latin typeface="Cascadia Code" panose="020B0609020000020004" pitchFamily="49" charset="0"/>
              <a:ea typeface="Cascadia Code" panose="020B0609020000020004" pitchFamily="49" charset="0"/>
              <a:cs typeface="Cascadia Code" panose="020B0609020000020004" pitchFamily="49" charset="0"/>
            </a:endParaRPr>
          </a:p>
          <a:p>
            <a:pPr lvl="1" algn="just">
              <a:lnSpc>
                <a:spcPct val="150000"/>
              </a:lnSpc>
            </a:pPr>
            <a:endParaRPr lang="es-ES" sz="1600" dirty="0">
              <a:latin typeface="Cascadia Code" panose="020B0609020000020004" pitchFamily="49" charset="0"/>
              <a:ea typeface="Cascadia Code" panose="020B0609020000020004" pitchFamily="49" charset="0"/>
              <a:cs typeface="Cascadia Code" panose="020B0609020000020004" pitchFamily="49" charset="0"/>
            </a:endParaRPr>
          </a:p>
          <a:p>
            <a:pPr lvl="1" algn="just">
              <a:lnSpc>
                <a:spcPct val="150000"/>
              </a:lnSpc>
            </a:pPr>
            <a:r>
              <a:rPr lang="es-ES" sz="1600" dirty="0">
                <a:latin typeface="Cascadia Code" panose="020B0609020000020004" pitchFamily="49" charset="0"/>
                <a:ea typeface="Cascadia Code" panose="020B0609020000020004" pitchFamily="49" charset="0"/>
                <a:cs typeface="Cascadia Code" panose="020B0609020000020004" pitchFamily="49" charset="0"/>
              </a:rPr>
              <a:t>Acepta la licencia, deja la ruta por defecto en tu HOME e inicializa.</a:t>
            </a:r>
          </a:p>
          <a:p>
            <a:pPr lvl="1" algn="just">
              <a:lnSpc>
                <a:spcPct val="150000"/>
              </a:lnSpc>
            </a:pPr>
            <a:endParaRPr lang="es-ES" sz="1600" dirty="0">
              <a:latin typeface="Cascadia Code" panose="020B0609020000020004" pitchFamily="49" charset="0"/>
              <a:ea typeface="Cascadia Code" panose="020B0609020000020004" pitchFamily="49" charset="0"/>
              <a:cs typeface="Cascadia Code" panose="020B0609020000020004" pitchFamily="49" charset="0"/>
            </a:endParaRPr>
          </a:p>
          <a:p>
            <a:pPr lvl="1" algn="just">
              <a:lnSpc>
                <a:spcPct val="150000"/>
              </a:lnSpc>
            </a:pPr>
            <a:endParaRPr lang="es-ES" sz="1600" dirty="0">
              <a:latin typeface="Cascadia Code" panose="020B0609020000020004" pitchFamily="49" charset="0"/>
              <a:ea typeface="Cascadia Code" panose="020B0609020000020004" pitchFamily="49" charset="0"/>
              <a:cs typeface="Cascadia Code" panose="020B0609020000020004" pitchFamily="49" charset="0"/>
            </a:endParaRPr>
          </a:p>
          <a:p>
            <a:pPr lvl="1" algn="just">
              <a:lnSpc>
                <a:spcPct val="150000"/>
              </a:lnSpc>
            </a:pPr>
            <a:endParaRPr lang="es-ES" sz="1600" dirty="0">
              <a:latin typeface="Cascadia Code" panose="020B0609020000020004" pitchFamily="49" charset="0"/>
              <a:ea typeface="Cascadia Code" panose="020B0609020000020004" pitchFamily="49" charset="0"/>
              <a:cs typeface="Cascadia Code" panose="020B0609020000020004" pitchFamily="49" charset="0"/>
            </a:endParaRPr>
          </a:p>
          <a:p>
            <a:pPr lvl="1" algn="just">
              <a:lnSpc>
                <a:spcPct val="150000"/>
              </a:lnSpc>
            </a:pPr>
            <a:r>
              <a:rPr lang="es-ES" sz="1600" dirty="0">
                <a:latin typeface="Cascadia Code" panose="020B0609020000020004" pitchFamily="49" charset="0"/>
                <a:ea typeface="Cascadia Code" panose="020B0609020000020004" pitchFamily="49" charset="0"/>
                <a:cs typeface="Cascadia Code" panose="020B0609020000020004" pitchFamily="49" charset="0"/>
              </a:rPr>
              <a:t>Puedes comprobar la versión y asegurarte de que está bien instalado:</a:t>
            </a:r>
          </a:p>
          <a:p>
            <a:pPr lvl="1" algn="just">
              <a:lnSpc>
                <a:spcPct val="150000"/>
              </a:lnSpc>
            </a:pPr>
            <a:endParaRPr lang="es-ES" sz="1600" dirty="0">
              <a:latin typeface="Cascadia Code" panose="020B0609020000020004" pitchFamily="49" charset="0"/>
              <a:ea typeface="Cascadia Code" panose="020B0609020000020004" pitchFamily="49" charset="0"/>
              <a:cs typeface="Cascadia Code" panose="020B0609020000020004" pitchFamily="49" charset="0"/>
            </a:endParaRPr>
          </a:p>
          <a:p>
            <a:pPr lvl="1" algn="just">
              <a:lnSpc>
                <a:spcPct val="150000"/>
              </a:lnSpc>
            </a:pPr>
            <a:endParaRPr lang="es-ES" sz="1600" dirty="0">
              <a:latin typeface="Cascadia Code" panose="020B0609020000020004" pitchFamily="49" charset="0"/>
              <a:ea typeface="Cascadia Code" panose="020B0609020000020004" pitchFamily="49" charset="0"/>
              <a:cs typeface="Cascadia Code" panose="020B0609020000020004" pitchFamily="49" charset="0"/>
            </a:endParaRPr>
          </a:p>
          <a:p>
            <a:pPr lvl="1" algn="just">
              <a:lnSpc>
                <a:spcPct val="150000"/>
              </a:lnSpc>
            </a:pPr>
            <a:endParaRPr lang="es-ES" sz="1600" dirty="0">
              <a:latin typeface="Cascadia Code" panose="020B0609020000020004" pitchFamily="49" charset="0"/>
              <a:ea typeface="Cascadia Code" panose="020B0609020000020004" pitchFamily="49" charset="0"/>
              <a:cs typeface="Cascadia Code" panose="020B0609020000020004" pitchFamily="49" charset="0"/>
            </a:endParaRPr>
          </a:p>
          <a:p>
            <a:pPr lvl="1" algn="just">
              <a:lnSpc>
                <a:spcPct val="150000"/>
              </a:lnSpc>
            </a:pPr>
            <a:endParaRPr lang="es-ES" sz="1600" dirty="0">
              <a:latin typeface="Cascadia Code" panose="020B0609020000020004" pitchFamily="49" charset="0"/>
              <a:ea typeface="Cascadia Code" panose="020B0609020000020004" pitchFamily="49" charset="0"/>
              <a:cs typeface="Cascadia Code" panose="020B0609020000020004" pitchFamily="49" charset="0"/>
            </a:endParaRPr>
          </a:p>
          <a:p>
            <a:pPr lvl="1" algn="just">
              <a:lnSpc>
                <a:spcPct val="150000"/>
              </a:lnSpc>
            </a:pPr>
            <a:endParaRPr lang="es-ES" sz="1600" dirty="0">
              <a:latin typeface="Cascadia Code" panose="020B0609020000020004" pitchFamily="49" charset="0"/>
              <a:ea typeface="Cascadia Code" panose="020B0609020000020004" pitchFamily="49" charset="0"/>
              <a:cs typeface="Cascadia Code" panose="020B0609020000020004" pitchFamily="49" charset="0"/>
            </a:endParaRPr>
          </a:p>
          <a:p>
            <a:pPr marL="742950" lvl="1" indent="-285750">
              <a:lnSpc>
                <a:spcPct val="150000"/>
              </a:lnSpc>
              <a:buFont typeface="Wingdings" panose="05000000000000000000" pitchFamily="2" charset="2"/>
              <a:buChar char="q"/>
            </a:pPr>
            <a:endParaRPr lang="es-ES" sz="2000" dirty="0">
              <a:latin typeface="Cascadia Code" panose="020B0609020000020004" pitchFamily="49" charset="0"/>
              <a:ea typeface="Cascadia Code" panose="020B0609020000020004" pitchFamily="49" charset="0"/>
              <a:cs typeface="Cascadia Code" panose="020B0609020000020004" pitchFamily="49" charset="0"/>
            </a:endParaRPr>
          </a:p>
          <a:p>
            <a:pPr marL="285750" indent="-285750">
              <a:lnSpc>
                <a:spcPct val="150000"/>
              </a:lnSpc>
              <a:buFont typeface="Wingdings" panose="05000000000000000000" pitchFamily="2" charset="2"/>
              <a:buChar char="q"/>
            </a:pPr>
            <a:endParaRPr lang="es-ES" sz="2000" dirty="0">
              <a:latin typeface="Cascadia Code" panose="020B0609020000020004" pitchFamily="49" charset="0"/>
              <a:ea typeface="Cascadia Code" panose="020B0609020000020004" pitchFamily="49" charset="0"/>
              <a:cs typeface="Cascadia Code" panose="020B0609020000020004" pitchFamily="49" charset="0"/>
            </a:endParaRPr>
          </a:p>
          <a:p>
            <a:endParaRPr lang="es-ES" dirty="0"/>
          </a:p>
        </p:txBody>
      </p:sp>
      <p:sp>
        <p:nvSpPr>
          <p:cNvPr id="2" name="CuadroTexto 1">
            <a:extLst>
              <a:ext uri="{FF2B5EF4-FFF2-40B4-BE49-F238E27FC236}">
                <a16:creationId xmlns:a16="http://schemas.microsoft.com/office/drawing/2014/main" id="{87B39CDE-73FC-9DBD-46B5-AB6EE2CCA60F}"/>
              </a:ext>
            </a:extLst>
          </p:cNvPr>
          <p:cNvSpPr txBox="1"/>
          <p:nvPr/>
        </p:nvSpPr>
        <p:spPr>
          <a:xfrm>
            <a:off x="0" y="6488668"/>
            <a:ext cx="7042150" cy="369332"/>
          </a:xfrm>
          <a:prstGeom prst="rect">
            <a:avLst/>
          </a:prstGeom>
          <a:noFill/>
        </p:spPr>
        <p:txBody>
          <a:bodyPr wrap="square">
            <a:spAutoFit/>
          </a:bodyPr>
          <a:lstStyle/>
          <a:p>
            <a:r>
              <a:rPr lang="es-ES" dirty="0">
                <a:latin typeface="Cascadia Code" panose="020B0609020000020004" pitchFamily="49" charset="0"/>
                <a:ea typeface="Cascadia Code" panose="020B0609020000020004" pitchFamily="49" charset="0"/>
                <a:cs typeface="Cascadia Code" panose="020B0609020000020004" pitchFamily="49" charset="0"/>
              </a:rPr>
              <a:t>39</a:t>
            </a:r>
            <a:endParaRPr lang="es-ES" dirty="0"/>
          </a:p>
        </p:txBody>
      </p:sp>
      <p:sp>
        <p:nvSpPr>
          <p:cNvPr id="3" name="CuadroTexto 2">
            <a:extLst>
              <a:ext uri="{FF2B5EF4-FFF2-40B4-BE49-F238E27FC236}">
                <a16:creationId xmlns:a16="http://schemas.microsoft.com/office/drawing/2014/main" id="{79FC2564-760D-475E-6B56-DDE4A9539F19}"/>
              </a:ext>
            </a:extLst>
          </p:cNvPr>
          <p:cNvSpPr txBox="1"/>
          <p:nvPr/>
        </p:nvSpPr>
        <p:spPr>
          <a:xfrm>
            <a:off x="2846070" y="712281"/>
            <a:ext cx="6313684" cy="584775"/>
          </a:xfrm>
          <a:prstGeom prst="rect">
            <a:avLst/>
          </a:prstGeom>
          <a:noFill/>
        </p:spPr>
        <p:txBody>
          <a:bodyPr wrap="square">
            <a:spAutoFit/>
          </a:bodyPr>
          <a:lstStyle/>
          <a:p>
            <a:pPr algn="ctr"/>
            <a:r>
              <a:rPr lang="es-ES" sz="3200" dirty="0" err="1">
                <a:latin typeface="Cascadia Code" panose="020B0609020000020004" pitchFamily="49" charset="0"/>
                <a:ea typeface="Cascadia Code" panose="020B0609020000020004" pitchFamily="49" charset="0"/>
                <a:cs typeface="Cascadia Code" panose="020B0609020000020004" pitchFamily="49" charset="0"/>
              </a:rPr>
              <a:t>Conda</a:t>
            </a:r>
            <a:endParaRPr lang="es-ES" sz="3200" dirty="0"/>
          </a:p>
        </p:txBody>
      </p:sp>
      <p:pic>
        <p:nvPicPr>
          <p:cNvPr id="3074" name="Picture 2" descr="Conda icon - Free Download PNG &amp; SVG | Streamline">
            <a:extLst>
              <a:ext uri="{FF2B5EF4-FFF2-40B4-BE49-F238E27FC236}">
                <a16:creationId xmlns:a16="http://schemas.microsoft.com/office/drawing/2014/main" id="{06B022E0-3EF0-CE7E-4995-7ABF203F72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77197" y="513576"/>
            <a:ext cx="2915424" cy="2915424"/>
          </a:xfrm>
          <a:prstGeom prst="rect">
            <a:avLst/>
          </a:prstGeom>
          <a:noFill/>
          <a:extLst>
            <a:ext uri="{909E8E84-426E-40DD-AFC4-6F175D3DCCD1}">
              <a14:hiddenFill xmlns:a14="http://schemas.microsoft.com/office/drawing/2010/main">
                <a:solidFill>
                  <a:srgbClr val="FFFFFF"/>
                </a:solidFill>
              </a14:hiddenFill>
            </a:ext>
          </a:extLst>
        </p:spPr>
      </p:pic>
      <p:pic>
        <p:nvPicPr>
          <p:cNvPr id="7" name="Imagen 6">
            <a:extLst>
              <a:ext uri="{FF2B5EF4-FFF2-40B4-BE49-F238E27FC236}">
                <a16:creationId xmlns:a16="http://schemas.microsoft.com/office/drawing/2014/main" id="{9D3537E6-2D43-DBFB-FDF4-49CF88D1C3D2}"/>
              </a:ext>
            </a:extLst>
          </p:cNvPr>
          <p:cNvPicPr>
            <a:picLocks noChangeAspect="1"/>
          </p:cNvPicPr>
          <p:nvPr/>
        </p:nvPicPr>
        <p:blipFill>
          <a:blip r:embed="rId5"/>
          <a:stretch>
            <a:fillRect/>
          </a:stretch>
        </p:blipFill>
        <p:spPr>
          <a:xfrm>
            <a:off x="2399200" y="2587320"/>
            <a:ext cx="6848475" cy="581025"/>
          </a:xfrm>
          <a:prstGeom prst="rect">
            <a:avLst/>
          </a:prstGeom>
          <a:ln>
            <a:solidFill>
              <a:schemeClr val="tx1"/>
            </a:solidFill>
          </a:ln>
        </p:spPr>
      </p:pic>
      <p:pic>
        <p:nvPicPr>
          <p:cNvPr id="15" name="Imagen 14">
            <a:extLst>
              <a:ext uri="{FF2B5EF4-FFF2-40B4-BE49-F238E27FC236}">
                <a16:creationId xmlns:a16="http://schemas.microsoft.com/office/drawing/2014/main" id="{8746BCE4-F49F-0DB7-C854-2D89175E7EAD}"/>
              </a:ext>
            </a:extLst>
          </p:cNvPr>
          <p:cNvPicPr>
            <a:picLocks noChangeAspect="1"/>
          </p:cNvPicPr>
          <p:nvPr/>
        </p:nvPicPr>
        <p:blipFill>
          <a:blip r:embed="rId6"/>
          <a:stretch>
            <a:fillRect/>
          </a:stretch>
        </p:blipFill>
        <p:spPr>
          <a:xfrm>
            <a:off x="3521075" y="4093504"/>
            <a:ext cx="4762500" cy="523875"/>
          </a:xfrm>
          <a:prstGeom prst="rect">
            <a:avLst/>
          </a:prstGeom>
          <a:ln>
            <a:solidFill>
              <a:schemeClr val="tx1"/>
            </a:solidFill>
          </a:ln>
        </p:spPr>
      </p:pic>
      <p:pic>
        <p:nvPicPr>
          <p:cNvPr id="17" name="Imagen 16">
            <a:extLst>
              <a:ext uri="{FF2B5EF4-FFF2-40B4-BE49-F238E27FC236}">
                <a16:creationId xmlns:a16="http://schemas.microsoft.com/office/drawing/2014/main" id="{BC2B21E2-D8A5-862A-C32C-9C86374B2E12}"/>
              </a:ext>
            </a:extLst>
          </p:cNvPr>
          <p:cNvPicPr>
            <a:picLocks noChangeAspect="1"/>
          </p:cNvPicPr>
          <p:nvPr/>
        </p:nvPicPr>
        <p:blipFill>
          <a:blip r:embed="rId7"/>
          <a:stretch>
            <a:fillRect/>
          </a:stretch>
        </p:blipFill>
        <p:spPr>
          <a:xfrm>
            <a:off x="4985237" y="5509335"/>
            <a:ext cx="1676400" cy="447675"/>
          </a:xfrm>
          <a:prstGeom prst="rect">
            <a:avLst/>
          </a:prstGeom>
          <a:ln>
            <a:solidFill>
              <a:schemeClr val="tx1"/>
            </a:solidFill>
          </a:ln>
        </p:spPr>
      </p:pic>
    </p:spTree>
    <p:extLst>
      <p:ext uri="{BB962C8B-B14F-4D97-AF65-F5344CB8AC3E}">
        <p14:creationId xmlns:p14="http://schemas.microsoft.com/office/powerpoint/2010/main" val="8177158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1">
            <a:extLst>
              <a:ext uri="{FF2B5EF4-FFF2-40B4-BE49-F238E27FC236}">
                <a16:creationId xmlns:a16="http://schemas.microsoft.com/office/drawing/2014/main" id="{03E9B5F6-D12F-D76F-64B8-A813D2D8B9A9}"/>
              </a:ext>
            </a:extLst>
          </p:cNvPr>
          <p:cNvSpPr txBox="1">
            <a:spLocks/>
          </p:cNvSpPr>
          <p:nvPr/>
        </p:nvSpPr>
        <p:spPr>
          <a:xfrm>
            <a:off x="15755" y="178802"/>
            <a:ext cx="9144000" cy="324289"/>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s-ES" sz="1800" dirty="0">
                <a:latin typeface="Cascadia Code" panose="020B0609020000020004" pitchFamily="49" charset="0"/>
                <a:ea typeface="Cascadia Code" panose="020B0609020000020004" pitchFamily="49" charset="0"/>
                <a:cs typeface="Cascadia Code" panose="020B0609020000020004" pitchFamily="49" charset="0"/>
              </a:rPr>
              <a:t>Unidad 1. Introducción a la Programación de Inteligencia Artificial</a:t>
            </a:r>
          </a:p>
        </p:txBody>
      </p:sp>
      <p:pic>
        <p:nvPicPr>
          <p:cNvPr id="9" name="Imagen 8" descr="Imagen que contiene señal, reloj&#10;&#10;Descripción generada automáticamente">
            <a:extLst>
              <a:ext uri="{FF2B5EF4-FFF2-40B4-BE49-F238E27FC236}">
                <a16:creationId xmlns:a16="http://schemas.microsoft.com/office/drawing/2014/main" id="{5D8F626B-1EE0-8E28-9286-46A94579DD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95660" y="26017"/>
            <a:ext cx="1180585" cy="979885"/>
          </a:xfrm>
          <a:prstGeom prst="rect">
            <a:avLst/>
          </a:prstGeom>
        </p:spPr>
      </p:pic>
      <p:cxnSp>
        <p:nvCxnSpPr>
          <p:cNvPr id="10" name="Conector recto 9">
            <a:extLst>
              <a:ext uri="{FF2B5EF4-FFF2-40B4-BE49-F238E27FC236}">
                <a16:creationId xmlns:a16="http://schemas.microsoft.com/office/drawing/2014/main" id="{C3E9B7A7-9704-2FAF-69CE-1E26F80FDBFE}"/>
              </a:ext>
            </a:extLst>
          </p:cNvPr>
          <p:cNvCxnSpPr>
            <a:cxnSpLocks/>
            <a:endCxn id="11" idx="1"/>
          </p:cNvCxnSpPr>
          <p:nvPr/>
        </p:nvCxnSpPr>
        <p:spPr>
          <a:xfrm>
            <a:off x="15755" y="977450"/>
            <a:ext cx="2830314" cy="848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Rectángulo: esquinas redondeadas 10">
            <a:extLst>
              <a:ext uri="{FF2B5EF4-FFF2-40B4-BE49-F238E27FC236}">
                <a16:creationId xmlns:a16="http://schemas.microsoft.com/office/drawing/2014/main" id="{B9BE3053-AAF0-0943-37EB-050D23E28A12}"/>
              </a:ext>
            </a:extLst>
          </p:cNvPr>
          <p:cNvSpPr/>
          <p:nvPr/>
        </p:nvSpPr>
        <p:spPr>
          <a:xfrm>
            <a:off x="2846069" y="714560"/>
            <a:ext cx="6313685" cy="542740"/>
          </a:xfrm>
          <a:prstGeom prst="roundRect">
            <a:avLst/>
          </a:prstGeom>
          <a:solidFill>
            <a:srgbClr val="FFFFFF">
              <a:alpha val="20000"/>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2" name="Conector recto 11">
            <a:extLst>
              <a:ext uri="{FF2B5EF4-FFF2-40B4-BE49-F238E27FC236}">
                <a16:creationId xmlns:a16="http://schemas.microsoft.com/office/drawing/2014/main" id="{82070113-7BB7-7024-E433-0280FBD0E38C}"/>
              </a:ext>
            </a:extLst>
          </p:cNvPr>
          <p:cNvCxnSpPr>
            <a:cxnSpLocks/>
            <a:stCxn id="11" idx="3"/>
          </p:cNvCxnSpPr>
          <p:nvPr/>
        </p:nvCxnSpPr>
        <p:spPr>
          <a:xfrm>
            <a:off x="9159754" y="985930"/>
            <a:ext cx="3016491" cy="1186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CuadroTexto 21">
            <a:extLst>
              <a:ext uri="{FF2B5EF4-FFF2-40B4-BE49-F238E27FC236}">
                <a16:creationId xmlns:a16="http://schemas.microsoft.com/office/drawing/2014/main" id="{CB78F33F-6F03-39DA-D2DC-62BFF9F3DF27}"/>
              </a:ext>
            </a:extLst>
          </p:cNvPr>
          <p:cNvSpPr txBox="1"/>
          <p:nvPr/>
        </p:nvSpPr>
        <p:spPr>
          <a:xfrm>
            <a:off x="2846070" y="712281"/>
            <a:ext cx="6313684" cy="584775"/>
          </a:xfrm>
          <a:prstGeom prst="rect">
            <a:avLst/>
          </a:prstGeom>
          <a:noFill/>
        </p:spPr>
        <p:txBody>
          <a:bodyPr wrap="square">
            <a:spAutoFit/>
          </a:bodyPr>
          <a:lstStyle/>
          <a:p>
            <a:pPr algn="ctr"/>
            <a:r>
              <a:rPr lang="es-ES" sz="3200" dirty="0">
                <a:latin typeface="Cascadia Code" panose="020B0609020000020004" pitchFamily="49" charset="0"/>
                <a:ea typeface="Cascadia Code" panose="020B0609020000020004" pitchFamily="49" charset="0"/>
                <a:cs typeface="Cascadia Code" panose="020B0609020000020004" pitchFamily="49" charset="0"/>
              </a:rPr>
              <a:t>Introducción a la I.A.</a:t>
            </a:r>
            <a:endParaRPr lang="es-ES" sz="3200" dirty="0"/>
          </a:p>
        </p:txBody>
      </p:sp>
      <p:sp>
        <p:nvSpPr>
          <p:cNvPr id="2" name="CuadroTexto 1">
            <a:extLst>
              <a:ext uri="{FF2B5EF4-FFF2-40B4-BE49-F238E27FC236}">
                <a16:creationId xmlns:a16="http://schemas.microsoft.com/office/drawing/2014/main" id="{7F9F07BE-1DDC-E18E-7266-8619704EC24D}"/>
              </a:ext>
            </a:extLst>
          </p:cNvPr>
          <p:cNvSpPr txBox="1"/>
          <p:nvPr/>
        </p:nvSpPr>
        <p:spPr>
          <a:xfrm>
            <a:off x="0" y="6488668"/>
            <a:ext cx="7042150" cy="369332"/>
          </a:xfrm>
          <a:prstGeom prst="rect">
            <a:avLst/>
          </a:prstGeom>
          <a:noFill/>
        </p:spPr>
        <p:txBody>
          <a:bodyPr wrap="square">
            <a:spAutoFit/>
          </a:bodyPr>
          <a:lstStyle/>
          <a:p>
            <a:r>
              <a:rPr lang="es-ES" dirty="0">
                <a:latin typeface="Cascadia Code" panose="020B0609020000020004" pitchFamily="49" charset="0"/>
                <a:ea typeface="Cascadia Code" panose="020B0609020000020004" pitchFamily="49" charset="0"/>
                <a:cs typeface="Cascadia Code" panose="020B0609020000020004" pitchFamily="49" charset="0"/>
              </a:rPr>
              <a:t>3</a:t>
            </a:r>
            <a:endParaRPr lang="es-ES" dirty="0"/>
          </a:p>
        </p:txBody>
      </p:sp>
      <p:sp>
        <p:nvSpPr>
          <p:cNvPr id="5" name="CuadroTexto 4">
            <a:extLst>
              <a:ext uri="{FF2B5EF4-FFF2-40B4-BE49-F238E27FC236}">
                <a16:creationId xmlns:a16="http://schemas.microsoft.com/office/drawing/2014/main" id="{0B2549B3-2AB7-A102-3B6D-3C69E9F19125}"/>
              </a:ext>
            </a:extLst>
          </p:cNvPr>
          <p:cNvSpPr txBox="1"/>
          <p:nvPr/>
        </p:nvSpPr>
        <p:spPr>
          <a:xfrm rot="21246242">
            <a:off x="908967" y="2084898"/>
            <a:ext cx="6122504" cy="523220"/>
          </a:xfrm>
          <a:prstGeom prst="rect">
            <a:avLst/>
          </a:prstGeom>
          <a:noFill/>
        </p:spPr>
        <p:txBody>
          <a:bodyPr wrap="square">
            <a:spAutoFit/>
          </a:bodyPr>
          <a:lstStyle/>
          <a:p>
            <a:r>
              <a:rPr lang="es-ES" sz="2800" dirty="0">
                <a:latin typeface="Cascadia Code" panose="020B0609020000020004" pitchFamily="49" charset="0"/>
                <a:ea typeface="Cascadia Code" panose="020B0609020000020004" pitchFamily="49" charset="0"/>
                <a:cs typeface="Cascadia Code" panose="020B0609020000020004" pitchFamily="49" charset="0"/>
              </a:rPr>
              <a:t>¿Inteligencia Artificial?</a:t>
            </a:r>
            <a:endParaRPr lang="es-ES" sz="2800" dirty="0"/>
          </a:p>
        </p:txBody>
      </p:sp>
      <p:sp>
        <p:nvSpPr>
          <p:cNvPr id="7" name="CuadroTexto 6">
            <a:extLst>
              <a:ext uri="{FF2B5EF4-FFF2-40B4-BE49-F238E27FC236}">
                <a16:creationId xmlns:a16="http://schemas.microsoft.com/office/drawing/2014/main" id="{5BF95452-3E75-F80B-38ED-AB7FD68F8317}"/>
              </a:ext>
            </a:extLst>
          </p:cNvPr>
          <p:cNvSpPr txBox="1"/>
          <p:nvPr/>
        </p:nvSpPr>
        <p:spPr>
          <a:xfrm rot="21265395">
            <a:off x="6338201" y="5226267"/>
            <a:ext cx="6122504" cy="646331"/>
          </a:xfrm>
          <a:prstGeom prst="rect">
            <a:avLst/>
          </a:prstGeom>
          <a:noFill/>
        </p:spPr>
        <p:txBody>
          <a:bodyPr wrap="square">
            <a:spAutoFit/>
          </a:bodyPr>
          <a:lstStyle/>
          <a:p>
            <a:r>
              <a:rPr lang="es-ES" sz="3600" dirty="0">
                <a:latin typeface="Cascadia Code" panose="020B0609020000020004" pitchFamily="49" charset="0"/>
                <a:ea typeface="Cascadia Code" panose="020B0609020000020004" pitchFamily="49" charset="0"/>
                <a:cs typeface="Cascadia Code" panose="020B0609020000020004" pitchFamily="49" charset="0"/>
              </a:rPr>
              <a:t>¿Deep Learning?</a:t>
            </a:r>
            <a:endParaRPr lang="es-ES" sz="3600" dirty="0"/>
          </a:p>
        </p:txBody>
      </p:sp>
      <p:sp>
        <p:nvSpPr>
          <p:cNvPr id="8" name="CuadroTexto 7">
            <a:extLst>
              <a:ext uri="{FF2B5EF4-FFF2-40B4-BE49-F238E27FC236}">
                <a16:creationId xmlns:a16="http://schemas.microsoft.com/office/drawing/2014/main" id="{BC5E4D4C-3A55-3DE9-2809-A94A4BCCA1AF}"/>
              </a:ext>
            </a:extLst>
          </p:cNvPr>
          <p:cNvSpPr txBox="1"/>
          <p:nvPr/>
        </p:nvSpPr>
        <p:spPr>
          <a:xfrm rot="696209">
            <a:off x="3055415" y="3735775"/>
            <a:ext cx="6122504" cy="584775"/>
          </a:xfrm>
          <a:prstGeom prst="rect">
            <a:avLst/>
          </a:prstGeom>
          <a:noFill/>
        </p:spPr>
        <p:txBody>
          <a:bodyPr wrap="square">
            <a:spAutoFit/>
          </a:bodyPr>
          <a:lstStyle/>
          <a:p>
            <a:r>
              <a:rPr lang="es-ES" sz="3200" dirty="0">
                <a:latin typeface="Cascadia Code" panose="020B0609020000020004" pitchFamily="49" charset="0"/>
                <a:ea typeface="Cascadia Code" panose="020B0609020000020004" pitchFamily="49" charset="0"/>
                <a:cs typeface="Cascadia Code" panose="020B0609020000020004" pitchFamily="49" charset="0"/>
              </a:rPr>
              <a:t>¿Machine Learning?</a:t>
            </a:r>
            <a:endParaRPr lang="es-ES" sz="3200" dirty="0"/>
          </a:p>
        </p:txBody>
      </p:sp>
      <p:sp>
        <p:nvSpPr>
          <p:cNvPr id="13" name="CuadroTexto 12">
            <a:extLst>
              <a:ext uri="{FF2B5EF4-FFF2-40B4-BE49-F238E27FC236}">
                <a16:creationId xmlns:a16="http://schemas.microsoft.com/office/drawing/2014/main" id="{1BF03B5B-75E2-00A0-FB0A-98FC117F4548}"/>
              </a:ext>
            </a:extLst>
          </p:cNvPr>
          <p:cNvSpPr txBox="1"/>
          <p:nvPr/>
        </p:nvSpPr>
        <p:spPr>
          <a:xfrm rot="526447">
            <a:off x="6362240" y="3118925"/>
            <a:ext cx="6122504" cy="707886"/>
          </a:xfrm>
          <a:prstGeom prst="rect">
            <a:avLst/>
          </a:prstGeom>
          <a:noFill/>
        </p:spPr>
        <p:txBody>
          <a:bodyPr wrap="square">
            <a:spAutoFit/>
          </a:bodyPr>
          <a:lstStyle/>
          <a:p>
            <a:r>
              <a:rPr lang="es-ES" sz="4000" dirty="0">
                <a:latin typeface="Cascadia Code" panose="020B0609020000020004" pitchFamily="49" charset="0"/>
                <a:ea typeface="Cascadia Code" panose="020B0609020000020004" pitchFamily="49" charset="0"/>
                <a:cs typeface="Cascadia Code" panose="020B0609020000020004" pitchFamily="49" charset="0"/>
              </a:rPr>
              <a:t>¿Redes Neuronales?</a:t>
            </a:r>
            <a:endParaRPr lang="es-ES" sz="4000" dirty="0"/>
          </a:p>
        </p:txBody>
      </p:sp>
      <p:sp>
        <p:nvSpPr>
          <p:cNvPr id="14" name="CuadroTexto 13">
            <a:extLst>
              <a:ext uri="{FF2B5EF4-FFF2-40B4-BE49-F238E27FC236}">
                <a16:creationId xmlns:a16="http://schemas.microsoft.com/office/drawing/2014/main" id="{088B18A4-3B63-CD50-C9C4-7B6CECFE0881}"/>
              </a:ext>
            </a:extLst>
          </p:cNvPr>
          <p:cNvSpPr txBox="1"/>
          <p:nvPr/>
        </p:nvSpPr>
        <p:spPr>
          <a:xfrm rot="364684">
            <a:off x="746133" y="4401537"/>
            <a:ext cx="6122504" cy="646331"/>
          </a:xfrm>
          <a:prstGeom prst="rect">
            <a:avLst/>
          </a:prstGeom>
          <a:noFill/>
        </p:spPr>
        <p:txBody>
          <a:bodyPr wrap="square">
            <a:spAutoFit/>
          </a:bodyPr>
          <a:lstStyle/>
          <a:p>
            <a:r>
              <a:rPr lang="es-ES" sz="3600" dirty="0">
                <a:latin typeface="Cascadia Code" panose="020B0609020000020004" pitchFamily="49" charset="0"/>
                <a:ea typeface="Cascadia Code" panose="020B0609020000020004" pitchFamily="49" charset="0"/>
                <a:cs typeface="Cascadia Code" panose="020B0609020000020004" pitchFamily="49" charset="0"/>
              </a:rPr>
              <a:t>¿Big Data?</a:t>
            </a:r>
            <a:endParaRPr lang="es-ES" sz="3600" dirty="0"/>
          </a:p>
        </p:txBody>
      </p:sp>
      <p:sp>
        <p:nvSpPr>
          <p:cNvPr id="15" name="CuadroTexto 14">
            <a:extLst>
              <a:ext uri="{FF2B5EF4-FFF2-40B4-BE49-F238E27FC236}">
                <a16:creationId xmlns:a16="http://schemas.microsoft.com/office/drawing/2014/main" id="{ABF6BDD2-FAF7-7525-679D-9D8CA08A18D5}"/>
              </a:ext>
            </a:extLst>
          </p:cNvPr>
          <p:cNvSpPr txBox="1"/>
          <p:nvPr/>
        </p:nvSpPr>
        <p:spPr>
          <a:xfrm rot="20733827">
            <a:off x="1861566" y="5374260"/>
            <a:ext cx="6122504" cy="523220"/>
          </a:xfrm>
          <a:prstGeom prst="rect">
            <a:avLst/>
          </a:prstGeom>
          <a:noFill/>
        </p:spPr>
        <p:txBody>
          <a:bodyPr wrap="square">
            <a:spAutoFit/>
          </a:bodyPr>
          <a:lstStyle/>
          <a:p>
            <a:r>
              <a:rPr lang="es-ES" sz="2800" dirty="0">
                <a:latin typeface="Cascadia Code" panose="020B0609020000020004" pitchFamily="49" charset="0"/>
                <a:ea typeface="Cascadia Code" panose="020B0609020000020004" pitchFamily="49" charset="0"/>
                <a:cs typeface="Cascadia Code" panose="020B0609020000020004" pitchFamily="49" charset="0"/>
              </a:rPr>
              <a:t>¿IA Débil y Fuerte?</a:t>
            </a:r>
            <a:endParaRPr lang="es-ES" sz="2800" dirty="0"/>
          </a:p>
        </p:txBody>
      </p:sp>
    </p:spTree>
    <p:extLst>
      <p:ext uri="{BB962C8B-B14F-4D97-AF65-F5344CB8AC3E}">
        <p14:creationId xmlns:p14="http://schemas.microsoft.com/office/powerpoint/2010/main" val="306717519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DC262B-8163-F3DC-50CE-CF5FD8DF9F2C}"/>
            </a:ext>
          </a:extLst>
        </p:cNvPr>
        <p:cNvGrpSpPr/>
        <p:nvPr/>
      </p:nvGrpSpPr>
      <p:grpSpPr>
        <a:xfrm>
          <a:off x="0" y="0"/>
          <a:ext cx="0" cy="0"/>
          <a:chOff x="0" y="0"/>
          <a:chExt cx="0" cy="0"/>
        </a:xfrm>
      </p:grpSpPr>
      <p:sp>
        <p:nvSpPr>
          <p:cNvPr id="6" name="Título 1">
            <a:extLst>
              <a:ext uri="{FF2B5EF4-FFF2-40B4-BE49-F238E27FC236}">
                <a16:creationId xmlns:a16="http://schemas.microsoft.com/office/drawing/2014/main" id="{4485B497-4F56-2C30-D6BB-746644A4125E}"/>
              </a:ext>
            </a:extLst>
          </p:cNvPr>
          <p:cNvSpPr txBox="1">
            <a:spLocks/>
          </p:cNvSpPr>
          <p:nvPr/>
        </p:nvSpPr>
        <p:spPr>
          <a:xfrm>
            <a:off x="15754" y="178803"/>
            <a:ext cx="10010561" cy="250244"/>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s-ES" sz="1800" dirty="0">
                <a:latin typeface="Cascadia Code" panose="020B0609020000020004" pitchFamily="49" charset="0"/>
                <a:ea typeface="Cascadia Code" panose="020B0609020000020004" pitchFamily="49" charset="0"/>
                <a:cs typeface="Cascadia Code" panose="020B0609020000020004" pitchFamily="49" charset="0"/>
              </a:rPr>
              <a:t>Unidad 1. Introducción a la Programación de Inteligencia Artificial</a:t>
            </a:r>
          </a:p>
        </p:txBody>
      </p:sp>
      <p:pic>
        <p:nvPicPr>
          <p:cNvPr id="9" name="Imagen 8" descr="Imagen que contiene señal, reloj&#10;&#10;Descripción generada automáticamente">
            <a:extLst>
              <a:ext uri="{FF2B5EF4-FFF2-40B4-BE49-F238E27FC236}">
                <a16:creationId xmlns:a16="http://schemas.microsoft.com/office/drawing/2014/main" id="{F82C1236-988E-EEA1-2168-501A5406B3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95660" y="26017"/>
            <a:ext cx="1180585" cy="979885"/>
          </a:xfrm>
          <a:prstGeom prst="rect">
            <a:avLst/>
          </a:prstGeom>
        </p:spPr>
      </p:pic>
      <p:cxnSp>
        <p:nvCxnSpPr>
          <p:cNvPr id="10" name="Conector recto 9">
            <a:extLst>
              <a:ext uri="{FF2B5EF4-FFF2-40B4-BE49-F238E27FC236}">
                <a16:creationId xmlns:a16="http://schemas.microsoft.com/office/drawing/2014/main" id="{E72E7B21-C831-A365-6D20-77AA7000F842}"/>
              </a:ext>
            </a:extLst>
          </p:cNvPr>
          <p:cNvCxnSpPr>
            <a:cxnSpLocks/>
            <a:endCxn id="11" idx="1"/>
          </p:cNvCxnSpPr>
          <p:nvPr/>
        </p:nvCxnSpPr>
        <p:spPr>
          <a:xfrm>
            <a:off x="15755" y="977450"/>
            <a:ext cx="2830314" cy="848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Rectángulo: esquinas redondeadas 10">
            <a:extLst>
              <a:ext uri="{FF2B5EF4-FFF2-40B4-BE49-F238E27FC236}">
                <a16:creationId xmlns:a16="http://schemas.microsoft.com/office/drawing/2014/main" id="{07183623-F6CF-CAB2-36BF-252367F66920}"/>
              </a:ext>
            </a:extLst>
          </p:cNvPr>
          <p:cNvSpPr/>
          <p:nvPr/>
        </p:nvSpPr>
        <p:spPr>
          <a:xfrm>
            <a:off x="2846069" y="714560"/>
            <a:ext cx="6313685" cy="542740"/>
          </a:xfrm>
          <a:prstGeom prst="roundRect">
            <a:avLst/>
          </a:prstGeom>
          <a:solidFill>
            <a:srgbClr val="FFFFFF">
              <a:alpha val="20000"/>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2" name="Conector recto 11">
            <a:extLst>
              <a:ext uri="{FF2B5EF4-FFF2-40B4-BE49-F238E27FC236}">
                <a16:creationId xmlns:a16="http://schemas.microsoft.com/office/drawing/2014/main" id="{5BD20E18-CE52-33EF-EB39-84B62F27B2C2}"/>
              </a:ext>
            </a:extLst>
          </p:cNvPr>
          <p:cNvCxnSpPr>
            <a:cxnSpLocks/>
            <a:stCxn id="11" idx="3"/>
          </p:cNvCxnSpPr>
          <p:nvPr/>
        </p:nvCxnSpPr>
        <p:spPr>
          <a:xfrm>
            <a:off x="9159754" y="985930"/>
            <a:ext cx="3016491" cy="1186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CuadroTexto 23">
            <a:extLst>
              <a:ext uri="{FF2B5EF4-FFF2-40B4-BE49-F238E27FC236}">
                <a16:creationId xmlns:a16="http://schemas.microsoft.com/office/drawing/2014/main" id="{1C785655-F904-2670-31AE-FB37F95D5576}"/>
              </a:ext>
            </a:extLst>
          </p:cNvPr>
          <p:cNvSpPr txBox="1"/>
          <p:nvPr/>
        </p:nvSpPr>
        <p:spPr>
          <a:xfrm>
            <a:off x="599379" y="1601572"/>
            <a:ext cx="10821829" cy="8032968"/>
          </a:xfrm>
          <a:prstGeom prst="rect">
            <a:avLst/>
          </a:prstGeom>
          <a:noFill/>
        </p:spPr>
        <p:txBody>
          <a:bodyPr wrap="square">
            <a:spAutoFit/>
          </a:bodyPr>
          <a:lstStyle/>
          <a:p>
            <a:pPr marL="285750" indent="-285750">
              <a:lnSpc>
                <a:spcPct val="150000"/>
              </a:lnSpc>
              <a:buFont typeface="Wingdings" panose="05000000000000000000" pitchFamily="2" charset="2"/>
              <a:buChar char="q"/>
            </a:pPr>
            <a:r>
              <a:rPr lang="es-ES" sz="2000" dirty="0">
                <a:highlight>
                  <a:srgbClr val="BC451B"/>
                </a:highlight>
                <a:latin typeface="Cascadia Code" panose="020B0609020000020004" pitchFamily="49" charset="0"/>
                <a:ea typeface="Cascadia Code" panose="020B0609020000020004" pitchFamily="49" charset="0"/>
                <a:cs typeface="Cascadia Code" panose="020B0609020000020004" pitchFamily="49" charset="0"/>
              </a:rPr>
              <a:t>¿Qué es </a:t>
            </a:r>
            <a:r>
              <a:rPr lang="es-ES" sz="2000" dirty="0" err="1">
                <a:highlight>
                  <a:srgbClr val="BC451B"/>
                </a:highlight>
                <a:latin typeface="Cascadia Code" panose="020B0609020000020004" pitchFamily="49" charset="0"/>
                <a:ea typeface="Cascadia Code" panose="020B0609020000020004" pitchFamily="49" charset="0"/>
                <a:cs typeface="Cascadia Code" panose="020B0609020000020004" pitchFamily="49" charset="0"/>
              </a:rPr>
              <a:t>Conda</a:t>
            </a:r>
            <a:r>
              <a:rPr lang="es-ES" sz="2000" dirty="0">
                <a:highlight>
                  <a:srgbClr val="BC451B"/>
                </a:highlight>
                <a:latin typeface="Cascadia Code" panose="020B0609020000020004" pitchFamily="49" charset="0"/>
                <a:ea typeface="Cascadia Code" panose="020B0609020000020004" pitchFamily="49" charset="0"/>
                <a:cs typeface="Cascadia Code" panose="020B0609020000020004" pitchFamily="49" charset="0"/>
              </a:rPr>
              <a:t>?</a:t>
            </a:r>
          </a:p>
          <a:p>
            <a:pPr lvl="1" algn="just">
              <a:lnSpc>
                <a:spcPct val="150000"/>
              </a:lnSpc>
            </a:pPr>
            <a:r>
              <a:rPr lang="es-ES" sz="1600" dirty="0">
                <a:latin typeface="Cascadia Code" panose="020B0609020000020004" pitchFamily="49" charset="0"/>
                <a:ea typeface="Cascadia Code" panose="020B0609020000020004" pitchFamily="49" charset="0"/>
                <a:cs typeface="Cascadia Code" panose="020B0609020000020004" pitchFamily="49" charset="0"/>
              </a:rPr>
              <a:t>Para trabajar con </a:t>
            </a:r>
            <a:r>
              <a:rPr lang="es-ES" sz="1600" dirty="0" err="1">
                <a:latin typeface="Cascadia Code" panose="020B0609020000020004" pitchFamily="49" charset="0"/>
                <a:ea typeface="Cascadia Code" panose="020B0609020000020004" pitchFamily="49" charset="0"/>
                <a:cs typeface="Cascadia Code" panose="020B0609020000020004" pitchFamily="49" charset="0"/>
              </a:rPr>
              <a:t>Conda</a:t>
            </a:r>
            <a:r>
              <a:rPr lang="es-ES" sz="1600" dirty="0">
                <a:latin typeface="Cascadia Code" panose="020B0609020000020004" pitchFamily="49" charset="0"/>
                <a:ea typeface="Cascadia Code" panose="020B0609020000020004" pitchFamily="49" charset="0"/>
                <a:cs typeface="Cascadia Code" panose="020B0609020000020004" pitchFamily="49" charset="0"/>
              </a:rPr>
              <a:t> desde CMD de Windows:</a:t>
            </a:r>
          </a:p>
          <a:p>
            <a:pPr lvl="1" algn="just">
              <a:lnSpc>
                <a:spcPct val="150000"/>
              </a:lnSpc>
            </a:pPr>
            <a:endParaRPr lang="es-ES" sz="1600" dirty="0">
              <a:latin typeface="Cascadia Code" panose="020B0609020000020004" pitchFamily="49" charset="0"/>
              <a:ea typeface="Cascadia Code" panose="020B0609020000020004" pitchFamily="49" charset="0"/>
              <a:cs typeface="Cascadia Code" panose="020B0609020000020004" pitchFamily="49" charset="0"/>
            </a:endParaRPr>
          </a:p>
          <a:p>
            <a:pPr lvl="1" algn="just">
              <a:lnSpc>
                <a:spcPct val="150000"/>
              </a:lnSpc>
            </a:pPr>
            <a:endParaRPr lang="es-ES" sz="1600" dirty="0">
              <a:latin typeface="Cascadia Code" panose="020B0609020000020004" pitchFamily="49" charset="0"/>
              <a:ea typeface="Cascadia Code" panose="020B0609020000020004" pitchFamily="49" charset="0"/>
              <a:cs typeface="Cascadia Code" panose="020B0609020000020004" pitchFamily="49" charset="0"/>
            </a:endParaRPr>
          </a:p>
          <a:p>
            <a:pPr lvl="1" algn="just">
              <a:lnSpc>
                <a:spcPct val="150000"/>
              </a:lnSpc>
            </a:pPr>
            <a:r>
              <a:rPr lang="es-ES" sz="1600" dirty="0">
                <a:latin typeface="Cascadia Code" panose="020B0609020000020004" pitchFamily="49" charset="0"/>
                <a:ea typeface="Cascadia Code" panose="020B0609020000020004" pitchFamily="49" charset="0"/>
                <a:cs typeface="Cascadia Code" panose="020B0609020000020004" pitchFamily="49" charset="0"/>
              </a:rPr>
              <a:t>	Ya podríamos abrir CMD y comprobar la versión:</a:t>
            </a:r>
          </a:p>
          <a:p>
            <a:pPr lvl="1" algn="just">
              <a:lnSpc>
                <a:spcPct val="150000"/>
              </a:lnSpc>
            </a:pPr>
            <a:endParaRPr lang="es-ES" sz="1600" dirty="0">
              <a:latin typeface="Cascadia Code" panose="020B0609020000020004" pitchFamily="49" charset="0"/>
              <a:ea typeface="Cascadia Code" panose="020B0609020000020004" pitchFamily="49" charset="0"/>
              <a:cs typeface="Cascadia Code" panose="020B0609020000020004" pitchFamily="49" charset="0"/>
            </a:endParaRPr>
          </a:p>
          <a:p>
            <a:pPr lvl="1" algn="just">
              <a:lnSpc>
                <a:spcPct val="150000"/>
              </a:lnSpc>
            </a:pPr>
            <a:r>
              <a:rPr lang="es-ES" sz="1600" dirty="0">
                <a:latin typeface="Cascadia Code" panose="020B0609020000020004" pitchFamily="49" charset="0"/>
                <a:ea typeface="Cascadia Code" panose="020B0609020000020004" pitchFamily="49" charset="0"/>
                <a:cs typeface="Cascadia Code" panose="020B0609020000020004" pitchFamily="49" charset="0"/>
              </a:rPr>
              <a:t>Desde aquí, también podemos crear entornos:</a:t>
            </a:r>
          </a:p>
          <a:p>
            <a:pPr lvl="1" algn="just">
              <a:lnSpc>
                <a:spcPct val="150000"/>
              </a:lnSpc>
            </a:pPr>
            <a:endParaRPr lang="es-ES" sz="1600" dirty="0">
              <a:latin typeface="Cascadia Code" panose="020B0609020000020004" pitchFamily="49" charset="0"/>
              <a:ea typeface="Cascadia Code" panose="020B0609020000020004" pitchFamily="49" charset="0"/>
              <a:cs typeface="Cascadia Code" panose="020B0609020000020004" pitchFamily="49" charset="0"/>
            </a:endParaRPr>
          </a:p>
          <a:p>
            <a:pPr lvl="1" algn="just">
              <a:lnSpc>
                <a:spcPct val="150000"/>
              </a:lnSpc>
            </a:pPr>
            <a:r>
              <a:rPr lang="es-ES" sz="1600" dirty="0">
                <a:latin typeface="Cascadia Code" panose="020B0609020000020004" pitchFamily="49" charset="0"/>
                <a:ea typeface="Cascadia Code" panose="020B0609020000020004" pitchFamily="49" charset="0"/>
                <a:cs typeface="Cascadia Code" panose="020B0609020000020004" pitchFamily="49" charset="0"/>
              </a:rPr>
              <a:t>		Una vez creado, podemos activarlo como:</a:t>
            </a:r>
          </a:p>
          <a:p>
            <a:pPr lvl="1" algn="just">
              <a:lnSpc>
                <a:spcPct val="150000"/>
              </a:lnSpc>
            </a:pPr>
            <a:endParaRPr lang="es-ES" sz="1600" dirty="0">
              <a:latin typeface="Cascadia Code" panose="020B0609020000020004" pitchFamily="49" charset="0"/>
              <a:ea typeface="Cascadia Code" panose="020B0609020000020004" pitchFamily="49" charset="0"/>
              <a:cs typeface="Cascadia Code" panose="020B0609020000020004" pitchFamily="49" charset="0"/>
            </a:endParaRPr>
          </a:p>
          <a:p>
            <a:pPr lvl="1" algn="just">
              <a:lnSpc>
                <a:spcPct val="150000"/>
              </a:lnSpc>
            </a:pPr>
            <a:endParaRPr lang="es-ES" sz="1600" dirty="0">
              <a:latin typeface="Cascadia Code" panose="020B0609020000020004" pitchFamily="49" charset="0"/>
              <a:ea typeface="Cascadia Code" panose="020B0609020000020004" pitchFamily="49" charset="0"/>
              <a:cs typeface="Cascadia Code" panose="020B0609020000020004" pitchFamily="49" charset="0"/>
            </a:endParaRPr>
          </a:p>
          <a:p>
            <a:pPr lvl="1" algn="just">
              <a:lnSpc>
                <a:spcPct val="150000"/>
              </a:lnSpc>
            </a:pPr>
            <a:r>
              <a:rPr lang="es-ES" sz="1600" dirty="0">
                <a:latin typeface="Cascadia Code" panose="020B0609020000020004" pitchFamily="49" charset="0"/>
                <a:ea typeface="Cascadia Code" panose="020B0609020000020004" pitchFamily="49" charset="0"/>
                <a:cs typeface="Cascadia Code" panose="020B0609020000020004" pitchFamily="49" charset="0"/>
              </a:rPr>
              <a:t>Instalar librerías (y desinstalarlas):</a:t>
            </a:r>
          </a:p>
          <a:p>
            <a:pPr lvl="1" algn="just">
              <a:lnSpc>
                <a:spcPct val="150000"/>
              </a:lnSpc>
            </a:pPr>
            <a:endParaRPr lang="es-ES" sz="1600" dirty="0">
              <a:latin typeface="Cascadia Code" panose="020B0609020000020004" pitchFamily="49" charset="0"/>
              <a:ea typeface="Cascadia Code" panose="020B0609020000020004" pitchFamily="49" charset="0"/>
              <a:cs typeface="Cascadia Code" panose="020B0609020000020004" pitchFamily="49" charset="0"/>
            </a:endParaRPr>
          </a:p>
          <a:p>
            <a:pPr lvl="1" algn="just">
              <a:lnSpc>
                <a:spcPct val="150000"/>
              </a:lnSpc>
            </a:pPr>
            <a:endParaRPr lang="es-ES" sz="1600" dirty="0">
              <a:latin typeface="Cascadia Code" panose="020B0609020000020004" pitchFamily="49" charset="0"/>
              <a:ea typeface="Cascadia Code" panose="020B0609020000020004" pitchFamily="49" charset="0"/>
              <a:cs typeface="Cascadia Code" panose="020B0609020000020004" pitchFamily="49" charset="0"/>
            </a:endParaRPr>
          </a:p>
          <a:p>
            <a:pPr lvl="1" algn="just">
              <a:lnSpc>
                <a:spcPct val="150000"/>
              </a:lnSpc>
            </a:pPr>
            <a:endParaRPr lang="es-ES" sz="1600" dirty="0">
              <a:latin typeface="Cascadia Code" panose="020B0609020000020004" pitchFamily="49" charset="0"/>
              <a:ea typeface="Cascadia Code" panose="020B0609020000020004" pitchFamily="49" charset="0"/>
              <a:cs typeface="Cascadia Code" panose="020B0609020000020004" pitchFamily="49" charset="0"/>
            </a:endParaRPr>
          </a:p>
          <a:p>
            <a:pPr lvl="1" algn="just">
              <a:lnSpc>
                <a:spcPct val="150000"/>
              </a:lnSpc>
            </a:pPr>
            <a:r>
              <a:rPr lang="es-ES" sz="1600" dirty="0">
                <a:latin typeface="Cascadia Code" panose="020B0609020000020004" pitchFamily="49" charset="0"/>
                <a:ea typeface="Cascadia Code" panose="020B0609020000020004" pitchFamily="49" charset="0"/>
                <a:cs typeface="Cascadia Code" panose="020B0609020000020004" pitchFamily="49" charset="0"/>
              </a:rPr>
              <a:t> </a:t>
            </a:r>
          </a:p>
          <a:p>
            <a:pPr lvl="1" algn="just">
              <a:lnSpc>
                <a:spcPct val="150000"/>
              </a:lnSpc>
            </a:pPr>
            <a:endParaRPr lang="es-ES" sz="1600" dirty="0">
              <a:latin typeface="Cascadia Code" panose="020B0609020000020004" pitchFamily="49" charset="0"/>
              <a:ea typeface="Cascadia Code" panose="020B0609020000020004" pitchFamily="49" charset="0"/>
              <a:cs typeface="Cascadia Code" panose="020B0609020000020004" pitchFamily="49" charset="0"/>
            </a:endParaRPr>
          </a:p>
          <a:p>
            <a:pPr lvl="1" algn="just">
              <a:lnSpc>
                <a:spcPct val="150000"/>
              </a:lnSpc>
            </a:pPr>
            <a:endParaRPr lang="es-ES" sz="1600" dirty="0">
              <a:latin typeface="Cascadia Code" panose="020B0609020000020004" pitchFamily="49" charset="0"/>
              <a:ea typeface="Cascadia Code" panose="020B0609020000020004" pitchFamily="49" charset="0"/>
              <a:cs typeface="Cascadia Code" panose="020B0609020000020004" pitchFamily="49" charset="0"/>
            </a:endParaRPr>
          </a:p>
          <a:p>
            <a:pPr marL="742950" lvl="1" indent="-285750">
              <a:lnSpc>
                <a:spcPct val="150000"/>
              </a:lnSpc>
              <a:buFont typeface="Wingdings" panose="05000000000000000000" pitchFamily="2" charset="2"/>
              <a:buChar char="q"/>
            </a:pPr>
            <a:endParaRPr lang="es-ES" sz="2000" dirty="0">
              <a:latin typeface="Cascadia Code" panose="020B0609020000020004" pitchFamily="49" charset="0"/>
              <a:ea typeface="Cascadia Code" panose="020B0609020000020004" pitchFamily="49" charset="0"/>
              <a:cs typeface="Cascadia Code" panose="020B0609020000020004" pitchFamily="49" charset="0"/>
            </a:endParaRPr>
          </a:p>
          <a:p>
            <a:pPr marL="285750" indent="-285750">
              <a:lnSpc>
                <a:spcPct val="150000"/>
              </a:lnSpc>
              <a:buFont typeface="Wingdings" panose="05000000000000000000" pitchFamily="2" charset="2"/>
              <a:buChar char="q"/>
            </a:pPr>
            <a:endParaRPr lang="es-ES" sz="2000" dirty="0">
              <a:latin typeface="Cascadia Code" panose="020B0609020000020004" pitchFamily="49" charset="0"/>
              <a:ea typeface="Cascadia Code" panose="020B0609020000020004" pitchFamily="49" charset="0"/>
              <a:cs typeface="Cascadia Code" panose="020B0609020000020004" pitchFamily="49" charset="0"/>
            </a:endParaRPr>
          </a:p>
          <a:p>
            <a:endParaRPr lang="es-ES" dirty="0"/>
          </a:p>
        </p:txBody>
      </p:sp>
      <p:sp>
        <p:nvSpPr>
          <p:cNvPr id="2" name="CuadroTexto 1">
            <a:extLst>
              <a:ext uri="{FF2B5EF4-FFF2-40B4-BE49-F238E27FC236}">
                <a16:creationId xmlns:a16="http://schemas.microsoft.com/office/drawing/2014/main" id="{79032C0F-C3EA-F3B7-435E-79E758292481}"/>
              </a:ext>
            </a:extLst>
          </p:cNvPr>
          <p:cNvSpPr txBox="1"/>
          <p:nvPr/>
        </p:nvSpPr>
        <p:spPr>
          <a:xfrm>
            <a:off x="0" y="6488668"/>
            <a:ext cx="7042150" cy="369332"/>
          </a:xfrm>
          <a:prstGeom prst="rect">
            <a:avLst/>
          </a:prstGeom>
          <a:noFill/>
        </p:spPr>
        <p:txBody>
          <a:bodyPr wrap="square">
            <a:spAutoFit/>
          </a:bodyPr>
          <a:lstStyle/>
          <a:p>
            <a:r>
              <a:rPr lang="es-ES" dirty="0">
                <a:latin typeface="Cascadia Code" panose="020B0609020000020004" pitchFamily="49" charset="0"/>
                <a:ea typeface="Cascadia Code" panose="020B0609020000020004" pitchFamily="49" charset="0"/>
                <a:cs typeface="Cascadia Code" panose="020B0609020000020004" pitchFamily="49" charset="0"/>
              </a:rPr>
              <a:t>40</a:t>
            </a:r>
            <a:endParaRPr lang="es-ES" dirty="0"/>
          </a:p>
        </p:txBody>
      </p:sp>
      <p:sp>
        <p:nvSpPr>
          <p:cNvPr id="3" name="CuadroTexto 2">
            <a:extLst>
              <a:ext uri="{FF2B5EF4-FFF2-40B4-BE49-F238E27FC236}">
                <a16:creationId xmlns:a16="http://schemas.microsoft.com/office/drawing/2014/main" id="{DE8C2652-2014-9D31-4DDB-56566A95352B}"/>
              </a:ext>
            </a:extLst>
          </p:cNvPr>
          <p:cNvSpPr txBox="1"/>
          <p:nvPr/>
        </p:nvSpPr>
        <p:spPr>
          <a:xfrm>
            <a:off x="2846070" y="712281"/>
            <a:ext cx="6313684" cy="584775"/>
          </a:xfrm>
          <a:prstGeom prst="rect">
            <a:avLst/>
          </a:prstGeom>
          <a:noFill/>
        </p:spPr>
        <p:txBody>
          <a:bodyPr wrap="square">
            <a:spAutoFit/>
          </a:bodyPr>
          <a:lstStyle/>
          <a:p>
            <a:pPr algn="ctr"/>
            <a:r>
              <a:rPr lang="es-ES" sz="3200" dirty="0" err="1">
                <a:latin typeface="Cascadia Code" panose="020B0609020000020004" pitchFamily="49" charset="0"/>
                <a:ea typeface="Cascadia Code" panose="020B0609020000020004" pitchFamily="49" charset="0"/>
                <a:cs typeface="Cascadia Code" panose="020B0609020000020004" pitchFamily="49" charset="0"/>
              </a:rPr>
              <a:t>Conda</a:t>
            </a:r>
            <a:endParaRPr lang="es-ES" sz="3200" dirty="0"/>
          </a:p>
        </p:txBody>
      </p:sp>
      <p:pic>
        <p:nvPicPr>
          <p:cNvPr id="3074" name="Picture 2" descr="Conda icon - Free Download PNG &amp; SVG | Streamline">
            <a:extLst>
              <a:ext uri="{FF2B5EF4-FFF2-40B4-BE49-F238E27FC236}">
                <a16:creationId xmlns:a16="http://schemas.microsoft.com/office/drawing/2014/main" id="{BD6C70BE-50E5-254F-C3C9-DAAA58CFB6A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77197" y="513576"/>
            <a:ext cx="2915424" cy="2915424"/>
          </a:xfrm>
          <a:prstGeom prst="rect">
            <a:avLst/>
          </a:prstGeom>
          <a:noFill/>
          <a:extLst>
            <a:ext uri="{909E8E84-426E-40DD-AFC4-6F175D3DCCD1}">
              <a14:hiddenFill xmlns:a14="http://schemas.microsoft.com/office/drawing/2010/main">
                <a:solidFill>
                  <a:srgbClr val="FFFFFF"/>
                </a:solidFill>
              </a14:hiddenFill>
            </a:ext>
          </a:extLst>
        </p:spPr>
      </p:pic>
      <p:pic>
        <p:nvPicPr>
          <p:cNvPr id="7" name="Imagen 6">
            <a:extLst>
              <a:ext uri="{FF2B5EF4-FFF2-40B4-BE49-F238E27FC236}">
                <a16:creationId xmlns:a16="http://schemas.microsoft.com/office/drawing/2014/main" id="{3A2B8575-971D-29EF-AF2C-BAF1CD0DDAC8}"/>
              </a:ext>
            </a:extLst>
          </p:cNvPr>
          <p:cNvPicPr>
            <a:picLocks noChangeAspect="1"/>
          </p:cNvPicPr>
          <p:nvPr/>
        </p:nvPicPr>
        <p:blipFill>
          <a:blip r:embed="rId5"/>
          <a:srcRect l="2739"/>
          <a:stretch>
            <a:fillRect/>
          </a:stretch>
        </p:blipFill>
        <p:spPr>
          <a:xfrm>
            <a:off x="1116623" y="2494616"/>
            <a:ext cx="3733433" cy="685800"/>
          </a:xfrm>
          <a:prstGeom prst="rect">
            <a:avLst/>
          </a:prstGeom>
          <a:ln>
            <a:solidFill>
              <a:schemeClr val="tx1"/>
            </a:solidFill>
          </a:ln>
        </p:spPr>
      </p:pic>
      <p:pic>
        <p:nvPicPr>
          <p:cNvPr id="15" name="Imagen 14">
            <a:extLst>
              <a:ext uri="{FF2B5EF4-FFF2-40B4-BE49-F238E27FC236}">
                <a16:creationId xmlns:a16="http://schemas.microsoft.com/office/drawing/2014/main" id="{E9AAABEC-8AD9-B2B5-690E-3D5AC5028512}"/>
              </a:ext>
            </a:extLst>
          </p:cNvPr>
          <p:cNvPicPr>
            <a:picLocks noChangeAspect="1"/>
          </p:cNvPicPr>
          <p:nvPr/>
        </p:nvPicPr>
        <p:blipFill>
          <a:blip r:embed="rId6"/>
          <a:stretch>
            <a:fillRect/>
          </a:stretch>
        </p:blipFill>
        <p:spPr>
          <a:xfrm>
            <a:off x="7217867" y="2602660"/>
            <a:ext cx="4203341" cy="1172308"/>
          </a:xfrm>
          <a:prstGeom prst="rect">
            <a:avLst/>
          </a:prstGeom>
          <a:ln>
            <a:solidFill>
              <a:schemeClr val="tx1"/>
            </a:solidFill>
          </a:ln>
        </p:spPr>
      </p:pic>
      <p:pic>
        <p:nvPicPr>
          <p:cNvPr id="17" name="Imagen 16">
            <a:extLst>
              <a:ext uri="{FF2B5EF4-FFF2-40B4-BE49-F238E27FC236}">
                <a16:creationId xmlns:a16="http://schemas.microsoft.com/office/drawing/2014/main" id="{EFB7BDDF-FC20-403C-D71E-C222285C2772}"/>
              </a:ext>
            </a:extLst>
          </p:cNvPr>
          <p:cNvPicPr>
            <a:picLocks noChangeAspect="1"/>
          </p:cNvPicPr>
          <p:nvPr/>
        </p:nvPicPr>
        <p:blipFill>
          <a:blip r:embed="rId7"/>
          <a:stretch>
            <a:fillRect/>
          </a:stretch>
        </p:blipFill>
        <p:spPr>
          <a:xfrm>
            <a:off x="1430912" y="4363970"/>
            <a:ext cx="5010150" cy="295275"/>
          </a:xfrm>
          <a:prstGeom prst="rect">
            <a:avLst/>
          </a:prstGeom>
          <a:ln>
            <a:solidFill>
              <a:schemeClr val="tx1"/>
            </a:solidFill>
          </a:ln>
        </p:spPr>
      </p:pic>
      <p:pic>
        <p:nvPicPr>
          <p:cNvPr id="19" name="Imagen 18">
            <a:extLst>
              <a:ext uri="{FF2B5EF4-FFF2-40B4-BE49-F238E27FC236}">
                <a16:creationId xmlns:a16="http://schemas.microsoft.com/office/drawing/2014/main" id="{A1C26F13-BA2E-76F7-EED6-355B3E8281F2}"/>
              </a:ext>
            </a:extLst>
          </p:cNvPr>
          <p:cNvPicPr>
            <a:picLocks noChangeAspect="1"/>
          </p:cNvPicPr>
          <p:nvPr/>
        </p:nvPicPr>
        <p:blipFill>
          <a:blip r:embed="rId8"/>
          <a:stretch>
            <a:fillRect/>
          </a:stretch>
        </p:blipFill>
        <p:spPr>
          <a:xfrm>
            <a:off x="4040720" y="5064058"/>
            <a:ext cx="3733800" cy="609600"/>
          </a:xfrm>
          <a:prstGeom prst="rect">
            <a:avLst/>
          </a:prstGeom>
          <a:ln>
            <a:solidFill>
              <a:schemeClr val="tx1"/>
            </a:solidFill>
          </a:ln>
        </p:spPr>
      </p:pic>
      <p:pic>
        <p:nvPicPr>
          <p:cNvPr id="21" name="Imagen 20">
            <a:extLst>
              <a:ext uri="{FF2B5EF4-FFF2-40B4-BE49-F238E27FC236}">
                <a16:creationId xmlns:a16="http://schemas.microsoft.com/office/drawing/2014/main" id="{C9BCC16A-9871-7816-43BD-D41E22DAC99B}"/>
              </a:ext>
            </a:extLst>
          </p:cNvPr>
          <p:cNvPicPr>
            <a:picLocks noChangeAspect="1"/>
          </p:cNvPicPr>
          <p:nvPr/>
        </p:nvPicPr>
        <p:blipFill>
          <a:blip r:embed="rId9"/>
          <a:stretch>
            <a:fillRect/>
          </a:stretch>
        </p:blipFill>
        <p:spPr>
          <a:xfrm>
            <a:off x="1097536" y="6233467"/>
            <a:ext cx="4905375" cy="276225"/>
          </a:xfrm>
          <a:prstGeom prst="rect">
            <a:avLst/>
          </a:prstGeom>
          <a:ln>
            <a:solidFill>
              <a:schemeClr val="tx1"/>
            </a:solidFill>
          </a:ln>
        </p:spPr>
      </p:pic>
      <p:pic>
        <p:nvPicPr>
          <p:cNvPr id="23" name="Imagen 22">
            <a:extLst>
              <a:ext uri="{FF2B5EF4-FFF2-40B4-BE49-F238E27FC236}">
                <a16:creationId xmlns:a16="http://schemas.microsoft.com/office/drawing/2014/main" id="{AEF83762-984A-A90F-1C87-24056BF8BA4C}"/>
              </a:ext>
            </a:extLst>
          </p:cNvPr>
          <p:cNvPicPr>
            <a:picLocks noChangeAspect="1"/>
          </p:cNvPicPr>
          <p:nvPr/>
        </p:nvPicPr>
        <p:blipFill>
          <a:blip r:embed="rId10"/>
          <a:stretch>
            <a:fillRect/>
          </a:stretch>
        </p:blipFill>
        <p:spPr>
          <a:xfrm>
            <a:off x="7513767" y="3694202"/>
            <a:ext cx="4470840" cy="828940"/>
          </a:xfrm>
          <a:prstGeom prst="rect">
            <a:avLst/>
          </a:prstGeom>
          <a:ln>
            <a:solidFill>
              <a:schemeClr val="tx1"/>
            </a:solidFill>
          </a:ln>
        </p:spPr>
      </p:pic>
      <p:pic>
        <p:nvPicPr>
          <p:cNvPr id="26" name="Imagen 25">
            <a:extLst>
              <a:ext uri="{FF2B5EF4-FFF2-40B4-BE49-F238E27FC236}">
                <a16:creationId xmlns:a16="http://schemas.microsoft.com/office/drawing/2014/main" id="{13D65182-D5EA-5A0E-0B5B-CA2C600ADD46}"/>
              </a:ext>
            </a:extLst>
          </p:cNvPr>
          <p:cNvPicPr>
            <a:picLocks noChangeAspect="1"/>
          </p:cNvPicPr>
          <p:nvPr/>
        </p:nvPicPr>
        <p:blipFill>
          <a:blip r:embed="rId11"/>
          <a:stretch>
            <a:fillRect/>
          </a:stretch>
        </p:blipFill>
        <p:spPr>
          <a:xfrm>
            <a:off x="8209506" y="4659244"/>
            <a:ext cx="3709859" cy="2014089"/>
          </a:xfrm>
          <a:prstGeom prst="rect">
            <a:avLst/>
          </a:prstGeom>
          <a:ln>
            <a:solidFill>
              <a:schemeClr val="tx1"/>
            </a:solidFill>
          </a:ln>
        </p:spPr>
      </p:pic>
      <p:cxnSp>
        <p:nvCxnSpPr>
          <p:cNvPr id="28" name="Conector recto de flecha 27">
            <a:extLst>
              <a:ext uri="{FF2B5EF4-FFF2-40B4-BE49-F238E27FC236}">
                <a16:creationId xmlns:a16="http://schemas.microsoft.com/office/drawing/2014/main" id="{821E5864-600B-FC9B-68CE-7C74E5965A60}"/>
              </a:ext>
            </a:extLst>
          </p:cNvPr>
          <p:cNvCxnSpPr>
            <a:stCxn id="21" idx="3"/>
          </p:cNvCxnSpPr>
          <p:nvPr/>
        </p:nvCxnSpPr>
        <p:spPr>
          <a:xfrm flipV="1">
            <a:off x="6002911" y="6356838"/>
            <a:ext cx="2206595" cy="14742"/>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2169940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5B203D-0F94-4A00-90F1-86A83AF46625}"/>
            </a:ext>
          </a:extLst>
        </p:cNvPr>
        <p:cNvGrpSpPr/>
        <p:nvPr/>
      </p:nvGrpSpPr>
      <p:grpSpPr>
        <a:xfrm>
          <a:off x="0" y="0"/>
          <a:ext cx="0" cy="0"/>
          <a:chOff x="0" y="0"/>
          <a:chExt cx="0" cy="0"/>
        </a:xfrm>
      </p:grpSpPr>
      <p:sp>
        <p:nvSpPr>
          <p:cNvPr id="6" name="Título 1">
            <a:extLst>
              <a:ext uri="{FF2B5EF4-FFF2-40B4-BE49-F238E27FC236}">
                <a16:creationId xmlns:a16="http://schemas.microsoft.com/office/drawing/2014/main" id="{512C469F-3548-2AF3-7D05-E2C8C5AC3482}"/>
              </a:ext>
            </a:extLst>
          </p:cNvPr>
          <p:cNvSpPr txBox="1">
            <a:spLocks/>
          </p:cNvSpPr>
          <p:nvPr/>
        </p:nvSpPr>
        <p:spPr>
          <a:xfrm>
            <a:off x="15754" y="178803"/>
            <a:ext cx="10010561" cy="250244"/>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s-ES" sz="1800" dirty="0">
                <a:latin typeface="Cascadia Code" panose="020B0609020000020004" pitchFamily="49" charset="0"/>
                <a:ea typeface="Cascadia Code" panose="020B0609020000020004" pitchFamily="49" charset="0"/>
                <a:cs typeface="Cascadia Code" panose="020B0609020000020004" pitchFamily="49" charset="0"/>
              </a:rPr>
              <a:t>Unidad 1. Introducción a la Programación de Inteligencia Artificial</a:t>
            </a:r>
          </a:p>
        </p:txBody>
      </p:sp>
      <p:pic>
        <p:nvPicPr>
          <p:cNvPr id="9" name="Imagen 8" descr="Imagen que contiene señal, reloj&#10;&#10;Descripción generada automáticamente">
            <a:extLst>
              <a:ext uri="{FF2B5EF4-FFF2-40B4-BE49-F238E27FC236}">
                <a16:creationId xmlns:a16="http://schemas.microsoft.com/office/drawing/2014/main" id="{F7A7504A-6BC5-D9C5-A596-2F9DE1A17D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95660" y="26017"/>
            <a:ext cx="1180585" cy="979885"/>
          </a:xfrm>
          <a:prstGeom prst="rect">
            <a:avLst/>
          </a:prstGeom>
        </p:spPr>
      </p:pic>
      <p:cxnSp>
        <p:nvCxnSpPr>
          <p:cNvPr id="10" name="Conector recto 9">
            <a:extLst>
              <a:ext uri="{FF2B5EF4-FFF2-40B4-BE49-F238E27FC236}">
                <a16:creationId xmlns:a16="http://schemas.microsoft.com/office/drawing/2014/main" id="{3247F313-7042-43C7-CAB8-50FDBF9AA437}"/>
              </a:ext>
            </a:extLst>
          </p:cNvPr>
          <p:cNvCxnSpPr>
            <a:cxnSpLocks/>
            <a:endCxn id="11" idx="1"/>
          </p:cNvCxnSpPr>
          <p:nvPr/>
        </p:nvCxnSpPr>
        <p:spPr>
          <a:xfrm>
            <a:off x="15755" y="977450"/>
            <a:ext cx="2830314" cy="848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Rectángulo: esquinas redondeadas 10">
            <a:extLst>
              <a:ext uri="{FF2B5EF4-FFF2-40B4-BE49-F238E27FC236}">
                <a16:creationId xmlns:a16="http://schemas.microsoft.com/office/drawing/2014/main" id="{B67F6780-6C9F-F018-D533-3EC7D4C57825}"/>
              </a:ext>
            </a:extLst>
          </p:cNvPr>
          <p:cNvSpPr/>
          <p:nvPr/>
        </p:nvSpPr>
        <p:spPr>
          <a:xfrm>
            <a:off x="2846069" y="714560"/>
            <a:ext cx="6313685" cy="542740"/>
          </a:xfrm>
          <a:prstGeom prst="roundRect">
            <a:avLst/>
          </a:prstGeom>
          <a:solidFill>
            <a:srgbClr val="FFFFFF">
              <a:alpha val="20000"/>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2" name="Conector recto 11">
            <a:extLst>
              <a:ext uri="{FF2B5EF4-FFF2-40B4-BE49-F238E27FC236}">
                <a16:creationId xmlns:a16="http://schemas.microsoft.com/office/drawing/2014/main" id="{5B7E73F2-0635-88D3-242B-CEB14A30B486}"/>
              </a:ext>
            </a:extLst>
          </p:cNvPr>
          <p:cNvCxnSpPr>
            <a:cxnSpLocks/>
            <a:stCxn id="11" idx="3"/>
          </p:cNvCxnSpPr>
          <p:nvPr/>
        </p:nvCxnSpPr>
        <p:spPr>
          <a:xfrm>
            <a:off x="9159754" y="985930"/>
            <a:ext cx="3016491" cy="1186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CuadroTexto 23">
            <a:extLst>
              <a:ext uri="{FF2B5EF4-FFF2-40B4-BE49-F238E27FC236}">
                <a16:creationId xmlns:a16="http://schemas.microsoft.com/office/drawing/2014/main" id="{9CE14D81-1DEB-4F22-D0A3-1A32F96BA823}"/>
              </a:ext>
            </a:extLst>
          </p:cNvPr>
          <p:cNvSpPr txBox="1"/>
          <p:nvPr/>
        </p:nvSpPr>
        <p:spPr>
          <a:xfrm>
            <a:off x="599379" y="1601572"/>
            <a:ext cx="10821829" cy="7663636"/>
          </a:xfrm>
          <a:prstGeom prst="rect">
            <a:avLst/>
          </a:prstGeom>
          <a:noFill/>
        </p:spPr>
        <p:txBody>
          <a:bodyPr wrap="square">
            <a:spAutoFit/>
          </a:bodyPr>
          <a:lstStyle/>
          <a:p>
            <a:pPr marL="285750" indent="-285750">
              <a:lnSpc>
                <a:spcPct val="150000"/>
              </a:lnSpc>
              <a:buFont typeface="Wingdings" panose="05000000000000000000" pitchFamily="2" charset="2"/>
              <a:buChar char="q"/>
            </a:pPr>
            <a:r>
              <a:rPr lang="es-ES" sz="2000" dirty="0">
                <a:highlight>
                  <a:srgbClr val="BC451B"/>
                </a:highlight>
                <a:latin typeface="Cascadia Code" panose="020B0609020000020004" pitchFamily="49" charset="0"/>
                <a:ea typeface="Cascadia Code" panose="020B0609020000020004" pitchFamily="49" charset="0"/>
                <a:cs typeface="Cascadia Code" panose="020B0609020000020004" pitchFamily="49" charset="0"/>
              </a:rPr>
              <a:t>¿Qué es </a:t>
            </a:r>
            <a:r>
              <a:rPr lang="es-ES" sz="2000" dirty="0" err="1">
                <a:highlight>
                  <a:srgbClr val="BC451B"/>
                </a:highlight>
                <a:latin typeface="Cascadia Code" panose="020B0609020000020004" pitchFamily="49" charset="0"/>
                <a:ea typeface="Cascadia Code" panose="020B0609020000020004" pitchFamily="49" charset="0"/>
                <a:cs typeface="Cascadia Code" panose="020B0609020000020004" pitchFamily="49" charset="0"/>
              </a:rPr>
              <a:t>Conda</a:t>
            </a:r>
            <a:r>
              <a:rPr lang="es-ES" sz="2000" dirty="0">
                <a:highlight>
                  <a:srgbClr val="BC451B"/>
                </a:highlight>
                <a:latin typeface="Cascadia Code" panose="020B0609020000020004" pitchFamily="49" charset="0"/>
                <a:ea typeface="Cascadia Code" panose="020B0609020000020004" pitchFamily="49" charset="0"/>
                <a:cs typeface="Cascadia Code" panose="020B0609020000020004" pitchFamily="49" charset="0"/>
              </a:rPr>
              <a:t>?</a:t>
            </a:r>
          </a:p>
          <a:p>
            <a:pPr lvl="1" algn="just">
              <a:lnSpc>
                <a:spcPct val="150000"/>
              </a:lnSpc>
            </a:pPr>
            <a:r>
              <a:rPr lang="es-ES" sz="1600" dirty="0">
                <a:latin typeface="Cascadia Code" panose="020B0609020000020004" pitchFamily="49" charset="0"/>
                <a:ea typeface="Cascadia Code" panose="020B0609020000020004" pitchFamily="49" charset="0"/>
                <a:cs typeface="Cascadia Code" panose="020B0609020000020004" pitchFamily="49" charset="0"/>
              </a:rPr>
              <a:t>Podemos actualizar paquetes, todo el entorno o eliminar paquetes.</a:t>
            </a:r>
          </a:p>
          <a:p>
            <a:pPr lvl="1" algn="just">
              <a:lnSpc>
                <a:spcPct val="150000"/>
              </a:lnSpc>
            </a:pPr>
            <a:endParaRPr lang="es-ES" sz="1600" dirty="0">
              <a:latin typeface="Cascadia Code" panose="020B0609020000020004" pitchFamily="49" charset="0"/>
              <a:ea typeface="Cascadia Code" panose="020B0609020000020004" pitchFamily="49" charset="0"/>
              <a:cs typeface="Cascadia Code" panose="020B0609020000020004" pitchFamily="49" charset="0"/>
            </a:endParaRPr>
          </a:p>
          <a:p>
            <a:pPr lvl="1" algn="just">
              <a:lnSpc>
                <a:spcPct val="150000"/>
              </a:lnSpc>
            </a:pPr>
            <a:endParaRPr lang="es-ES" sz="1600" dirty="0">
              <a:latin typeface="Cascadia Code" panose="020B0609020000020004" pitchFamily="49" charset="0"/>
              <a:ea typeface="Cascadia Code" panose="020B0609020000020004" pitchFamily="49" charset="0"/>
              <a:cs typeface="Cascadia Code" panose="020B0609020000020004" pitchFamily="49" charset="0"/>
            </a:endParaRPr>
          </a:p>
          <a:p>
            <a:pPr lvl="1" algn="just">
              <a:lnSpc>
                <a:spcPct val="150000"/>
              </a:lnSpc>
            </a:pPr>
            <a:endParaRPr lang="es-ES" sz="1600" dirty="0">
              <a:latin typeface="Cascadia Code" panose="020B0609020000020004" pitchFamily="49" charset="0"/>
              <a:ea typeface="Cascadia Code" panose="020B0609020000020004" pitchFamily="49" charset="0"/>
              <a:cs typeface="Cascadia Code" panose="020B0609020000020004" pitchFamily="49" charset="0"/>
            </a:endParaRPr>
          </a:p>
          <a:p>
            <a:pPr lvl="1" algn="just">
              <a:lnSpc>
                <a:spcPct val="150000"/>
              </a:lnSpc>
            </a:pPr>
            <a:endParaRPr lang="es-ES" sz="1600" dirty="0">
              <a:latin typeface="Cascadia Code" panose="020B0609020000020004" pitchFamily="49" charset="0"/>
              <a:ea typeface="Cascadia Code" panose="020B0609020000020004" pitchFamily="49" charset="0"/>
              <a:cs typeface="Cascadia Code" panose="020B0609020000020004" pitchFamily="49" charset="0"/>
            </a:endParaRPr>
          </a:p>
          <a:p>
            <a:pPr lvl="1" algn="just">
              <a:lnSpc>
                <a:spcPct val="150000"/>
              </a:lnSpc>
            </a:pPr>
            <a:r>
              <a:rPr lang="es-ES" sz="1600" dirty="0">
                <a:latin typeface="Cascadia Code" panose="020B0609020000020004" pitchFamily="49" charset="0"/>
                <a:ea typeface="Cascadia Code" panose="020B0609020000020004" pitchFamily="49" charset="0"/>
                <a:cs typeface="Cascadia Code" panose="020B0609020000020004" pitchFamily="49" charset="0"/>
              </a:rPr>
              <a:t>Al finalizar, podemos desactivar el entorno:</a:t>
            </a:r>
          </a:p>
          <a:p>
            <a:pPr lvl="1" algn="just">
              <a:lnSpc>
                <a:spcPct val="150000"/>
              </a:lnSpc>
            </a:pPr>
            <a:endParaRPr lang="es-ES" sz="1600" dirty="0">
              <a:latin typeface="Cascadia Code" panose="020B0609020000020004" pitchFamily="49" charset="0"/>
              <a:ea typeface="Cascadia Code" panose="020B0609020000020004" pitchFamily="49" charset="0"/>
              <a:cs typeface="Cascadia Code" panose="020B0609020000020004" pitchFamily="49" charset="0"/>
            </a:endParaRPr>
          </a:p>
          <a:p>
            <a:pPr lvl="1" algn="just">
              <a:lnSpc>
                <a:spcPct val="150000"/>
              </a:lnSpc>
            </a:pPr>
            <a:endParaRPr lang="es-ES" sz="1600" dirty="0">
              <a:latin typeface="Cascadia Code" panose="020B0609020000020004" pitchFamily="49" charset="0"/>
              <a:ea typeface="Cascadia Code" panose="020B0609020000020004" pitchFamily="49" charset="0"/>
              <a:cs typeface="Cascadia Code" panose="020B0609020000020004" pitchFamily="49" charset="0"/>
            </a:endParaRPr>
          </a:p>
          <a:p>
            <a:pPr lvl="1" algn="just">
              <a:lnSpc>
                <a:spcPct val="150000"/>
              </a:lnSpc>
            </a:pPr>
            <a:r>
              <a:rPr lang="es-ES" sz="1600" dirty="0">
                <a:latin typeface="Cascadia Code" panose="020B0609020000020004" pitchFamily="49" charset="0"/>
                <a:ea typeface="Cascadia Code" panose="020B0609020000020004" pitchFamily="49" charset="0"/>
                <a:cs typeface="Cascadia Code" panose="020B0609020000020004" pitchFamily="49" charset="0"/>
              </a:rPr>
              <a:t>Exportarlo en un “</a:t>
            </a:r>
            <a:r>
              <a:rPr lang="es-ES" sz="1600" dirty="0" err="1">
                <a:latin typeface="Cascadia Code" panose="020B0609020000020004" pitchFamily="49" charset="0"/>
                <a:ea typeface="Cascadia Code" panose="020B0609020000020004" pitchFamily="49" charset="0"/>
                <a:cs typeface="Cascadia Code" panose="020B0609020000020004" pitchFamily="49" charset="0"/>
              </a:rPr>
              <a:t>enviroments.yml</a:t>
            </a:r>
            <a:r>
              <a:rPr lang="es-ES" sz="1600" dirty="0">
                <a:latin typeface="Cascadia Code" panose="020B0609020000020004" pitchFamily="49" charset="0"/>
                <a:ea typeface="Cascadia Code" panose="020B0609020000020004" pitchFamily="49" charset="0"/>
                <a:cs typeface="Cascadia Code" panose="020B0609020000020004" pitchFamily="49" charset="0"/>
              </a:rPr>
              <a:t>”:</a:t>
            </a:r>
          </a:p>
          <a:p>
            <a:pPr lvl="1" algn="just">
              <a:lnSpc>
                <a:spcPct val="150000"/>
              </a:lnSpc>
            </a:pPr>
            <a:endParaRPr lang="es-ES" sz="1600" dirty="0">
              <a:latin typeface="Cascadia Code" panose="020B0609020000020004" pitchFamily="49" charset="0"/>
              <a:ea typeface="Cascadia Code" panose="020B0609020000020004" pitchFamily="49" charset="0"/>
              <a:cs typeface="Cascadia Code" panose="020B0609020000020004" pitchFamily="49" charset="0"/>
            </a:endParaRPr>
          </a:p>
          <a:p>
            <a:pPr lvl="1" algn="just">
              <a:lnSpc>
                <a:spcPct val="150000"/>
              </a:lnSpc>
            </a:pPr>
            <a:endParaRPr lang="es-ES" sz="1600" dirty="0">
              <a:latin typeface="Cascadia Code" panose="020B0609020000020004" pitchFamily="49" charset="0"/>
              <a:ea typeface="Cascadia Code" panose="020B0609020000020004" pitchFamily="49" charset="0"/>
              <a:cs typeface="Cascadia Code" panose="020B0609020000020004" pitchFamily="49" charset="0"/>
            </a:endParaRPr>
          </a:p>
          <a:p>
            <a:pPr lvl="1" algn="just">
              <a:lnSpc>
                <a:spcPct val="150000"/>
              </a:lnSpc>
            </a:pPr>
            <a:r>
              <a:rPr lang="es-ES" sz="1600" dirty="0">
                <a:latin typeface="Cascadia Code" panose="020B0609020000020004" pitchFamily="49" charset="0"/>
                <a:ea typeface="Cascadia Code" panose="020B0609020000020004" pitchFamily="49" charset="0"/>
                <a:cs typeface="Cascadia Code" panose="020B0609020000020004" pitchFamily="49" charset="0"/>
              </a:rPr>
              <a:t>E importar con:</a:t>
            </a:r>
          </a:p>
          <a:p>
            <a:pPr lvl="1" algn="just">
              <a:lnSpc>
                <a:spcPct val="150000"/>
              </a:lnSpc>
            </a:pPr>
            <a:endParaRPr lang="es-ES" sz="1600" dirty="0">
              <a:latin typeface="Cascadia Code" panose="020B0609020000020004" pitchFamily="49" charset="0"/>
              <a:ea typeface="Cascadia Code" panose="020B0609020000020004" pitchFamily="49" charset="0"/>
              <a:cs typeface="Cascadia Code" panose="020B0609020000020004" pitchFamily="49" charset="0"/>
            </a:endParaRPr>
          </a:p>
          <a:p>
            <a:pPr lvl="1" algn="just">
              <a:lnSpc>
                <a:spcPct val="150000"/>
              </a:lnSpc>
            </a:pPr>
            <a:r>
              <a:rPr lang="es-ES" sz="1600" dirty="0">
                <a:latin typeface="Cascadia Code" panose="020B0609020000020004" pitchFamily="49" charset="0"/>
                <a:ea typeface="Cascadia Code" panose="020B0609020000020004" pitchFamily="49" charset="0"/>
                <a:cs typeface="Cascadia Code" panose="020B0609020000020004" pitchFamily="49" charset="0"/>
              </a:rPr>
              <a:t> </a:t>
            </a:r>
          </a:p>
          <a:p>
            <a:pPr lvl="1" algn="just">
              <a:lnSpc>
                <a:spcPct val="150000"/>
              </a:lnSpc>
            </a:pPr>
            <a:endParaRPr lang="es-ES" sz="1600" dirty="0">
              <a:latin typeface="Cascadia Code" panose="020B0609020000020004" pitchFamily="49" charset="0"/>
              <a:ea typeface="Cascadia Code" panose="020B0609020000020004" pitchFamily="49" charset="0"/>
              <a:cs typeface="Cascadia Code" panose="020B0609020000020004" pitchFamily="49" charset="0"/>
            </a:endParaRPr>
          </a:p>
          <a:p>
            <a:pPr lvl="1" algn="just">
              <a:lnSpc>
                <a:spcPct val="150000"/>
              </a:lnSpc>
            </a:pPr>
            <a:endParaRPr lang="es-ES" sz="1600" dirty="0">
              <a:latin typeface="Cascadia Code" panose="020B0609020000020004" pitchFamily="49" charset="0"/>
              <a:ea typeface="Cascadia Code" panose="020B0609020000020004" pitchFamily="49" charset="0"/>
              <a:cs typeface="Cascadia Code" panose="020B0609020000020004" pitchFamily="49" charset="0"/>
            </a:endParaRPr>
          </a:p>
          <a:p>
            <a:pPr marL="742950" lvl="1" indent="-285750">
              <a:lnSpc>
                <a:spcPct val="150000"/>
              </a:lnSpc>
              <a:buFont typeface="Wingdings" panose="05000000000000000000" pitchFamily="2" charset="2"/>
              <a:buChar char="q"/>
            </a:pPr>
            <a:endParaRPr lang="es-ES" sz="2000" dirty="0">
              <a:latin typeface="Cascadia Code" panose="020B0609020000020004" pitchFamily="49" charset="0"/>
              <a:ea typeface="Cascadia Code" panose="020B0609020000020004" pitchFamily="49" charset="0"/>
              <a:cs typeface="Cascadia Code" panose="020B0609020000020004" pitchFamily="49" charset="0"/>
            </a:endParaRPr>
          </a:p>
          <a:p>
            <a:pPr marL="285750" indent="-285750">
              <a:lnSpc>
                <a:spcPct val="150000"/>
              </a:lnSpc>
              <a:buFont typeface="Wingdings" panose="05000000000000000000" pitchFamily="2" charset="2"/>
              <a:buChar char="q"/>
            </a:pPr>
            <a:endParaRPr lang="es-ES" sz="2000" dirty="0">
              <a:latin typeface="Cascadia Code" panose="020B0609020000020004" pitchFamily="49" charset="0"/>
              <a:ea typeface="Cascadia Code" panose="020B0609020000020004" pitchFamily="49" charset="0"/>
              <a:cs typeface="Cascadia Code" panose="020B0609020000020004" pitchFamily="49" charset="0"/>
            </a:endParaRPr>
          </a:p>
          <a:p>
            <a:endParaRPr lang="es-ES" dirty="0"/>
          </a:p>
        </p:txBody>
      </p:sp>
      <p:sp>
        <p:nvSpPr>
          <p:cNvPr id="2" name="CuadroTexto 1">
            <a:extLst>
              <a:ext uri="{FF2B5EF4-FFF2-40B4-BE49-F238E27FC236}">
                <a16:creationId xmlns:a16="http://schemas.microsoft.com/office/drawing/2014/main" id="{A2B1D23E-A6A2-E768-B82E-B6970581E1E5}"/>
              </a:ext>
            </a:extLst>
          </p:cNvPr>
          <p:cNvSpPr txBox="1"/>
          <p:nvPr/>
        </p:nvSpPr>
        <p:spPr>
          <a:xfrm>
            <a:off x="0" y="6488668"/>
            <a:ext cx="7042150" cy="369332"/>
          </a:xfrm>
          <a:prstGeom prst="rect">
            <a:avLst/>
          </a:prstGeom>
          <a:noFill/>
        </p:spPr>
        <p:txBody>
          <a:bodyPr wrap="square">
            <a:spAutoFit/>
          </a:bodyPr>
          <a:lstStyle/>
          <a:p>
            <a:r>
              <a:rPr lang="es-ES" dirty="0">
                <a:latin typeface="Cascadia Code" panose="020B0609020000020004" pitchFamily="49" charset="0"/>
                <a:ea typeface="Cascadia Code" panose="020B0609020000020004" pitchFamily="49" charset="0"/>
                <a:cs typeface="Cascadia Code" panose="020B0609020000020004" pitchFamily="49" charset="0"/>
              </a:rPr>
              <a:t>41</a:t>
            </a:r>
            <a:endParaRPr lang="es-ES" dirty="0"/>
          </a:p>
        </p:txBody>
      </p:sp>
      <p:sp>
        <p:nvSpPr>
          <p:cNvPr id="3" name="CuadroTexto 2">
            <a:extLst>
              <a:ext uri="{FF2B5EF4-FFF2-40B4-BE49-F238E27FC236}">
                <a16:creationId xmlns:a16="http://schemas.microsoft.com/office/drawing/2014/main" id="{CFF64D70-BE34-D831-C406-1E073DE641AF}"/>
              </a:ext>
            </a:extLst>
          </p:cNvPr>
          <p:cNvSpPr txBox="1"/>
          <p:nvPr/>
        </p:nvSpPr>
        <p:spPr>
          <a:xfrm>
            <a:off x="2846070" y="712281"/>
            <a:ext cx="6313684" cy="584775"/>
          </a:xfrm>
          <a:prstGeom prst="rect">
            <a:avLst/>
          </a:prstGeom>
          <a:noFill/>
        </p:spPr>
        <p:txBody>
          <a:bodyPr wrap="square">
            <a:spAutoFit/>
          </a:bodyPr>
          <a:lstStyle/>
          <a:p>
            <a:pPr algn="ctr"/>
            <a:r>
              <a:rPr lang="es-ES" sz="3200" dirty="0" err="1">
                <a:latin typeface="Cascadia Code" panose="020B0609020000020004" pitchFamily="49" charset="0"/>
                <a:ea typeface="Cascadia Code" panose="020B0609020000020004" pitchFamily="49" charset="0"/>
                <a:cs typeface="Cascadia Code" panose="020B0609020000020004" pitchFamily="49" charset="0"/>
              </a:rPr>
              <a:t>Conda</a:t>
            </a:r>
            <a:endParaRPr lang="es-ES" sz="3200" dirty="0"/>
          </a:p>
        </p:txBody>
      </p:sp>
      <p:pic>
        <p:nvPicPr>
          <p:cNvPr id="3074" name="Picture 2" descr="Conda icon - Free Download PNG &amp; SVG | Streamline">
            <a:extLst>
              <a:ext uri="{FF2B5EF4-FFF2-40B4-BE49-F238E27FC236}">
                <a16:creationId xmlns:a16="http://schemas.microsoft.com/office/drawing/2014/main" id="{39951D87-B8EC-BD7D-585E-8F63D1EEA83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77197" y="513576"/>
            <a:ext cx="2915424" cy="2915424"/>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n 4">
            <a:extLst>
              <a:ext uri="{FF2B5EF4-FFF2-40B4-BE49-F238E27FC236}">
                <a16:creationId xmlns:a16="http://schemas.microsoft.com/office/drawing/2014/main" id="{6AD73833-FE30-4382-31B1-501E5DCEE69A}"/>
              </a:ext>
            </a:extLst>
          </p:cNvPr>
          <p:cNvPicPr>
            <a:picLocks noChangeAspect="1"/>
          </p:cNvPicPr>
          <p:nvPr/>
        </p:nvPicPr>
        <p:blipFill>
          <a:blip r:embed="rId5"/>
          <a:stretch>
            <a:fillRect/>
          </a:stretch>
        </p:blipFill>
        <p:spPr>
          <a:xfrm>
            <a:off x="1817789" y="2656541"/>
            <a:ext cx="4181475" cy="257175"/>
          </a:xfrm>
          <a:prstGeom prst="rect">
            <a:avLst/>
          </a:prstGeom>
          <a:ln>
            <a:solidFill>
              <a:schemeClr val="tx1"/>
            </a:solidFill>
          </a:ln>
        </p:spPr>
      </p:pic>
      <p:pic>
        <p:nvPicPr>
          <p:cNvPr id="13" name="Imagen 12">
            <a:extLst>
              <a:ext uri="{FF2B5EF4-FFF2-40B4-BE49-F238E27FC236}">
                <a16:creationId xmlns:a16="http://schemas.microsoft.com/office/drawing/2014/main" id="{28BEE6E5-EF9C-261B-2623-0CDFBEE0DAF5}"/>
              </a:ext>
            </a:extLst>
          </p:cNvPr>
          <p:cNvPicPr>
            <a:picLocks noChangeAspect="1"/>
          </p:cNvPicPr>
          <p:nvPr/>
        </p:nvPicPr>
        <p:blipFill>
          <a:blip r:embed="rId6"/>
          <a:stretch>
            <a:fillRect/>
          </a:stretch>
        </p:blipFill>
        <p:spPr>
          <a:xfrm>
            <a:off x="3727860" y="2913716"/>
            <a:ext cx="4219575" cy="276225"/>
          </a:xfrm>
          <a:prstGeom prst="rect">
            <a:avLst/>
          </a:prstGeom>
          <a:ln>
            <a:solidFill>
              <a:schemeClr val="tx1"/>
            </a:solidFill>
          </a:ln>
        </p:spPr>
      </p:pic>
      <p:pic>
        <p:nvPicPr>
          <p:cNvPr id="16" name="Imagen 15">
            <a:extLst>
              <a:ext uri="{FF2B5EF4-FFF2-40B4-BE49-F238E27FC236}">
                <a16:creationId xmlns:a16="http://schemas.microsoft.com/office/drawing/2014/main" id="{244EC0BF-E092-1F4C-E0F5-CE4CDF34CD06}"/>
              </a:ext>
            </a:extLst>
          </p:cNvPr>
          <p:cNvPicPr>
            <a:picLocks noChangeAspect="1"/>
          </p:cNvPicPr>
          <p:nvPr/>
        </p:nvPicPr>
        <p:blipFill>
          <a:blip r:embed="rId7"/>
          <a:stretch>
            <a:fillRect/>
          </a:stretch>
        </p:blipFill>
        <p:spPr>
          <a:xfrm>
            <a:off x="5590306" y="3170891"/>
            <a:ext cx="4267200" cy="247650"/>
          </a:xfrm>
          <a:prstGeom prst="rect">
            <a:avLst/>
          </a:prstGeom>
          <a:ln>
            <a:solidFill>
              <a:schemeClr val="tx1"/>
            </a:solidFill>
          </a:ln>
        </p:spPr>
      </p:pic>
      <p:pic>
        <p:nvPicPr>
          <p:cNvPr id="20" name="Imagen 19">
            <a:extLst>
              <a:ext uri="{FF2B5EF4-FFF2-40B4-BE49-F238E27FC236}">
                <a16:creationId xmlns:a16="http://schemas.microsoft.com/office/drawing/2014/main" id="{609EC276-6617-49DE-1E34-67CB52B733D4}"/>
              </a:ext>
            </a:extLst>
          </p:cNvPr>
          <p:cNvPicPr>
            <a:picLocks noChangeAspect="1"/>
          </p:cNvPicPr>
          <p:nvPr/>
        </p:nvPicPr>
        <p:blipFill>
          <a:blip r:embed="rId8"/>
          <a:stretch>
            <a:fillRect/>
          </a:stretch>
        </p:blipFill>
        <p:spPr>
          <a:xfrm>
            <a:off x="6548804" y="3748058"/>
            <a:ext cx="4000500" cy="619125"/>
          </a:xfrm>
          <a:prstGeom prst="rect">
            <a:avLst/>
          </a:prstGeom>
          <a:ln>
            <a:solidFill>
              <a:schemeClr val="tx1"/>
            </a:solidFill>
          </a:ln>
        </p:spPr>
      </p:pic>
      <p:pic>
        <p:nvPicPr>
          <p:cNvPr id="25" name="Imagen 24">
            <a:extLst>
              <a:ext uri="{FF2B5EF4-FFF2-40B4-BE49-F238E27FC236}">
                <a16:creationId xmlns:a16="http://schemas.microsoft.com/office/drawing/2014/main" id="{B707DB82-CE5B-5FFC-DBF6-611C5B62B498}"/>
              </a:ext>
            </a:extLst>
          </p:cNvPr>
          <p:cNvPicPr>
            <a:picLocks noChangeAspect="1"/>
          </p:cNvPicPr>
          <p:nvPr/>
        </p:nvPicPr>
        <p:blipFill>
          <a:blip r:embed="rId9"/>
          <a:stretch>
            <a:fillRect/>
          </a:stretch>
        </p:blipFill>
        <p:spPr>
          <a:xfrm>
            <a:off x="1817789" y="5382863"/>
            <a:ext cx="6648450" cy="314325"/>
          </a:xfrm>
          <a:prstGeom prst="rect">
            <a:avLst/>
          </a:prstGeom>
          <a:ln>
            <a:solidFill>
              <a:schemeClr val="tx1"/>
            </a:solidFill>
          </a:ln>
        </p:spPr>
      </p:pic>
      <p:pic>
        <p:nvPicPr>
          <p:cNvPr id="29" name="Imagen 28">
            <a:extLst>
              <a:ext uri="{FF2B5EF4-FFF2-40B4-BE49-F238E27FC236}">
                <a16:creationId xmlns:a16="http://schemas.microsoft.com/office/drawing/2014/main" id="{7FFBD042-8F29-E504-0CFB-D32EFC9960C1}"/>
              </a:ext>
            </a:extLst>
          </p:cNvPr>
          <p:cNvPicPr>
            <a:picLocks noChangeAspect="1"/>
          </p:cNvPicPr>
          <p:nvPr/>
        </p:nvPicPr>
        <p:blipFill>
          <a:blip r:embed="rId10"/>
          <a:stretch>
            <a:fillRect/>
          </a:stretch>
        </p:blipFill>
        <p:spPr>
          <a:xfrm>
            <a:off x="8391525" y="4879392"/>
            <a:ext cx="1123950" cy="1209675"/>
          </a:xfrm>
          <a:prstGeom prst="rect">
            <a:avLst/>
          </a:prstGeom>
        </p:spPr>
      </p:pic>
      <p:pic>
        <p:nvPicPr>
          <p:cNvPr id="31" name="Imagen 30">
            <a:extLst>
              <a:ext uri="{FF2B5EF4-FFF2-40B4-BE49-F238E27FC236}">
                <a16:creationId xmlns:a16="http://schemas.microsoft.com/office/drawing/2014/main" id="{17A6723E-F965-AEC4-C8BE-81D89280E903}"/>
              </a:ext>
            </a:extLst>
          </p:cNvPr>
          <p:cNvPicPr>
            <a:picLocks noChangeAspect="1"/>
          </p:cNvPicPr>
          <p:nvPr/>
        </p:nvPicPr>
        <p:blipFill>
          <a:blip r:embed="rId11"/>
          <a:stretch>
            <a:fillRect/>
          </a:stretch>
        </p:blipFill>
        <p:spPr>
          <a:xfrm>
            <a:off x="9684649" y="4526381"/>
            <a:ext cx="1762859" cy="2027288"/>
          </a:xfrm>
          <a:prstGeom prst="rect">
            <a:avLst/>
          </a:prstGeom>
          <a:ln>
            <a:solidFill>
              <a:schemeClr val="tx1"/>
            </a:solidFill>
          </a:ln>
        </p:spPr>
      </p:pic>
      <p:pic>
        <p:nvPicPr>
          <p:cNvPr id="33" name="Imagen 32">
            <a:extLst>
              <a:ext uri="{FF2B5EF4-FFF2-40B4-BE49-F238E27FC236}">
                <a16:creationId xmlns:a16="http://schemas.microsoft.com/office/drawing/2014/main" id="{CEE08094-6776-3EBD-D992-40C14F5C1D25}"/>
              </a:ext>
            </a:extLst>
          </p:cNvPr>
          <p:cNvPicPr>
            <a:picLocks noChangeAspect="1"/>
          </p:cNvPicPr>
          <p:nvPr/>
        </p:nvPicPr>
        <p:blipFill>
          <a:blip r:embed="rId12"/>
          <a:stretch>
            <a:fillRect/>
          </a:stretch>
        </p:blipFill>
        <p:spPr>
          <a:xfrm>
            <a:off x="1571625" y="6488668"/>
            <a:ext cx="7381875" cy="304800"/>
          </a:xfrm>
          <a:prstGeom prst="rect">
            <a:avLst/>
          </a:prstGeom>
          <a:ln>
            <a:solidFill>
              <a:schemeClr val="tx1"/>
            </a:solidFill>
          </a:ln>
        </p:spPr>
      </p:pic>
    </p:spTree>
    <p:extLst>
      <p:ext uri="{BB962C8B-B14F-4D97-AF65-F5344CB8AC3E}">
        <p14:creationId xmlns:p14="http://schemas.microsoft.com/office/powerpoint/2010/main" val="350135188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1">
            <a:extLst>
              <a:ext uri="{FF2B5EF4-FFF2-40B4-BE49-F238E27FC236}">
                <a16:creationId xmlns:a16="http://schemas.microsoft.com/office/drawing/2014/main" id="{03E9B5F6-D12F-D76F-64B8-A813D2D8B9A9}"/>
              </a:ext>
            </a:extLst>
          </p:cNvPr>
          <p:cNvSpPr txBox="1">
            <a:spLocks/>
          </p:cNvSpPr>
          <p:nvPr/>
        </p:nvSpPr>
        <p:spPr>
          <a:xfrm>
            <a:off x="15755" y="178802"/>
            <a:ext cx="9144000" cy="324289"/>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s-ES" sz="1800" dirty="0">
                <a:latin typeface="Cascadia Code" panose="020B0609020000020004" pitchFamily="49" charset="0"/>
                <a:ea typeface="Cascadia Code" panose="020B0609020000020004" pitchFamily="49" charset="0"/>
                <a:cs typeface="Cascadia Code" panose="020B0609020000020004" pitchFamily="49" charset="0"/>
              </a:rPr>
              <a:t>Unidad 1. Introducción a la Programación de Inteligencia Artificial</a:t>
            </a:r>
          </a:p>
        </p:txBody>
      </p:sp>
      <p:pic>
        <p:nvPicPr>
          <p:cNvPr id="9" name="Imagen 8" descr="Imagen que contiene señal, reloj&#10;&#10;Descripción generada automáticamente">
            <a:extLst>
              <a:ext uri="{FF2B5EF4-FFF2-40B4-BE49-F238E27FC236}">
                <a16:creationId xmlns:a16="http://schemas.microsoft.com/office/drawing/2014/main" id="{5D8F626B-1EE0-8E28-9286-46A94579DD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95660" y="26017"/>
            <a:ext cx="1180585" cy="979885"/>
          </a:xfrm>
          <a:prstGeom prst="rect">
            <a:avLst/>
          </a:prstGeom>
        </p:spPr>
      </p:pic>
      <p:cxnSp>
        <p:nvCxnSpPr>
          <p:cNvPr id="10" name="Conector recto 9">
            <a:extLst>
              <a:ext uri="{FF2B5EF4-FFF2-40B4-BE49-F238E27FC236}">
                <a16:creationId xmlns:a16="http://schemas.microsoft.com/office/drawing/2014/main" id="{C3E9B7A7-9704-2FAF-69CE-1E26F80FDBFE}"/>
              </a:ext>
            </a:extLst>
          </p:cNvPr>
          <p:cNvCxnSpPr>
            <a:cxnSpLocks/>
            <a:endCxn id="11" idx="1"/>
          </p:cNvCxnSpPr>
          <p:nvPr/>
        </p:nvCxnSpPr>
        <p:spPr>
          <a:xfrm>
            <a:off x="15755" y="977450"/>
            <a:ext cx="2830314" cy="848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Rectángulo: esquinas redondeadas 10">
            <a:extLst>
              <a:ext uri="{FF2B5EF4-FFF2-40B4-BE49-F238E27FC236}">
                <a16:creationId xmlns:a16="http://schemas.microsoft.com/office/drawing/2014/main" id="{B9BE3053-AAF0-0943-37EB-050D23E28A12}"/>
              </a:ext>
            </a:extLst>
          </p:cNvPr>
          <p:cNvSpPr/>
          <p:nvPr/>
        </p:nvSpPr>
        <p:spPr>
          <a:xfrm>
            <a:off x="2846069" y="714560"/>
            <a:ext cx="6313685" cy="542740"/>
          </a:xfrm>
          <a:prstGeom prst="roundRect">
            <a:avLst/>
          </a:prstGeom>
          <a:solidFill>
            <a:srgbClr val="FFFFFF">
              <a:alpha val="20000"/>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2" name="Conector recto 11">
            <a:extLst>
              <a:ext uri="{FF2B5EF4-FFF2-40B4-BE49-F238E27FC236}">
                <a16:creationId xmlns:a16="http://schemas.microsoft.com/office/drawing/2014/main" id="{82070113-7BB7-7024-E433-0280FBD0E38C}"/>
              </a:ext>
            </a:extLst>
          </p:cNvPr>
          <p:cNvCxnSpPr>
            <a:cxnSpLocks/>
            <a:stCxn id="11" idx="3"/>
          </p:cNvCxnSpPr>
          <p:nvPr/>
        </p:nvCxnSpPr>
        <p:spPr>
          <a:xfrm>
            <a:off x="9159754" y="985930"/>
            <a:ext cx="3016491" cy="1186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CuadroTexto 21">
            <a:extLst>
              <a:ext uri="{FF2B5EF4-FFF2-40B4-BE49-F238E27FC236}">
                <a16:creationId xmlns:a16="http://schemas.microsoft.com/office/drawing/2014/main" id="{CB78F33F-6F03-39DA-D2DC-62BFF9F3DF27}"/>
              </a:ext>
            </a:extLst>
          </p:cNvPr>
          <p:cNvSpPr txBox="1"/>
          <p:nvPr/>
        </p:nvSpPr>
        <p:spPr>
          <a:xfrm>
            <a:off x="4681974" y="672525"/>
            <a:ext cx="3095161" cy="584775"/>
          </a:xfrm>
          <a:prstGeom prst="rect">
            <a:avLst/>
          </a:prstGeom>
          <a:noFill/>
        </p:spPr>
        <p:txBody>
          <a:bodyPr wrap="square">
            <a:spAutoFit/>
          </a:bodyPr>
          <a:lstStyle/>
          <a:p>
            <a:r>
              <a:rPr lang="es-ES" sz="3200" dirty="0">
                <a:latin typeface="Cascadia Code" panose="020B0609020000020004" pitchFamily="49" charset="0"/>
                <a:ea typeface="Cascadia Code" panose="020B0609020000020004" pitchFamily="49" charset="0"/>
                <a:cs typeface="Cascadia Code" panose="020B0609020000020004" pitchFamily="49" charset="0"/>
              </a:rPr>
              <a:t>Introducción</a:t>
            </a:r>
            <a:endParaRPr lang="es-ES" sz="3200" dirty="0"/>
          </a:p>
        </p:txBody>
      </p:sp>
      <p:sp>
        <p:nvSpPr>
          <p:cNvPr id="24" name="CuadroTexto 23">
            <a:extLst>
              <a:ext uri="{FF2B5EF4-FFF2-40B4-BE49-F238E27FC236}">
                <a16:creationId xmlns:a16="http://schemas.microsoft.com/office/drawing/2014/main" id="{77AC952E-FE1E-3C99-9DBC-A0774DAFAAAE}"/>
              </a:ext>
            </a:extLst>
          </p:cNvPr>
          <p:cNvSpPr txBox="1"/>
          <p:nvPr/>
        </p:nvSpPr>
        <p:spPr>
          <a:xfrm>
            <a:off x="599379" y="1601572"/>
            <a:ext cx="10747296" cy="4801314"/>
          </a:xfrm>
          <a:prstGeom prst="rect">
            <a:avLst/>
          </a:prstGeom>
          <a:noFill/>
        </p:spPr>
        <p:txBody>
          <a:bodyPr wrap="square">
            <a:spAutoFit/>
          </a:bodyPr>
          <a:lstStyle/>
          <a:p>
            <a:pPr marL="285750" indent="-285750">
              <a:buFont typeface="Wingdings" panose="05000000000000000000" pitchFamily="2" charset="2"/>
              <a:buChar char="q"/>
            </a:pPr>
            <a:r>
              <a:rPr lang="es-ES" dirty="0">
                <a:highlight>
                  <a:srgbClr val="BC451B"/>
                </a:highlight>
                <a:latin typeface="Cascadia Code" panose="020B0609020000020004" pitchFamily="49" charset="0"/>
                <a:ea typeface="Cascadia Code" panose="020B0609020000020004" pitchFamily="49" charset="0"/>
                <a:cs typeface="Cascadia Code" panose="020B0609020000020004" pitchFamily="49" charset="0"/>
              </a:rPr>
              <a:t>Visual Studio </a:t>
            </a:r>
            <a:r>
              <a:rPr lang="es-ES" dirty="0" err="1">
                <a:highlight>
                  <a:srgbClr val="BC451B"/>
                </a:highlight>
                <a:latin typeface="Cascadia Code" panose="020B0609020000020004" pitchFamily="49" charset="0"/>
                <a:ea typeface="Cascadia Code" panose="020B0609020000020004" pitchFamily="49" charset="0"/>
                <a:cs typeface="Cascadia Code" panose="020B0609020000020004" pitchFamily="49" charset="0"/>
              </a:rPr>
              <a:t>Code</a:t>
            </a:r>
            <a:endParaRPr lang="es-ES" dirty="0">
              <a:highlight>
                <a:srgbClr val="BC451B"/>
              </a:highlight>
              <a:latin typeface="Cascadia Code" panose="020B0609020000020004" pitchFamily="49" charset="0"/>
              <a:ea typeface="Cascadia Code" panose="020B0609020000020004" pitchFamily="49" charset="0"/>
              <a:cs typeface="Cascadia Code" panose="020B0609020000020004" pitchFamily="49" charset="0"/>
            </a:endParaRPr>
          </a:p>
          <a:p>
            <a:pPr marL="285750" indent="-285750">
              <a:buFont typeface="Wingdings" panose="05000000000000000000" pitchFamily="2" charset="2"/>
              <a:buChar char="q"/>
            </a:pPr>
            <a:endParaRPr lang="es-ES" dirty="0">
              <a:latin typeface="Cascadia Code" panose="020B0609020000020004" pitchFamily="49" charset="0"/>
              <a:ea typeface="Cascadia Code" panose="020B0609020000020004" pitchFamily="49" charset="0"/>
              <a:cs typeface="Cascadia Code" panose="020B0609020000020004" pitchFamily="49" charset="0"/>
            </a:endParaRPr>
          </a:p>
          <a:p>
            <a:r>
              <a:rPr lang="es-ES" dirty="0" err="1">
                <a:solidFill>
                  <a:srgbClr val="00B0F0"/>
                </a:solidFill>
                <a:latin typeface="Cascadia Code" panose="020B0609020000020004" pitchFamily="49" charset="0"/>
                <a:ea typeface="Cascadia Code" panose="020B0609020000020004" pitchFamily="49" charset="0"/>
                <a:cs typeface="Cascadia Code" panose="020B0609020000020004" pitchFamily="49" charset="0"/>
              </a:rPr>
              <a:t>VSCode</a:t>
            </a:r>
            <a:r>
              <a:rPr lang="es-ES" dirty="0">
                <a:latin typeface="Cascadia Code" panose="020B0609020000020004" pitchFamily="49" charset="0"/>
                <a:ea typeface="Cascadia Code" panose="020B0609020000020004" pitchFamily="49" charset="0"/>
                <a:cs typeface="Cascadia Code" panose="020B0609020000020004" pitchFamily="49" charset="0"/>
              </a:rPr>
              <a:t> es un IDE integrado, elaborado por Microsoft y soporta múltiples lenguajes de programación:</a:t>
            </a:r>
          </a:p>
          <a:p>
            <a:endParaRPr lang="es-ES" dirty="0">
              <a:latin typeface="Cascadia Code" panose="020B0609020000020004" pitchFamily="49" charset="0"/>
              <a:ea typeface="Cascadia Code" panose="020B0609020000020004" pitchFamily="49" charset="0"/>
              <a:cs typeface="Cascadia Code" panose="020B0609020000020004" pitchFamily="49" charset="0"/>
            </a:endParaRPr>
          </a:p>
          <a:p>
            <a:endParaRPr lang="es-ES" dirty="0">
              <a:latin typeface="Cascadia Code" panose="020B0609020000020004" pitchFamily="49" charset="0"/>
              <a:ea typeface="Cascadia Code" panose="020B0609020000020004" pitchFamily="49" charset="0"/>
              <a:cs typeface="Cascadia Code" panose="020B0609020000020004" pitchFamily="49" charset="0"/>
            </a:endParaRPr>
          </a:p>
          <a:p>
            <a:endParaRPr lang="es-ES" dirty="0">
              <a:latin typeface="Cascadia Code" panose="020B0609020000020004" pitchFamily="49" charset="0"/>
              <a:ea typeface="Cascadia Code" panose="020B0609020000020004" pitchFamily="49" charset="0"/>
              <a:cs typeface="Cascadia Code" panose="020B0609020000020004" pitchFamily="49" charset="0"/>
            </a:endParaRPr>
          </a:p>
          <a:p>
            <a:endParaRPr lang="es-ES" dirty="0">
              <a:latin typeface="Cascadia Code" panose="020B0609020000020004" pitchFamily="49" charset="0"/>
              <a:ea typeface="Cascadia Code" panose="020B0609020000020004" pitchFamily="49" charset="0"/>
              <a:cs typeface="Cascadia Code" panose="020B0609020000020004" pitchFamily="49" charset="0"/>
            </a:endParaRPr>
          </a:p>
          <a:p>
            <a:endParaRPr lang="es-ES" dirty="0">
              <a:latin typeface="Cascadia Code" panose="020B0609020000020004" pitchFamily="49" charset="0"/>
              <a:ea typeface="Cascadia Code" panose="020B0609020000020004" pitchFamily="49" charset="0"/>
              <a:cs typeface="Cascadia Code" panose="020B0609020000020004" pitchFamily="49" charset="0"/>
            </a:endParaRPr>
          </a:p>
          <a:p>
            <a:endParaRPr lang="es-ES" dirty="0">
              <a:latin typeface="Cascadia Code" panose="020B0609020000020004" pitchFamily="49" charset="0"/>
              <a:ea typeface="Cascadia Code" panose="020B0609020000020004" pitchFamily="49" charset="0"/>
              <a:cs typeface="Cascadia Code" panose="020B0609020000020004" pitchFamily="49" charset="0"/>
            </a:endParaRPr>
          </a:p>
          <a:p>
            <a:r>
              <a:rPr lang="es-ES" dirty="0">
                <a:latin typeface="Cascadia Code" panose="020B0609020000020004" pitchFamily="49" charset="0"/>
                <a:ea typeface="Cascadia Code" panose="020B0609020000020004" pitchFamily="49" charset="0"/>
                <a:cs typeface="Cascadia Code" panose="020B0609020000020004" pitchFamily="49" charset="0"/>
              </a:rPr>
              <a:t>Para instalarlo accederíamos a su página web, elegiríamos el SO y ya estaría listo:</a:t>
            </a:r>
          </a:p>
          <a:p>
            <a:endParaRPr lang="es-ES" dirty="0">
              <a:latin typeface="Cascadia Code" panose="020B0609020000020004" pitchFamily="49" charset="0"/>
              <a:ea typeface="Cascadia Code" panose="020B0609020000020004" pitchFamily="49" charset="0"/>
              <a:cs typeface="Cascadia Code" panose="020B0609020000020004" pitchFamily="49" charset="0"/>
            </a:endParaRPr>
          </a:p>
          <a:p>
            <a:endParaRPr lang="es-ES" dirty="0">
              <a:latin typeface="Cascadia Code" panose="020B0609020000020004" pitchFamily="49" charset="0"/>
              <a:ea typeface="Cascadia Code" panose="020B0609020000020004" pitchFamily="49" charset="0"/>
              <a:cs typeface="Cascadia Code" panose="020B0609020000020004" pitchFamily="49" charset="0"/>
            </a:endParaRPr>
          </a:p>
          <a:p>
            <a:pPr marL="285750" indent="-285750">
              <a:buFont typeface="Wingdings" panose="05000000000000000000" pitchFamily="2" charset="2"/>
              <a:buChar char="q"/>
            </a:pPr>
            <a:endParaRPr lang="es-ES" dirty="0">
              <a:latin typeface="Cascadia Code" panose="020B0609020000020004" pitchFamily="49" charset="0"/>
              <a:ea typeface="Cascadia Code" panose="020B0609020000020004" pitchFamily="49" charset="0"/>
              <a:cs typeface="Cascadia Code" panose="020B0609020000020004" pitchFamily="49" charset="0"/>
            </a:endParaRPr>
          </a:p>
          <a:p>
            <a:pPr marL="285750" indent="-285750">
              <a:buFont typeface="Wingdings" panose="05000000000000000000" pitchFamily="2" charset="2"/>
              <a:buChar char="q"/>
            </a:pPr>
            <a:endParaRPr lang="es-ES" dirty="0">
              <a:latin typeface="Cascadia Code" panose="020B0609020000020004" pitchFamily="49" charset="0"/>
              <a:ea typeface="Cascadia Code" panose="020B0609020000020004" pitchFamily="49" charset="0"/>
              <a:cs typeface="Cascadia Code" panose="020B0609020000020004" pitchFamily="49" charset="0"/>
            </a:endParaRPr>
          </a:p>
          <a:p>
            <a:endParaRPr lang="es-ES" dirty="0"/>
          </a:p>
        </p:txBody>
      </p:sp>
      <p:sp>
        <p:nvSpPr>
          <p:cNvPr id="39" name="CuadroTexto 38">
            <a:extLst>
              <a:ext uri="{FF2B5EF4-FFF2-40B4-BE49-F238E27FC236}">
                <a16:creationId xmlns:a16="http://schemas.microsoft.com/office/drawing/2014/main" id="{F24BD744-48A4-6014-E992-40B00C92E61A}"/>
              </a:ext>
            </a:extLst>
          </p:cNvPr>
          <p:cNvSpPr txBox="1"/>
          <p:nvPr/>
        </p:nvSpPr>
        <p:spPr>
          <a:xfrm>
            <a:off x="23210" y="6494532"/>
            <a:ext cx="7042150" cy="369332"/>
          </a:xfrm>
          <a:prstGeom prst="rect">
            <a:avLst/>
          </a:prstGeom>
          <a:noFill/>
        </p:spPr>
        <p:txBody>
          <a:bodyPr wrap="square">
            <a:spAutoFit/>
          </a:bodyPr>
          <a:lstStyle/>
          <a:p>
            <a:r>
              <a:rPr lang="es-ES" dirty="0">
                <a:latin typeface="Cascadia Code" panose="020B0609020000020004" pitchFamily="49" charset="0"/>
                <a:ea typeface="Cascadia Code" panose="020B0609020000020004" pitchFamily="49" charset="0"/>
                <a:cs typeface="Cascadia Code" panose="020B0609020000020004" pitchFamily="49" charset="0"/>
              </a:rPr>
              <a:t>42</a:t>
            </a:r>
            <a:endParaRPr lang="es-ES" dirty="0"/>
          </a:p>
        </p:txBody>
      </p:sp>
      <p:pic>
        <p:nvPicPr>
          <p:cNvPr id="3" name="Picture 10" descr="Qué es JAVA? - Tutoriales de programación Java lenguaje programación">
            <a:extLst>
              <a:ext uri="{FF2B5EF4-FFF2-40B4-BE49-F238E27FC236}">
                <a16:creationId xmlns:a16="http://schemas.microsoft.com/office/drawing/2014/main" id="{53C89C29-E79B-908F-B29E-413DEB8F9EB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3865"/>
          <a:stretch/>
        </p:blipFill>
        <p:spPr bwMode="auto">
          <a:xfrm>
            <a:off x="623925" y="2882119"/>
            <a:ext cx="861223" cy="88151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Historia de Python - Wikipedia, la enciclopedia libre">
            <a:extLst>
              <a:ext uri="{FF2B5EF4-FFF2-40B4-BE49-F238E27FC236}">
                <a16:creationId xmlns:a16="http://schemas.microsoft.com/office/drawing/2014/main" id="{911D4628-9296-D439-0DD6-24FC5FFB6ABD}"/>
              </a:ext>
            </a:extLst>
          </p:cNvPr>
          <p:cNvPicPr>
            <a:picLocks noChangeAspect="1" noChangeArrowheads="1"/>
          </p:cNvPicPr>
          <p:nvPr/>
        </p:nvPicPr>
        <p:blipFill rotWithShape="1">
          <a:blip r:embed="rId4">
            <a:alphaModFix/>
            <a:extLst>
              <a:ext uri="{BEBA8EAE-BF5A-486C-A8C5-ECC9F3942E4B}">
                <a14:imgProps xmlns:a14="http://schemas.microsoft.com/office/drawing/2010/main">
                  <a14:imgLayer r:embed="rId5">
                    <a14:imgEffect>
                      <a14:saturation sat="33000"/>
                    </a14:imgEffect>
                  </a14:imgLayer>
                </a14:imgProps>
              </a:ext>
              <a:ext uri="{28A0092B-C50C-407E-A947-70E740481C1C}">
                <a14:useLocalDpi xmlns:a14="http://schemas.microsoft.com/office/drawing/2010/main" val="0"/>
              </a:ext>
            </a:extLst>
          </a:blip>
          <a:srcRect r="6084" b="10945"/>
          <a:stretch/>
        </p:blipFill>
        <p:spPr bwMode="auto">
          <a:xfrm>
            <a:off x="2095401" y="3344223"/>
            <a:ext cx="647740" cy="67414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descr="Lenguaje de programación C++ | Google Cloud">
            <a:extLst>
              <a:ext uri="{FF2B5EF4-FFF2-40B4-BE49-F238E27FC236}">
                <a16:creationId xmlns:a16="http://schemas.microsoft.com/office/drawing/2014/main" id="{29531136-B782-7E33-5147-95F1B3835D3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27618" y="2832282"/>
            <a:ext cx="1734351" cy="981186"/>
          </a:xfrm>
          <a:prstGeom prst="rect">
            <a:avLst/>
          </a:prstGeom>
          <a:noFill/>
          <a:extLst>
            <a:ext uri="{909E8E84-426E-40DD-AFC4-6F175D3DCCD1}">
              <a14:hiddenFill xmlns:a14="http://schemas.microsoft.com/office/drawing/2010/main">
                <a:solidFill>
                  <a:srgbClr val="FFFFFF"/>
                </a:solidFill>
              </a14:hiddenFill>
            </a:ext>
          </a:extLst>
        </p:spPr>
      </p:pic>
      <p:pic>
        <p:nvPicPr>
          <p:cNvPr id="13" name="Imagen 12">
            <a:extLst>
              <a:ext uri="{FF2B5EF4-FFF2-40B4-BE49-F238E27FC236}">
                <a16:creationId xmlns:a16="http://schemas.microsoft.com/office/drawing/2014/main" id="{BB35C9F7-E63B-04DD-85DE-683B38084792}"/>
              </a:ext>
            </a:extLst>
          </p:cNvPr>
          <p:cNvPicPr>
            <a:picLocks noChangeAspect="1"/>
          </p:cNvPicPr>
          <p:nvPr/>
        </p:nvPicPr>
        <p:blipFill>
          <a:blip r:embed="rId7"/>
          <a:stretch>
            <a:fillRect/>
          </a:stretch>
        </p:blipFill>
        <p:spPr>
          <a:xfrm>
            <a:off x="4579046" y="3364619"/>
            <a:ext cx="876898" cy="530994"/>
          </a:xfrm>
          <a:prstGeom prst="rect">
            <a:avLst/>
          </a:prstGeom>
        </p:spPr>
      </p:pic>
      <p:pic>
        <p:nvPicPr>
          <p:cNvPr id="14" name="Picture 2" descr="C#">
            <a:extLst>
              <a:ext uri="{FF2B5EF4-FFF2-40B4-BE49-F238E27FC236}">
                <a16:creationId xmlns:a16="http://schemas.microsoft.com/office/drawing/2014/main" id="{4578B195-1DDC-B29B-9337-A7487EB157E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704439" y="2885895"/>
            <a:ext cx="1308576" cy="785145"/>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PHP - Wikipedia, la enciclopedia libre">
            <a:extLst>
              <a:ext uri="{FF2B5EF4-FFF2-40B4-BE49-F238E27FC236}">
                <a16:creationId xmlns:a16="http://schemas.microsoft.com/office/drawing/2014/main" id="{5FD38A56-2C49-E704-31E3-25F4F32C36B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129232" y="3305760"/>
            <a:ext cx="1220613" cy="659131"/>
          </a:xfrm>
          <a:prstGeom prst="rect">
            <a:avLst/>
          </a:prstGeom>
          <a:noFill/>
          <a:extLst>
            <a:ext uri="{909E8E84-426E-40DD-AFC4-6F175D3DCCD1}">
              <a14:hiddenFill xmlns:a14="http://schemas.microsoft.com/office/drawing/2010/main">
                <a:solidFill>
                  <a:srgbClr val="FFFFFF"/>
                </a:solidFill>
              </a14:hiddenFill>
            </a:ext>
          </a:extLst>
        </p:spPr>
      </p:pic>
      <p:pic>
        <p:nvPicPr>
          <p:cNvPr id="19" name="Imagen 18">
            <a:extLst>
              <a:ext uri="{FF2B5EF4-FFF2-40B4-BE49-F238E27FC236}">
                <a16:creationId xmlns:a16="http://schemas.microsoft.com/office/drawing/2014/main" id="{192E43D7-8B10-B74F-CEDA-D2C63023627F}"/>
              </a:ext>
            </a:extLst>
          </p:cNvPr>
          <p:cNvPicPr>
            <a:picLocks noChangeAspect="1"/>
          </p:cNvPicPr>
          <p:nvPr/>
        </p:nvPicPr>
        <p:blipFill>
          <a:blip r:embed="rId10"/>
          <a:stretch>
            <a:fillRect/>
          </a:stretch>
        </p:blipFill>
        <p:spPr>
          <a:xfrm>
            <a:off x="1631177" y="5145224"/>
            <a:ext cx="4598377" cy="1470652"/>
          </a:xfrm>
          <a:prstGeom prst="rect">
            <a:avLst/>
          </a:prstGeom>
          <a:ln>
            <a:solidFill>
              <a:schemeClr val="tx1"/>
            </a:solidFill>
          </a:ln>
        </p:spPr>
      </p:pic>
      <p:sp>
        <p:nvSpPr>
          <p:cNvPr id="21" name="CuadroTexto 20">
            <a:extLst>
              <a:ext uri="{FF2B5EF4-FFF2-40B4-BE49-F238E27FC236}">
                <a16:creationId xmlns:a16="http://schemas.microsoft.com/office/drawing/2014/main" id="{D62CF2B6-DFAF-F934-B7A5-C6C1D51F3298}"/>
              </a:ext>
            </a:extLst>
          </p:cNvPr>
          <p:cNvSpPr txBox="1"/>
          <p:nvPr/>
        </p:nvSpPr>
        <p:spPr>
          <a:xfrm>
            <a:off x="1631177" y="4730069"/>
            <a:ext cx="6115050" cy="369332"/>
          </a:xfrm>
          <a:prstGeom prst="rect">
            <a:avLst/>
          </a:prstGeom>
          <a:noFill/>
        </p:spPr>
        <p:txBody>
          <a:bodyPr wrap="square">
            <a:spAutoFit/>
          </a:bodyPr>
          <a:lstStyle/>
          <a:p>
            <a:r>
              <a:rPr lang="it-IT" dirty="0">
                <a:hlinkClick r:id="rId11"/>
              </a:rPr>
              <a:t>Visual Studio Code - Code Editing. Redefined</a:t>
            </a:r>
            <a:endParaRPr lang="es-ES" dirty="0"/>
          </a:p>
        </p:txBody>
      </p:sp>
      <p:sp>
        <p:nvSpPr>
          <p:cNvPr id="25" name="CuadroTexto 24">
            <a:extLst>
              <a:ext uri="{FF2B5EF4-FFF2-40B4-BE49-F238E27FC236}">
                <a16:creationId xmlns:a16="http://schemas.microsoft.com/office/drawing/2014/main" id="{1D3F6042-D75B-E79D-86B4-D8AFF7CDE1C3}"/>
              </a:ext>
            </a:extLst>
          </p:cNvPr>
          <p:cNvSpPr txBox="1"/>
          <p:nvPr/>
        </p:nvSpPr>
        <p:spPr>
          <a:xfrm>
            <a:off x="8215301" y="2882119"/>
            <a:ext cx="6115050" cy="369332"/>
          </a:xfrm>
          <a:prstGeom prst="rect">
            <a:avLst/>
          </a:prstGeom>
          <a:noFill/>
        </p:spPr>
        <p:txBody>
          <a:bodyPr wrap="square">
            <a:spAutoFit/>
          </a:bodyPr>
          <a:lstStyle/>
          <a:p>
            <a:r>
              <a:rPr lang="es-ES" dirty="0">
                <a:latin typeface="Cascadia Code" panose="020B0609020000020004" pitchFamily="49" charset="0"/>
                <a:ea typeface="Cascadia Code" panose="020B0609020000020004" pitchFamily="49" charset="0"/>
                <a:cs typeface="Cascadia Code" panose="020B0609020000020004" pitchFamily="49" charset="0"/>
              </a:rPr>
              <a:t>&lt; Lenguajes de Marcas &gt;</a:t>
            </a:r>
            <a:endParaRPr lang="es-ES" dirty="0"/>
          </a:p>
        </p:txBody>
      </p:sp>
      <p:pic>
        <p:nvPicPr>
          <p:cNvPr id="27" name="Imagen 26">
            <a:extLst>
              <a:ext uri="{FF2B5EF4-FFF2-40B4-BE49-F238E27FC236}">
                <a16:creationId xmlns:a16="http://schemas.microsoft.com/office/drawing/2014/main" id="{74F21D96-5520-5E9A-8F1D-7B014CEDFFEF}"/>
              </a:ext>
            </a:extLst>
          </p:cNvPr>
          <p:cNvPicPr>
            <a:picLocks noChangeAspect="1"/>
          </p:cNvPicPr>
          <p:nvPr/>
        </p:nvPicPr>
        <p:blipFill>
          <a:blip r:embed="rId12"/>
          <a:stretch>
            <a:fillRect/>
          </a:stretch>
        </p:blipFill>
        <p:spPr>
          <a:xfrm>
            <a:off x="7746227" y="4976011"/>
            <a:ext cx="3015377" cy="1763915"/>
          </a:xfrm>
          <a:prstGeom prst="rect">
            <a:avLst/>
          </a:prstGeom>
          <a:ln>
            <a:solidFill>
              <a:schemeClr val="tx1"/>
            </a:solidFill>
          </a:ln>
        </p:spPr>
      </p:pic>
      <p:cxnSp>
        <p:nvCxnSpPr>
          <p:cNvPr id="29" name="Conector recto de flecha 28">
            <a:extLst>
              <a:ext uri="{FF2B5EF4-FFF2-40B4-BE49-F238E27FC236}">
                <a16:creationId xmlns:a16="http://schemas.microsoft.com/office/drawing/2014/main" id="{1D3E4AB5-BDA4-7E95-BF10-A6D135D0E95F}"/>
              </a:ext>
            </a:extLst>
          </p:cNvPr>
          <p:cNvCxnSpPr>
            <a:stCxn id="19" idx="3"/>
            <a:endCxn id="27" idx="1"/>
          </p:cNvCxnSpPr>
          <p:nvPr/>
        </p:nvCxnSpPr>
        <p:spPr>
          <a:xfrm flipV="1">
            <a:off x="6229554" y="5857969"/>
            <a:ext cx="1516673" cy="2258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582441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36A512-E205-9D18-EAE3-20A3D1B2C8B1}"/>
            </a:ext>
          </a:extLst>
        </p:cNvPr>
        <p:cNvGrpSpPr/>
        <p:nvPr/>
      </p:nvGrpSpPr>
      <p:grpSpPr>
        <a:xfrm>
          <a:off x="0" y="0"/>
          <a:ext cx="0" cy="0"/>
          <a:chOff x="0" y="0"/>
          <a:chExt cx="0" cy="0"/>
        </a:xfrm>
      </p:grpSpPr>
      <p:sp>
        <p:nvSpPr>
          <p:cNvPr id="6" name="Título 1">
            <a:extLst>
              <a:ext uri="{FF2B5EF4-FFF2-40B4-BE49-F238E27FC236}">
                <a16:creationId xmlns:a16="http://schemas.microsoft.com/office/drawing/2014/main" id="{8D649A93-9E22-B1CB-F96E-043D7A814EF5}"/>
              </a:ext>
            </a:extLst>
          </p:cNvPr>
          <p:cNvSpPr txBox="1">
            <a:spLocks/>
          </p:cNvSpPr>
          <p:nvPr/>
        </p:nvSpPr>
        <p:spPr>
          <a:xfrm>
            <a:off x="15755" y="178802"/>
            <a:ext cx="9144000" cy="324289"/>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s-ES" sz="1800" dirty="0">
                <a:latin typeface="Cascadia Code" panose="020B0609020000020004" pitchFamily="49" charset="0"/>
                <a:ea typeface="Cascadia Code" panose="020B0609020000020004" pitchFamily="49" charset="0"/>
                <a:cs typeface="Cascadia Code" panose="020B0609020000020004" pitchFamily="49" charset="0"/>
              </a:rPr>
              <a:t>Unidad 1. Introducción a la Programación de Inteligencia Artificial</a:t>
            </a:r>
          </a:p>
        </p:txBody>
      </p:sp>
      <p:pic>
        <p:nvPicPr>
          <p:cNvPr id="9" name="Imagen 8" descr="Imagen que contiene señal, reloj&#10;&#10;Descripción generada automáticamente">
            <a:extLst>
              <a:ext uri="{FF2B5EF4-FFF2-40B4-BE49-F238E27FC236}">
                <a16:creationId xmlns:a16="http://schemas.microsoft.com/office/drawing/2014/main" id="{06E63768-575C-D953-69BE-08FE1FCCD8B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95660" y="26017"/>
            <a:ext cx="1180585" cy="979885"/>
          </a:xfrm>
          <a:prstGeom prst="rect">
            <a:avLst/>
          </a:prstGeom>
        </p:spPr>
      </p:pic>
      <p:cxnSp>
        <p:nvCxnSpPr>
          <p:cNvPr id="10" name="Conector recto 9">
            <a:extLst>
              <a:ext uri="{FF2B5EF4-FFF2-40B4-BE49-F238E27FC236}">
                <a16:creationId xmlns:a16="http://schemas.microsoft.com/office/drawing/2014/main" id="{6146E119-9C0E-60E3-6AAF-B3078BBAA961}"/>
              </a:ext>
            </a:extLst>
          </p:cNvPr>
          <p:cNvCxnSpPr>
            <a:cxnSpLocks/>
            <a:endCxn id="11" idx="1"/>
          </p:cNvCxnSpPr>
          <p:nvPr/>
        </p:nvCxnSpPr>
        <p:spPr>
          <a:xfrm>
            <a:off x="15755" y="977450"/>
            <a:ext cx="2830314" cy="848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Rectángulo: esquinas redondeadas 10">
            <a:extLst>
              <a:ext uri="{FF2B5EF4-FFF2-40B4-BE49-F238E27FC236}">
                <a16:creationId xmlns:a16="http://schemas.microsoft.com/office/drawing/2014/main" id="{4026073E-9EF4-5F39-F25C-2153D0E82FA5}"/>
              </a:ext>
            </a:extLst>
          </p:cNvPr>
          <p:cNvSpPr/>
          <p:nvPr/>
        </p:nvSpPr>
        <p:spPr>
          <a:xfrm>
            <a:off x="2846069" y="714560"/>
            <a:ext cx="6313685" cy="542740"/>
          </a:xfrm>
          <a:prstGeom prst="roundRect">
            <a:avLst/>
          </a:prstGeom>
          <a:solidFill>
            <a:srgbClr val="FFFFFF">
              <a:alpha val="20000"/>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2" name="Conector recto 11">
            <a:extLst>
              <a:ext uri="{FF2B5EF4-FFF2-40B4-BE49-F238E27FC236}">
                <a16:creationId xmlns:a16="http://schemas.microsoft.com/office/drawing/2014/main" id="{9CC91FC9-1093-6843-2E0A-267EF897DAB0}"/>
              </a:ext>
            </a:extLst>
          </p:cNvPr>
          <p:cNvCxnSpPr>
            <a:cxnSpLocks/>
            <a:stCxn id="11" idx="3"/>
          </p:cNvCxnSpPr>
          <p:nvPr/>
        </p:nvCxnSpPr>
        <p:spPr>
          <a:xfrm>
            <a:off x="9159754" y="985930"/>
            <a:ext cx="3016491" cy="1186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CuadroTexto 21">
            <a:extLst>
              <a:ext uri="{FF2B5EF4-FFF2-40B4-BE49-F238E27FC236}">
                <a16:creationId xmlns:a16="http://schemas.microsoft.com/office/drawing/2014/main" id="{FF994F2F-DFF4-8010-3B67-8F641DF94CD1}"/>
              </a:ext>
            </a:extLst>
          </p:cNvPr>
          <p:cNvSpPr txBox="1"/>
          <p:nvPr/>
        </p:nvSpPr>
        <p:spPr>
          <a:xfrm>
            <a:off x="4681974" y="672525"/>
            <a:ext cx="3095161" cy="584775"/>
          </a:xfrm>
          <a:prstGeom prst="rect">
            <a:avLst/>
          </a:prstGeom>
          <a:noFill/>
        </p:spPr>
        <p:txBody>
          <a:bodyPr wrap="square">
            <a:spAutoFit/>
          </a:bodyPr>
          <a:lstStyle/>
          <a:p>
            <a:r>
              <a:rPr lang="es-ES" sz="3200" dirty="0">
                <a:latin typeface="Cascadia Code" panose="020B0609020000020004" pitchFamily="49" charset="0"/>
                <a:ea typeface="Cascadia Code" panose="020B0609020000020004" pitchFamily="49" charset="0"/>
                <a:cs typeface="Cascadia Code" panose="020B0609020000020004" pitchFamily="49" charset="0"/>
              </a:rPr>
              <a:t>Introducción</a:t>
            </a:r>
            <a:endParaRPr lang="es-ES" sz="3200" dirty="0"/>
          </a:p>
        </p:txBody>
      </p:sp>
      <p:sp>
        <p:nvSpPr>
          <p:cNvPr id="24" name="CuadroTexto 23">
            <a:extLst>
              <a:ext uri="{FF2B5EF4-FFF2-40B4-BE49-F238E27FC236}">
                <a16:creationId xmlns:a16="http://schemas.microsoft.com/office/drawing/2014/main" id="{AB5610E8-9373-6A80-C999-32F1EF3A424C}"/>
              </a:ext>
            </a:extLst>
          </p:cNvPr>
          <p:cNvSpPr txBox="1"/>
          <p:nvPr/>
        </p:nvSpPr>
        <p:spPr>
          <a:xfrm>
            <a:off x="599379" y="1601572"/>
            <a:ext cx="10747296" cy="5216813"/>
          </a:xfrm>
          <a:prstGeom prst="rect">
            <a:avLst/>
          </a:prstGeom>
          <a:noFill/>
        </p:spPr>
        <p:txBody>
          <a:bodyPr wrap="square">
            <a:spAutoFit/>
          </a:bodyPr>
          <a:lstStyle/>
          <a:p>
            <a:pPr marL="285750" indent="-285750">
              <a:buFont typeface="Wingdings" panose="05000000000000000000" pitchFamily="2" charset="2"/>
              <a:buChar char="q"/>
            </a:pPr>
            <a:r>
              <a:rPr lang="es-ES" dirty="0">
                <a:highlight>
                  <a:srgbClr val="BC451B"/>
                </a:highlight>
                <a:latin typeface="Cascadia Code" panose="020B0609020000020004" pitchFamily="49" charset="0"/>
                <a:ea typeface="Cascadia Code" panose="020B0609020000020004" pitchFamily="49" charset="0"/>
                <a:cs typeface="Cascadia Code" panose="020B0609020000020004" pitchFamily="49" charset="0"/>
              </a:rPr>
              <a:t>Visual Studio </a:t>
            </a:r>
            <a:r>
              <a:rPr lang="es-ES" dirty="0" err="1">
                <a:highlight>
                  <a:srgbClr val="BC451B"/>
                </a:highlight>
                <a:latin typeface="Cascadia Code" panose="020B0609020000020004" pitchFamily="49" charset="0"/>
                <a:ea typeface="Cascadia Code" panose="020B0609020000020004" pitchFamily="49" charset="0"/>
                <a:cs typeface="Cascadia Code" panose="020B0609020000020004" pitchFamily="49" charset="0"/>
              </a:rPr>
              <a:t>Code</a:t>
            </a:r>
            <a:endParaRPr lang="es-ES" dirty="0">
              <a:highlight>
                <a:srgbClr val="BC451B"/>
              </a:highlight>
              <a:latin typeface="Cascadia Code" panose="020B0609020000020004" pitchFamily="49" charset="0"/>
              <a:ea typeface="Cascadia Code" panose="020B0609020000020004" pitchFamily="49" charset="0"/>
              <a:cs typeface="Cascadia Code" panose="020B0609020000020004" pitchFamily="49" charset="0"/>
            </a:endParaRPr>
          </a:p>
          <a:p>
            <a:pPr marL="285750" indent="-285750">
              <a:buFont typeface="Wingdings" panose="05000000000000000000" pitchFamily="2" charset="2"/>
              <a:buChar char="q"/>
            </a:pPr>
            <a:endParaRPr lang="es-ES" dirty="0">
              <a:latin typeface="Cascadia Code" panose="020B0609020000020004" pitchFamily="49" charset="0"/>
              <a:ea typeface="Cascadia Code" panose="020B0609020000020004" pitchFamily="49" charset="0"/>
              <a:cs typeface="Cascadia Code" panose="020B0609020000020004" pitchFamily="49" charset="0"/>
            </a:endParaRPr>
          </a:p>
          <a:p>
            <a:r>
              <a:rPr lang="es-ES" dirty="0">
                <a:latin typeface="Cascadia Code" panose="020B0609020000020004" pitchFamily="49" charset="0"/>
                <a:ea typeface="Cascadia Code" panose="020B0609020000020004" pitchFamily="49" charset="0"/>
                <a:cs typeface="Cascadia Code" panose="020B0609020000020004" pitchFamily="49" charset="0"/>
              </a:rPr>
              <a:t>Una vez lo tengamos instalado, tenemos dos opciones:</a:t>
            </a:r>
          </a:p>
          <a:p>
            <a:pPr marL="742950" lvl="1" indent="-285750">
              <a:lnSpc>
                <a:spcPct val="150000"/>
              </a:lnSpc>
              <a:buFont typeface="Arial" panose="020B0604020202020204" pitchFamily="34" charset="0"/>
              <a:buChar char="•"/>
            </a:pPr>
            <a:endParaRPr lang="es-ES" dirty="0">
              <a:latin typeface="Cascadia Code" panose="020B0609020000020004" pitchFamily="49" charset="0"/>
              <a:ea typeface="Cascadia Code" panose="020B0609020000020004" pitchFamily="49" charset="0"/>
              <a:cs typeface="Cascadia Code" panose="020B0609020000020004" pitchFamily="49" charset="0"/>
            </a:endParaRPr>
          </a:p>
          <a:p>
            <a:pPr marL="742950" lvl="1" indent="-285750">
              <a:lnSpc>
                <a:spcPct val="150000"/>
              </a:lnSpc>
              <a:buFont typeface="Arial" panose="020B0604020202020204" pitchFamily="34" charset="0"/>
              <a:buChar char="•"/>
            </a:pPr>
            <a:r>
              <a:rPr lang="es-ES" dirty="0">
                <a:latin typeface="Cascadia Code" panose="020B0609020000020004" pitchFamily="49" charset="0"/>
                <a:ea typeface="Cascadia Code" panose="020B0609020000020004" pitchFamily="49" charset="0"/>
                <a:cs typeface="Cascadia Code" panose="020B0609020000020004" pitchFamily="49" charset="0"/>
              </a:rPr>
              <a:t>Abrir un archivo individual para visualización o edición rápida.</a:t>
            </a:r>
          </a:p>
          <a:p>
            <a:pPr marL="742950" lvl="1" indent="-285750">
              <a:lnSpc>
                <a:spcPct val="150000"/>
              </a:lnSpc>
              <a:buFont typeface="Arial" panose="020B0604020202020204" pitchFamily="34" charset="0"/>
              <a:buChar char="•"/>
            </a:pPr>
            <a:r>
              <a:rPr lang="es-ES" dirty="0">
                <a:latin typeface="Cascadia Code" panose="020B0609020000020004" pitchFamily="49" charset="0"/>
                <a:ea typeface="Cascadia Code" panose="020B0609020000020004" pitchFamily="49" charset="0"/>
                <a:cs typeface="Cascadia Code" panose="020B0609020000020004" pitchFamily="49" charset="0"/>
              </a:rPr>
              <a:t>Abrir una carpeta, que se convertirá en nuestra área de trabajo.</a:t>
            </a:r>
          </a:p>
          <a:p>
            <a:endParaRPr lang="es-ES" dirty="0">
              <a:latin typeface="Cascadia Code" panose="020B0609020000020004" pitchFamily="49" charset="0"/>
              <a:ea typeface="Cascadia Code" panose="020B0609020000020004" pitchFamily="49" charset="0"/>
              <a:cs typeface="Cascadia Code" panose="020B0609020000020004" pitchFamily="49" charset="0"/>
            </a:endParaRPr>
          </a:p>
          <a:p>
            <a:r>
              <a:rPr lang="es-ES" dirty="0">
                <a:latin typeface="Cascadia Code" panose="020B0609020000020004" pitchFamily="49" charset="0"/>
                <a:ea typeface="Cascadia Code" panose="020B0609020000020004" pitchFamily="49" charset="0"/>
                <a:cs typeface="Cascadia Code" panose="020B0609020000020004" pitchFamily="49" charset="0"/>
              </a:rPr>
              <a:t>Vamos a empezar creando una carpeta en nuestro PC, y abriéndola desde:</a:t>
            </a:r>
          </a:p>
          <a:p>
            <a:endParaRPr lang="es-ES" dirty="0">
              <a:latin typeface="Cascadia Code" panose="020B0609020000020004" pitchFamily="49" charset="0"/>
              <a:ea typeface="Cascadia Code" panose="020B0609020000020004" pitchFamily="49" charset="0"/>
              <a:cs typeface="Cascadia Code" panose="020B0609020000020004" pitchFamily="49" charset="0"/>
            </a:endParaRPr>
          </a:p>
          <a:p>
            <a:endParaRPr lang="es-ES" dirty="0">
              <a:latin typeface="Cascadia Code" panose="020B0609020000020004" pitchFamily="49" charset="0"/>
              <a:ea typeface="Cascadia Code" panose="020B0609020000020004" pitchFamily="49" charset="0"/>
              <a:cs typeface="Cascadia Code" panose="020B0609020000020004" pitchFamily="49" charset="0"/>
            </a:endParaRPr>
          </a:p>
          <a:p>
            <a:endParaRPr lang="es-ES" dirty="0">
              <a:latin typeface="Cascadia Code" panose="020B0609020000020004" pitchFamily="49" charset="0"/>
              <a:ea typeface="Cascadia Code" panose="020B0609020000020004" pitchFamily="49" charset="0"/>
              <a:cs typeface="Cascadia Code" panose="020B0609020000020004" pitchFamily="49" charset="0"/>
            </a:endParaRPr>
          </a:p>
          <a:p>
            <a:endParaRPr lang="es-ES" dirty="0">
              <a:latin typeface="Cascadia Code" panose="020B0609020000020004" pitchFamily="49" charset="0"/>
              <a:ea typeface="Cascadia Code" panose="020B0609020000020004" pitchFamily="49" charset="0"/>
              <a:cs typeface="Cascadia Code" panose="020B0609020000020004" pitchFamily="49" charset="0"/>
            </a:endParaRPr>
          </a:p>
          <a:p>
            <a:endParaRPr lang="es-ES" dirty="0">
              <a:latin typeface="Cascadia Code" panose="020B0609020000020004" pitchFamily="49" charset="0"/>
              <a:ea typeface="Cascadia Code" panose="020B0609020000020004" pitchFamily="49" charset="0"/>
              <a:cs typeface="Cascadia Code" panose="020B0609020000020004" pitchFamily="49" charset="0"/>
            </a:endParaRPr>
          </a:p>
          <a:p>
            <a:endParaRPr lang="es-ES" dirty="0">
              <a:latin typeface="Cascadia Code" panose="020B0609020000020004" pitchFamily="49" charset="0"/>
              <a:ea typeface="Cascadia Code" panose="020B0609020000020004" pitchFamily="49" charset="0"/>
              <a:cs typeface="Cascadia Code" panose="020B0609020000020004" pitchFamily="49" charset="0"/>
            </a:endParaRPr>
          </a:p>
          <a:p>
            <a:pPr marL="285750" indent="-285750">
              <a:buFont typeface="Wingdings" panose="05000000000000000000" pitchFamily="2" charset="2"/>
              <a:buChar char="q"/>
            </a:pPr>
            <a:endParaRPr lang="es-ES" dirty="0">
              <a:latin typeface="Cascadia Code" panose="020B0609020000020004" pitchFamily="49" charset="0"/>
              <a:ea typeface="Cascadia Code" panose="020B0609020000020004" pitchFamily="49" charset="0"/>
              <a:cs typeface="Cascadia Code" panose="020B0609020000020004" pitchFamily="49" charset="0"/>
            </a:endParaRPr>
          </a:p>
          <a:p>
            <a:pPr marL="285750" indent="-285750">
              <a:buFont typeface="Wingdings" panose="05000000000000000000" pitchFamily="2" charset="2"/>
              <a:buChar char="q"/>
            </a:pPr>
            <a:endParaRPr lang="es-ES" dirty="0">
              <a:latin typeface="Cascadia Code" panose="020B0609020000020004" pitchFamily="49" charset="0"/>
              <a:ea typeface="Cascadia Code" panose="020B0609020000020004" pitchFamily="49" charset="0"/>
              <a:cs typeface="Cascadia Code" panose="020B0609020000020004" pitchFamily="49" charset="0"/>
            </a:endParaRPr>
          </a:p>
          <a:p>
            <a:endParaRPr lang="es-ES" dirty="0"/>
          </a:p>
        </p:txBody>
      </p:sp>
      <p:sp>
        <p:nvSpPr>
          <p:cNvPr id="39" name="CuadroTexto 38">
            <a:extLst>
              <a:ext uri="{FF2B5EF4-FFF2-40B4-BE49-F238E27FC236}">
                <a16:creationId xmlns:a16="http://schemas.microsoft.com/office/drawing/2014/main" id="{D854592E-AF83-5B4D-150D-F2362FABEA9F}"/>
              </a:ext>
            </a:extLst>
          </p:cNvPr>
          <p:cNvSpPr txBox="1"/>
          <p:nvPr/>
        </p:nvSpPr>
        <p:spPr>
          <a:xfrm>
            <a:off x="23210" y="6494532"/>
            <a:ext cx="7042150" cy="369332"/>
          </a:xfrm>
          <a:prstGeom prst="rect">
            <a:avLst/>
          </a:prstGeom>
          <a:noFill/>
        </p:spPr>
        <p:txBody>
          <a:bodyPr wrap="square">
            <a:spAutoFit/>
          </a:bodyPr>
          <a:lstStyle/>
          <a:p>
            <a:r>
              <a:rPr lang="es-ES" dirty="0">
                <a:latin typeface="Cascadia Code" panose="020B0609020000020004" pitchFamily="49" charset="0"/>
                <a:ea typeface="Cascadia Code" panose="020B0609020000020004" pitchFamily="49" charset="0"/>
                <a:cs typeface="Cascadia Code" panose="020B0609020000020004" pitchFamily="49" charset="0"/>
              </a:rPr>
              <a:t>43</a:t>
            </a:r>
            <a:endParaRPr lang="es-ES" dirty="0"/>
          </a:p>
        </p:txBody>
      </p:sp>
      <p:pic>
        <p:nvPicPr>
          <p:cNvPr id="16" name="Imagen 15">
            <a:extLst>
              <a:ext uri="{FF2B5EF4-FFF2-40B4-BE49-F238E27FC236}">
                <a16:creationId xmlns:a16="http://schemas.microsoft.com/office/drawing/2014/main" id="{F742E3AF-7AE9-54C7-187A-622742F75A1E}"/>
              </a:ext>
            </a:extLst>
          </p:cNvPr>
          <p:cNvPicPr>
            <a:picLocks noChangeAspect="1"/>
          </p:cNvPicPr>
          <p:nvPr/>
        </p:nvPicPr>
        <p:blipFill>
          <a:blip r:embed="rId3"/>
          <a:stretch>
            <a:fillRect/>
          </a:stretch>
        </p:blipFill>
        <p:spPr>
          <a:xfrm>
            <a:off x="3639171" y="4587739"/>
            <a:ext cx="2456829" cy="1906793"/>
          </a:xfrm>
          <a:prstGeom prst="rect">
            <a:avLst/>
          </a:prstGeom>
          <a:ln>
            <a:solidFill>
              <a:schemeClr val="tx1"/>
            </a:solidFill>
          </a:ln>
        </p:spPr>
      </p:pic>
      <p:pic>
        <p:nvPicPr>
          <p:cNvPr id="18" name="Imagen 17">
            <a:extLst>
              <a:ext uri="{FF2B5EF4-FFF2-40B4-BE49-F238E27FC236}">
                <a16:creationId xmlns:a16="http://schemas.microsoft.com/office/drawing/2014/main" id="{C6DDA1AF-62DF-7520-2EC0-7AC27EA5884C}"/>
              </a:ext>
            </a:extLst>
          </p:cNvPr>
          <p:cNvPicPr>
            <a:picLocks noChangeAspect="1"/>
          </p:cNvPicPr>
          <p:nvPr/>
        </p:nvPicPr>
        <p:blipFill>
          <a:blip r:embed="rId4"/>
          <a:stretch>
            <a:fillRect/>
          </a:stretch>
        </p:blipFill>
        <p:spPr>
          <a:xfrm>
            <a:off x="599379" y="5382799"/>
            <a:ext cx="1800225" cy="361950"/>
          </a:xfrm>
          <a:prstGeom prst="rect">
            <a:avLst/>
          </a:prstGeom>
        </p:spPr>
      </p:pic>
      <p:cxnSp>
        <p:nvCxnSpPr>
          <p:cNvPr id="20" name="Conector recto de flecha 19">
            <a:extLst>
              <a:ext uri="{FF2B5EF4-FFF2-40B4-BE49-F238E27FC236}">
                <a16:creationId xmlns:a16="http://schemas.microsoft.com/office/drawing/2014/main" id="{580B13C1-92B1-B78F-F9B0-6524CA138458}"/>
              </a:ext>
            </a:extLst>
          </p:cNvPr>
          <p:cNvCxnSpPr>
            <a:cxnSpLocks/>
          </p:cNvCxnSpPr>
          <p:nvPr/>
        </p:nvCxnSpPr>
        <p:spPr>
          <a:xfrm flipV="1">
            <a:off x="2399604" y="5557178"/>
            <a:ext cx="1239567" cy="2263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0" name="Imagen 29">
            <a:extLst>
              <a:ext uri="{FF2B5EF4-FFF2-40B4-BE49-F238E27FC236}">
                <a16:creationId xmlns:a16="http://schemas.microsoft.com/office/drawing/2014/main" id="{5018D9D8-A780-E0A9-11BA-14A260DE20A4}"/>
              </a:ext>
            </a:extLst>
          </p:cNvPr>
          <p:cNvPicPr>
            <a:picLocks noChangeAspect="1"/>
          </p:cNvPicPr>
          <p:nvPr/>
        </p:nvPicPr>
        <p:blipFill>
          <a:blip r:embed="rId5"/>
          <a:stretch>
            <a:fillRect/>
          </a:stretch>
        </p:blipFill>
        <p:spPr>
          <a:xfrm>
            <a:off x="7322013" y="4587739"/>
            <a:ext cx="3627557" cy="1906793"/>
          </a:xfrm>
          <a:prstGeom prst="rect">
            <a:avLst/>
          </a:prstGeom>
          <a:ln>
            <a:solidFill>
              <a:schemeClr val="tx1"/>
            </a:solidFill>
          </a:ln>
        </p:spPr>
      </p:pic>
      <p:cxnSp>
        <p:nvCxnSpPr>
          <p:cNvPr id="31" name="Conector recto de flecha 30">
            <a:extLst>
              <a:ext uri="{FF2B5EF4-FFF2-40B4-BE49-F238E27FC236}">
                <a16:creationId xmlns:a16="http://schemas.microsoft.com/office/drawing/2014/main" id="{9487612E-B366-5464-1FDB-29DDF12AC1ED}"/>
              </a:ext>
            </a:extLst>
          </p:cNvPr>
          <p:cNvCxnSpPr>
            <a:cxnSpLocks/>
          </p:cNvCxnSpPr>
          <p:nvPr/>
        </p:nvCxnSpPr>
        <p:spPr>
          <a:xfrm>
            <a:off x="6096000" y="5557178"/>
            <a:ext cx="122601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0218242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382F6D-8644-C340-1275-F329B150976D}"/>
            </a:ext>
          </a:extLst>
        </p:cNvPr>
        <p:cNvGrpSpPr/>
        <p:nvPr/>
      </p:nvGrpSpPr>
      <p:grpSpPr>
        <a:xfrm>
          <a:off x="0" y="0"/>
          <a:ext cx="0" cy="0"/>
          <a:chOff x="0" y="0"/>
          <a:chExt cx="0" cy="0"/>
        </a:xfrm>
      </p:grpSpPr>
      <p:sp>
        <p:nvSpPr>
          <p:cNvPr id="6" name="Título 1">
            <a:extLst>
              <a:ext uri="{FF2B5EF4-FFF2-40B4-BE49-F238E27FC236}">
                <a16:creationId xmlns:a16="http://schemas.microsoft.com/office/drawing/2014/main" id="{4D75E034-A6E0-B534-DBF7-683D0E896281}"/>
              </a:ext>
            </a:extLst>
          </p:cNvPr>
          <p:cNvSpPr txBox="1">
            <a:spLocks/>
          </p:cNvSpPr>
          <p:nvPr/>
        </p:nvSpPr>
        <p:spPr>
          <a:xfrm>
            <a:off x="15755" y="178802"/>
            <a:ext cx="9144000" cy="324289"/>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s-ES" sz="1800" dirty="0">
                <a:latin typeface="Cascadia Code" panose="020B0609020000020004" pitchFamily="49" charset="0"/>
                <a:ea typeface="Cascadia Code" panose="020B0609020000020004" pitchFamily="49" charset="0"/>
                <a:cs typeface="Cascadia Code" panose="020B0609020000020004" pitchFamily="49" charset="0"/>
              </a:rPr>
              <a:t>Unidad 1. Introducción a la Programación de Inteligencia Artificial</a:t>
            </a:r>
          </a:p>
        </p:txBody>
      </p:sp>
      <p:pic>
        <p:nvPicPr>
          <p:cNvPr id="9" name="Imagen 8" descr="Imagen que contiene señal, reloj&#10;&#10;Descripción generada automáticamente">
            <a:extLst>
              <a:ext uri="{FF2B5EF4-FFF2-40B4-BE49-F238E27FC236}">
                <a16:creationId xmlns:a16="http://schemas.microsoft.com/office/drawing/2014/main" id="{A6A6434D-0C90-58D3-46BD-C4EAD5ADEC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95660" y="26017"/>
            <a:ext cx="1180585" cy="979885"/>
          </a:xfrm>
          <a:prstGeom prst="rect">
            <a:avLst/>
          </a:prstGeom>
        </p:spPr>
      </p:pic>
      <p:cxnSp>
        <p:nvCxnSpPr>
          <p:cNvPr id="10" name="Conector recto 9">
            <a:extLst>
              <a:ext uri="{FF2B5EF4-FFF2-40B4-BE49-F238E27FC236}">
                <a16:creationId xmlns:a16="http://schemas.microsoft.com/office/drawing/2014/main" id="{4EB40BC6-ED56-DDA6-5EDC-E0CCBAD38D8A}"/>
              </a:ext>
            </a:extLst>
          </p:cNvPr>
          <p:cNvCxnSpPr>
            <a:cxnSpLocks/>
            <a:endCxn id="11" idx="1"/>
          </p:cNvCxnSpPr>
          <p:nvPr/>
        </p:nvCxnSpPr>
        <p:spPr>
          <a:xfrm>
            <a:off x="15755" y="977450"/>
            <a:ext cx="2830314" cy="848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Rectángulo: esquinas redondeadas 10">
            <a:extLst>
              <a:ext uri="{FF2B5EF4-FFF2-40B4-BE49-F238E27FC236}">
                <a16:creationId xmlns:a16="http://schemas.microsoft.com/office/drawing/2014/main" id="{ABB08B0D-0A19-C20F-7E18-EFC360AE842A}"/>
              </a:ext>
            </a:extLst>
          </p:cNvPr>
          <p:cNvSpPr/>
          <p:nvPr/>
        </p:nvSpPr>
        <p:spPr>
          <a:xfrm>
            <a:off x="2846069" y="714560"/>
            <a:ext cx="6313685" cy="542740"/>
          </a:xfrm>
          <a:prstGeom prst="roundRect">
            <a:avLst/>
          </a:prstGeom>
          <a:solidFill>
            <a:srgbClr val="FFFFFF">
              <a:alpha val="20000"/>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2" name="Conector recto 11">
            <a:extLst>
              <a:ext uri="{FF2B5EF4-FFF2-40B4-BE49-F238E27FC236}">
                <a16:creationId xmlns:a16="http://schemas.microsoft.com/office/drawing/2014/main" id="{2E1B39D6-0462-8211-278F-D7D82410DD6E}"/>
              </a:ext>
            </a:extLst>
          </p:cNvPr>
          <p:cNvCxnSpPr>
            <a:cxnSpLocks/>
            <a:stCxn id="11" idx="3"/>
          </p:cNvCxnSpPr>
          <p:nvPr/>
        </p:nvCxnSpPr>
        <p:spPr>
          <a:xfrm>
            <a:off x="9159754" y="985930"/>
            <a:ext cx="3016491" cy="1186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CuadroTexto 21">
            <a:extLst>
              <a:ext uri="{FF2B5EF4-FFF2-40B4-BE49-F238E27FC236}">
                <a16:creationId xmlns:a16="http://schemas.microsoft.com/office/drawing/2014/main" id="{BD0217B4-F763-CD15-41ED-A8D9743B8D4D}"/>
              </a:ext>
            </a:extLst>
          </p:cNvPr>
          <p:cNvSpPr txBox="1"/>
          <p:nvPr/>
        </p:nvSpPr>
        <p:spPr>
          <a:xfrm>
            <a:off x="4681974" y="672525"/>
            <a:ext cx="3095161" cy="584775"/>
          </a:xfrm>
          <a:prstGeom prst="rect">
            <a:avLst/>
          </a:prstGeom>
          <a:noFill/>
        </p:spPr>
        <p:txBody>
          <a:bodyPr wrap="square">
            <a:spAutoFit/>
          </a:bodyPr>
          <a:lstStyle/>
          <a:p>
            <a:r>
              <a:rPr lang="es-ES" sz="3200" dirty="0">
                <a:latin typeface="Cascadia Code" panose="020B0609020000020004" pitchFamily="49" charset="0"/>
                <a:ea typeface="Cascadia Code" panose="020B0609020000020004" pitchFamily="49" charset="0"/>
                <a:cs typeface="Cascadia Code" panose="020B0609020000020004" pitchFamily="49" charset="0"/>
              </a:rPr>
              <a:t>Introducción</a:t>
            </a:r>
            <a:endParaRPr lang="es-ES" sz="3200" dirty="0"/>
          </a:p>
        </p:txBody>
      </p:sp>
      <p:sp>
        <p:nvSpPr>
          <p:cNvPr id="24" name="CuadroTexto 23">
            <a:extLst>
              <a:ext uri="{FF2B5EF4-FFF2-40B4-BE49-F238E27FC236}">
                <a16:creationId xmlns:a16="http://schemas.microsoft.com/office/drawing/2014/main" id="{1508158E-D0E3-A4ED-F261-A30003BD4B33}"/>
              </a:ext>
            </a:extLst>
          </p:cNvPr>
          <p:cNvSpPr txBox="1"/>
          <p:nvPr/>
        </p:nvSpPr>
        <p:spPr>
          <a:xfrm>
            <a:off x="599379" y="1601572"/>
            <a:ext cx="10747296" cy="4385816"/>
          </a:xfrm>
          <a:prstGeom prst="rect">
            <a:avLst/>
          </a:prstGeom>
          <a:noFill/>
        </p:spPr>
        <p:txBody>
          <a:bodyPr wrap="square">
            <a:spAutoFit/>
          </a:bodyPr>
          <a:lstStyle/>
          <a:p>
            <a:pPr marL="285750" indent="-285750">
              <a:buFont typeface="Wingdings" panose="05000000000000000000" pitchFamily="2" charset="2"/>
              <a:buChar char="q"/>
            </a:pPr>
            <a:r>
              <a:rPr lang="es-ES" dirty="0">
                <a:highlight>
                  <a:srgbClr val="BC451B"/>
                </a:highlight>
                <a:latin typeface="Cascadia Code" panose="020B0609020000020004" pitchFamily="49" charset="0"/>
                <a:ea typeface="Cascadia Code" panose="020B0609020000020004" pitchFamily="49" charset="0"/>
                <a:cs typeface="Cascadia Code" panose="020B0609020000020004" pitchFamily="49" charset="0"/>
              </a:rPr>
              <a:t>Visual Studio </a:t>
            </a:r>
            <a:r>
              <a:rPr lang="es-ES" dirty="0" err="1">
                <a:highlight>
                  <a:srgbClr val="BC451B"/>
                </a:highlight>
                <a:latin typeface="Cascadia Code" panose="020B0609020000020004" pitchFamily="49" charset="0"/>
                <a:ea typeface="Cascadia Code" panose="020B0609020000020004" pitchFamily="49" charset="0"/>
                <a:cs typeface="Cascadia Code" panose="020B0609020000020004" pitchFamily="49" charset="0"/>
              </a:rPr>
              <a:t>Code</a:t>
            </a:r>
            <a:endParaRPr lang="es-ES" dirty="0">
              <a:highlight>
                <a:srgbClr val="BC451B"/>
              </a:highlight>
              <a:latin typeface="Cascadia Code" panose="020B0609020000020004" pitchFamily="49" charset="0"/>
              <a:ea typeface="Cascadia Code" panose="020B0609020000020004" pitchFamily="49" charset="0"/>
              <a:cs typeface="Cascadia Code" panose="020B0609020000020004" pitchFamily="49" charset="0"/>
            </a:endParaRPr>
          </a:p>
          <a:p>
            <a:pPr marL="285750" indent="-285750">
              <a:buFont typeface="Wingdings" panose="05000000000000000000" pitchFamily="2" charset="2"/>
              <a:buChar char="q"/>
            </a:pPr>
            <a:endParaRPr lang="es-ES" dirty="0">
              <a:latin typeface="Cascadia Code" panose="020B0609020000020004" pitchFamily="49" charset="0"/>
              <a:ea typeface="Cascadia Code" panose="020B0609020000020004" pitchFamily="49" charset="0"/>
              <a:cs typeface="Cascadia Code" panose="020B0609020000020004" pitchFamily="49" charset="0"/>
            </a:endParaRPr>
          </a:p>
          <a:p>
            <a:pPr>
              <a:lnSpc>
                <a:spcPct val="150000"/>
              </a:lnSpc>
            </a:pPr>
            <a:r>
              <a:rPr lang="es-ES" dirty="0">
                <a:latin typeface="Cascadia Code" panose="020B0609020000020004" pitchFamily="49" charset="0"/>
                <a:ea typeface="Cascadia Code" panose="020B0609020000020004" pitchFamily="49" charset="0"/>
                <a:cs typeface="Cascadia Code" panose="020B0609020000020004" pitchFamily="49" charset="0"/>
              </a:rPr>
              <a:t>Una vez tenemos nuestra área de trabajo, podemos explorar opciones como crear ficheros, abrir ficheros, abrir otras carpetas o crearlas. En la ventana de bienvenida encontraremos estas opciones, pero hay más formas de llegar a ellas:</a:t>
            </a:r>
          </a:p>
          <a:p>
            <a:endParaRPr lang="es-ES" dirty="0">
              <a:latin typeface="Cascadia Code" panose="020B0609020000020004" pitchFamily="49" charset="0"/>
              <a:ea typeface="Cascadia Code" panose="020B0609020000020004" pitchFamily="49" charset="0"/>
              <a:cs typeface="Cascadia Code" panose="020B0609020000020004" pitchFamily="49" charset="0"/>
            </a:endParaRPr>
          </a:p>
          <a:p>
            <a:endParaRPr lang="es-ES" dirty="0">
              <a:latin typeface="Cascadia Code" panose="020B0609020000020004" pitchFamily="49" charset="0"/>
              <a:ea typeface="Cascadia Code" panose="020B0609020000020004" pitchFamily="49" charset="0"/>
              <a:cs typeface="Cascadia Code" panose="020B0609020000020004" pitchFamily="49" charset="0"/>
            </a:endParaRPr>
          </a:p>
          <a:p>
            <a:endParaRPr lang="es-ES" dirty="0">
              <a:latin typeface="Cascadia Code" panose="020B0609020000020004" pitchFamily="49" charset="0"/>
              <a:ea typeface="Cascadia Code" panose="020B0609020000020004" pitchFamily="49" charset="0"/>
              <a:cs typeface="Cascadia Code" panose="020B0609020000020004" pitchFamily="49" charset="0"/>
            </a:endParaRPr>
          </a:p>
          <a:p>
            <a:endParaRPr lang="es-ES" dirty="0">
              <a:latin typeface="Cascadia Code" panose="020B0609020000020004" pitchFamily="49" charset="0"/>
              <a:ea typeface="Cascadia Code" panose="020B0609020000020004" pitchFamily="49" charset="0"/>
              <a:cs typeface="Cascadia Code" panose="020B0609020000020004" pitchFamily="49" charset="0"/>
            </a:endParaRPr>
          </a:p>
          <a:p>
            <a:endParaRPr lang="es-ES" dirty="0">
              <a:latin typeface="Cascadia Code" panose="020B0609020000020004" pitchFamily="49" charset="0"/>
              <a:ea typeface="Cascadia Code" panose="020B0609020000020004" pitchFamily="49" charset="0"/>
              <a:cs typeface="Cascadia Code" panose="020B0609020000020004" pitchFamily="49" charset="0"/>
            </a:endParaRPr>
          </a:p>
          <a:p>
            <a:endParaRPr lang="es-ES" dirty="0">
              <a:latin typeface="Cascadia Code" panose="020B0609020000020004" pitchFamily="49" charset="0"/>
              <a:ea typeface="Cascadia Code" panose="020B0609020000020004" pitchFamily="49" charset="0"/>
              <a:cs typeface="Cascadia Code" panose="020B0609020000020004" pitchFamily="49" charset="0"/>
            </a:endParaRPr>
          </a:p>
          <a:p>
            <a:pPr marL="285750" indent="-285750">
              <a:buFont typeface="Wingdings" panose="05000000000000000000" pitchFamily="2" charset="2"/>
              <a:buChar char="q"/>
            </a:pPr>
            <a:endParaRPr lang="es-ES" dirty="0">
              <a:latin typeface="Cascadia Code" panose="020B0609020000020004" pitchFamily="49" charset="0"/>
              <a:ea typeface="Cascadia Code" panose="020B0609020000020004" pitchFamily="49" charset="0"/>
              <a:cs typeface="Cascadia Code" panose="020B0609020000020004" pitchFamily="49" charset="0"/>
            </a:endParaRPr>
          </a:p>
          <a:p>
            <a:pPr marL="285750" indent="-285750">
              <a:buFont typeface="Wingdings" panose="05000000000000000000" pitchFamily="2" charset="2"/>
              <a:buChar char="q"/>
            </a:pPr>
            <a:endParaRPr lang="es-ES" dirty="0">
              <a:latin typeface="Cascadia Code" panose="020B0609020000020004" pitchFamily="49" charset="0"/>
              <a:ea typeface="Cascadia Code" panose="020B0609020000020004" pitchFamily="49" charset="0"/>
              <a:cs typeface="Cascadia Code" panose="020B0609020000020004" pitchFamily="49" charset="0"/>
            </a:endParaRPr>
          </a:p>
          <a:p>
            <a:endParaRPr lang="es-ES" dirty="0"/>
          </a:p>
        </p:txBody>
      </p:sp>
      <p:sp>
        <p:nvSpPr>
          <p:cNvPr id="39" name="CuadroTexto 38">
            <a:extLst>
              <a:ext uri="{FF2B5EF4-FFF2-40B4-BE49-F238E27FC236}">
                <a16:creationId xmlns:a16="http://schemas.microsoft.com/office/drawing/2014/main" id="{76EF9F00-C7AE-3175-B1C7-7D2CB04529E7}"/>
              </a:ext>
            </a:extLst>
          </p:cNvPr>
          <p:cNvSpPr txBox="1"/>
          <p:nvPr/>
        </p:nvSpPr>
        <p:spPr>
          <a:xfrm>
            <a:off x="23210" y="6494532"/>
            <a:ext cx="7042150" cy="369332"/>
          </a:xfrm>
          <a:prstGeom prst="rect">
            <a:avLst/>
          </a:prstGeom>
          <a:noFill/>
        </p:spPr>
        <p:txBody>
          <a:bodyPr wrap="square">
            <a:spAutoFit/>
          </a:bodyPr>
          <a:lstStyle/>
          <a:p>
            <a:r>
              <a:rPr lang="es-ES" dirty="0">
                <a:latin typeface="Cascadia Code" panose="020B0609020000020004" pitchFamily="49" charset="0"/>
                <a:ea typeface="Cascadia Code" panose="020B0609020000020004" pitchFamily="49" charset="0"/>
                <a:cs typeface="Cascadia Code" panose="020B0609020000020004" pitchFamily="49" charset="0"/>
              </a:rPr>
              <a:t>44</a:t>
            </a:r>
            <a:endParaRPr lang="es-ES" dirty="0"/>
          </a:p>
        </p:txBody>
      </p:sp>
      <p:pic>
        <p:nvPicPr>
          <p:cNvPr id="3" name="Imagen 2">
            <a:extLst>
              <a:ext uri="{FF2B5EF4-FFF2-40B4-BE49-F238E27FC236}">
                <a16:creationId xmlns:a16="http://schemas.microsoft.com/office/drawing/2014/main" id="{795173DF-FCD3-A706-D68D-0D42FAE83528}"/>
              </a:ext>
            </a:extLst>
          </p:cNvPr>
          <p:cNvPicPr>
            <a:picLocks noChangeAspect="1"/>
          </p:cNvPicPr>
          <p:nvPr/>
        </p:nvPicPr>
        <p:blipFill>
          <a:blip r:embed="rId3"/>
          <a:stretch>
            <a:fillRect/>
          </a:stretch>
        </p:blipFill>
        <p:spPr>
          <a:xfrm>
            <a:off x="1430912" y="4379982"/>
            <a:ext cx="2105025" cy="2114550"/>
          </a:xfrm>
          <a:prstGeom prst="rect">
            <a:avLst/>
          </a:prstGeom>
          <a:ln>
            <a:solidFill>
              <a:schemeClr val="tx1"/>
            </a:solidFill>
          </a:ln>
        </p:spPr>
      </p:pic>
      <p:pic>
        <p:nvPicPr>
          <p:cNvPr id="5" name="Imagen 4">
            <a:extLst>
              <a:ext uri="{FF2B5EF4-FFF2-40B4-BE49-F238E27FC236}">
                <a16:creationId xmlns:a16="http://schemas.microsoft.com/office/drawing/2014/main" id="{5EA3C171-E375-E5BC-CFAA-BDBC75FAC89D}"/>
              </a:ext>
            </a:extLst>
          </p:cNvPr>
          <p:cNvPicPr>
            <a:picLocks noChangeAspect="1"/>
          </p:cNvPicPr>
          <p:nvPr/>
        </p:nvPicPr>
        <p:blipFill>
          <a:blip r:embed="rId4"/>
          <a:stretch>
            <a:fillRect/>
          </a:stretch>
        </p:blipFill>
        <p:spPr>
          <a:xfrm>
            <a:off x="4367470" y="5007685"/>
            <a:ext cx="2590800" cy="1323975"/>
          </a:xfrm>
          <a:prstGeom prst="rect">
            <a:avLst/>
          </a:prstGeom>
        </p:spPr>
      </p:pic>
      <p:sp>
        <p:nvSpPr>
          <p:cNvPr id="8" name="CuadroTexto 7">
            <a:extLst>
              <a:ext uri="{FF2B5EF4-FFF2-40B4-BE49-F238E27FC236}">
                <a16:creationId xmlns:a16="http://schemas.microsoft.com/office/drawing/2014/main" id="{13D9D865-70CB-C5A7-9E39-2027B2ACC3A8}"/>
              </a:ext>
            </a:extLst>
          </p:cNvPr>
          <p:cNvSpPr txBox="1"/>
          <p:nvPr/>
        </p:nvSpPr>
        <p:spPr>
          <a:xfrm>
            <a:off x="738809" y="3847778"/>
            <a:ext cx="6115878" cy="369332"/>
          </a:xfrm>
          <a:prstGeom prst="rect">
            <a:avLst/>
          </a:prstGeom>
          <a:noFill/>
        </p:spPr>
        <p:txBody>
          <a:bodyPr wrap="square">
            <a:spAutoFit/>
          </a:bodyPr>
          <a:lstStyle/>
          <a:p>
            <a:r>
              <a:rPr lang="es-ES" dirty="0">
                <a:solidFill>
                  <a:srgbClr val="FFC000"/>
                </a:solidFill>
                <a:latin typeface="Cascadia Code" panose="020B0609020000020004" pitchFamily="49" charset="0"/>
                <a:ea typeface="Cascadia Code" panose="020B0609020000020004" pitchFamily="49" charset="0"/>
                <a:cs typeface="Cascadia Code" panose="020B0609020000020004" pitchFamily="49" charset="0"/>
              </a:rPr>
              <a:t>Pantalla de Bienvenida</a:t>
            </a:r>
            <a:endParaRPr lang="es-ES" dirty="0">
              <a:solidFill>
                <a:srgbClr val="FFC000"/>
              </a:solidFill>
            </a:endParaRPr>
          </a:p>
        </p:txBody>
      </p:sp>
      <p:sp>
        <p:nvSpPr>
          <p:cNvPr id="13" name="CuadroTexto 12">
            <a:extLst>
              <a:ext uri="{FF2B5EF4-FFF2-40B4-BE49-F238E27FC236}">
                <a16:creationId xmlns:a16="http://schemas.microsoft.com/office/drawing/2014/main" id="{F1CE2AC5-0C42-ABE7-9357-1883F0E76EDC}"/>
              </a:ext>
            </a:extLst>
          </p:cNvPr>
          <p:cNvSpPr txBox="1"/>
          <p:nvPr/>
        </p:nvSpPr>
        <p:spPr>
          <a:xfrm>
            <a:off x="3613057" y="4636221"/>
            <a:ext cx="6115878" cy="369332"/>
          </a:xfrm>
          <a:prstGeom prst="rect">
            <a:avLst/>
          </a:prstGeom>
          <a:noFill/>
        </p:spPr>
        <p:txBody>
          <a:bodyPr wrap="square">
            <a:spAutoFit/>
          </a:bodyPr>
          <a:lstStyle/>
          <a:p>
            <a:r>
              <a:rPr lang="es-ES" dirty="0">
                <a:solidFill>
                  <a:srgbClr val="FFC000"/>
                </a:solidFill>
                <a:latin typeface="Cascadia Code" panose="020B0609020000020004" pitchFamily="49" charset="0"/>
                <a:ea typeface="Cascadia Code" panose="020B0609020000020004" pitchFamily="49" charset="0"/>
                <a:cs typeface="Cascadia Code" panose="020B0609020000020004" pitchFamily="49" charset="0"/>
              </a:rPr>
              <a:t>Explorador de Área de Trabajo</a:t>
            </a:r>
            <a:endParaRPr lang="es-ES" dirty="0">
              <a:solidFill>
                <a:srgbClr val="FFC000"/>
              </a:solidFill>
            </a:endParaRPr>
          </a:p>
        </p:txBody>
      </p:sp>
      <p:pic>
        <p:nvPicPr>
          <p:cNvPr id="15" name="Imagen 14">
            <a:extLst>
              <a:ext uri="{FF2B5EF4-FFF2-40B4-BE49-F238E27FC236}">
                <a16:creationId xmlns:a16="http://schemas.microsoft.com/office/drawing/2014/main" id="{816149FE-A53A-D6F3-1EBA-9EC0B7D87AA5}"/>
              </a:ext>
            </a:extLst>
          </p:cNvPr>
          <p:cNvPicPr>
            <a:picLocks noChangeAspect="1"/>
          </p:cNvPicPr>
          <p:nvPr/>
        </p:nvPicPr>
        <p:blipFill>
          <a:blip r:embed="rId5"/>
          <a:stretch>
            <a:fillRect/>
          </a:stretch>
        </p:blipFill>
        <p:spPr>
          <a:xfrm>
            <a:off x="8114133" y="4634089"/>
            <a:ext cx="3229604" cy="1513544"/>
          </a:xfrm>
          <a:prstGeom prst="rect">
            <a:avLst/>
          </a:prstGeom>
        </p:spPr>
      </p:pic>
      <p:sp>
        <p:nvSpPr>
          <p:cNvPr id="17" name="CuadroTexto 16">
            <a:extLst>
              <a:ext uri="{FF2B5EF4-FFF2-40B4-BE49-F238E27FC236}">
                <a16:creationId xmlns:a16="http://schemas.microsoft.com/office/drawing/2014/main" id="{37775918-776C-43B8-DC8E-AE61734B1F81}"/>
              </a:ext>
            </a:extLst>
          </p:cNvPr>
          <p:cNvSpPr txBox="1"/>
          <p:nvPr/>
        </p:nvSpPr>
        <p:spPr>
          <a:xfrm>
            <a:off x="7251504" y="4217110"/>
            <a:ext cx="6115878" cy="369332"/>
          </a:xfrm>
          <a:prstGeom prst="rect">
            <a:avLst/>
          </a:prstGeom>
          <a:noFill/>
        </p:spPr>
        <p:txBody>
          <a:bodyPr wrap="square">
            <a:spAutoFit/>
          </a:bodyPr>
          <a:lstStyle/>
          <a:p>
            <a:r>
              <a:rPr lang="es-ES" dirty="0">
                <a:solidFill>
                  <a:srgbClr val="FFC000"/>
                </a:solidFill>
                <a:latin typeface="Cascadia Code" panose="020B0609020000020004" pitchFamily="49" charset="0"/>
                <a:ea typeface="Cascadia Code" panose="020B0609020000020004" pitchFamily="49" charset="0"/>
                <a:cs typeface="Cascadia Code" panose="020B0609020000020004" pitchFamily="49" charset="0"/>
              </a:rPr>
              <a:t>Pestaña File y Atajos por Teclado</a:t>
            </a:r>
            <a:endParaRPr lang="es-ES" dirty="0">
              <a:solidFill>
                <a:srgbClr val="FFC000"/>
              </a:solidFill>
            </a:endParaRPr>
          </a:p>
        </p:txBody>
      </p:sp>
    </p:spTree>
    <p:extLst>
      <p:ext uri="{BB962C8B-B14F-4D97-AF65-F5344CB8AC3E}">
        <p14:creationId xmlns:p14="http://schemas.microsoft.com/office/powerpoint/2010/main" val="163297341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2F7B19-9982-0B0B-BA8D-F9F0E4CFB865}"/>
            </a:ext>
          </a:extLst>
        </p:cNvPr>
        <p:cNvGrpSpPr/>
        <p:nvPr/>
      </p:nvGrpSpPr>
      <p:grpSpPr>
        <a:xfrm>
          <a:off x="0" y="0"/>
          <a:ext cx="0" cy="0"/>
          <a:chOff x="0" y="0"/>
          <a:chExt cx="0" cy="0"/>
        </a:xfrm>
      </p:grpSpPr>
      <p:sp>
        <p:nvSpPr>
          <p:cNvPr id="6" name="Título 1">
            <a:extLst>
              <a:ext uri="{FF2B5EF4-FFF2-40B4-BE49-F238E27FC236}">
                <a16:creationId xmlns:a16="http://schemas.microsoft.com/office/drawing/2014/main" id="{DD0EC697-F4C0-EB96-4036-C5263B9305E8}"/>
              </a:ext>
            </a:extLst>
          </p:cNvPr>
          <p:cNvSpPr txBox="1">
            <a:spLocks/>
          </p:cNvSpPr>
          <p:nvPr/>
        </p:nvSpPr>
        <p:spPr>
          <a:xfrm>
            <a:off x="15755" y="178802"/>
            <a:ext cx="9144000" cy="324289"/>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s-ES" sz="1800" dirty="0">
                <a:latin typeface="Cascadia Code" panose="020B0609020000020004" pitchFamily="49" charset="0"/>
                <a:ea typeface="Cascadia Code" panose="020B0609020000020004" pitchFamily="49" charset="0"/>
                <a:cs typeface="Cascadia Code" panose="020B0609020000020004" pitchFamily="49" charset="0"/>
              </a:rPr>
              <a:t>Unidad 1. Introducción a la Programación de Inteligencia Artificial</a:t>
            </a:r>
          </a:p>
        </p:txBody>
      </p:sp>
      <p:pic>
        <p:nvPicPr>
          <p:cNvPr id="9" name="Imagen 8" descr="Imagen que contiene señal, reloj&#10;&#10;Descripción generada automáticamente">
            <a:extLst>
              <a:ext uri="{FF2B5EF4-FFF2-40B4-BE49-F238E27FC236}">
                <a16:creationId xmlns:a16="http://schemas.microsoft.com/office/drawing/2014/main" id="{95497CE6-8ADC-B21E-A2C8-41614C3AD5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95660" y="26017"/>
            <a:ext cx="1180585" cy="979885"/>
          </a:xfrm>
          <a:prstGeom prst="rect">
            <a:avLst/>
          </a:prstGeom>
        </p:spPr>
      </p:pic>
      <p:cxnSp>
        <p:nvCxnSpPr>
          <p:cNvPr id="10" name="Conector recto 9">
            <a:extLst>
              <a:ext uri="{FF2B5EF4-FFF2-40B4-BE49-F238E27FC236}">
                <a16:creationId xmlns:a16="http://schemas.microsoft.com/office/drawing/2014/main" id="{42C9288E-C9E2-BF66-0E7B-E969A71FF2C8}"/>
              </a:ext>
            </a:extLst>
          </p:cNvPr>
          <p:cNvCxnSpPr>
            <a:cxnSpLocks/>
            <a:endCxn id="11" idx="1"/>
          </p:cNvCxnSpPr>
          <p:nvPr/>
        </p:nvCxnSpPr>
        <p:spPr>
          <a:xfrm>
            <a:off x="15755" y="977450"/>
            <a:ext cx="2830314" cy="848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Rectángulo: esquinas redondeadas 10">
            <a:extLst>
              <a:ext uri="{FF2B5EF4-FFF2-40B4-BE49-F238E27FC236}">
                <a16:creationId xmlns:a16="http://schemas.microsoft.com/office/drawing/2014/main" id="{09511718-E6ED-C409-4FAC-EAC438E73967}"/>
              </a:ext>
            </a:extLst>
          </p:cNvPr>
          <p:cNvSpPr/>
          <p:nvPr/>
        </p:nvSpPr>
        <p:spPr>
          <a:xfrm>
            <a:off x="2846069" y="714560"/>
            <a:ext cx="6313685" cy="542740"/>
          </a:xfrm>
          <a:prstGeom prst="roundRect">
            <a:avLst/>
          </a:prstGeom>
          <a:solidFill>
            <a:srgbClr val="FFFFFF">
              <a:alpha val="20000"/>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2" name="Conector recto 11">
            <a:extLst>
              <a:ext uri="{FF2B5EF4-FFF2-40B4-BE49-F238E27FC236}">
                <a16:creationId xmlns:a16="http://schemas.microsoft.com/office/drawing/2014/main" id="{C72B1B58-0689-331F-06F8-B66EF6B8DE12}"/>
              </a:ext>
            </a:extLst>
          </p:cNvPr>
          <p:cNvCxnSpPr>
            <a:cxnSpLocks/>
            <a:stCxn id="11" idx="3"/>
          </p:cNvCxnSpPr>
          <p:nvPr/>
        </p:nvCxnSpPr>
        <p:spPr>
          <a:xfrm>
            <a:off x="9159754" y="985930"/>
            <a:ext cx="3016491" cy="1186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CuadroTexto 21">
            <a:extLst>
              <a:ext uri="{FF2B5EF4-FFF2-40B4-BE49-F238E27FC236}">
                <a16:creationId xmlns:a16="http://schemas.microsoft.com/office/drawing/2014/main" id="{CD97FDBE-BB15-C356-ADCB-6A867A156D97}"/>
              </a:ext>
            </a:extLst>
          </p:cNvPr>
          <p:cNvSpPr txBox="1"/>
          <p:nvPr/>
        </p:nvSpPr>
        <p:spPr>
          <a:xfrm>
            <a:off x="4681974" y="672525"/>
            <a:ext cx="3095161" cy="584775"/>
          </a:xfrm>
          <a:prstGeom prst="rect">
            <a:avLst/>
          </a:prstGeom>
          <a:noFill/>
        </p:spPr>
        <p:txBody>
          <a:bodyPr wrap="square">
            <a:spAutoFit/>
          </a:bodyPr>
          <a:lstStyle/>
          <a:p>
            <a:r>
              <a:rPr lang="es-ES" sz="3200" dirty="0">
                <a:latin typeface="Cascadia Code" panose="020B0609020000020004" pitchFamily="49" charset="0"/>
                <a:ea typeface="Cascadia Code" panose="020B0609020000020004" pitchFamily="49" charset="0"/>
                <a:cs typeface="Cascadia Code" panose="020B0609020000020004" pitchFamily="49" charset="0"/>
              </a:rPr>
              <a:t>Introducción</a:t>
            </a:r>
            <a:endParaRPr lang="es-ES" sz="3200" dirty="0"/>
          </a:p>
        </p:txBody>
      </p:sp>
      <p:sp>
        <p:nvSpPr>
          <p:cNvPr id="24" name="CuadroTexto 23">
            <a:extLst>
              <a:ext uri="{FF2B5EF4-FFF2-40B4-BE49-F238E27FC236}">
                <a16:creationId xmlns:a16="http://schemas.microsoft.com/office/drawing/2014/main" id="{1FB9BA35-7C63-FB39-45B5-1A191A0C2FA8}"/>
              </a:ext>
            </a:extLst>
          </p:cNvPr>
          <p:cNvSpPr txBox="1"/>
          <p:nvPr/>
        </p:nvSpPr>
        <p:spPr>
          <a:xfrm>
            <a:off x="599379" y="1601572"/>
            <a:ext cx="10747296" cy="4385816"/>
          </a:xfrm>
          <a:prstGeom prst="rect">
            <a:avLst/>
          </a:prstGeom>
          <a:noFill/>
        </p:spPr>
        <p:txBody>
          <a:bodyPr wrap="square">
            <a:spAutoFit/>
          </a:bodyPr>
          <a:lstStyle/>
          <a:p>
            <a:pPr marL="285750" indent="-285750">
              <a:buFont typeface="Wingdings" panose="05000000000000000000" pitchFamily="2" charset="2"/>
              <a:buChar char="q"/>
            </a:pPr>
            <a:r>
              <a:rPr lang="es-ES" dirty="0">
                <a:highlight>
                  <a:srgbClr val="BC451B"/>
                </a:highlight>
                <a:latin typeface="Cascadia Code" panose="020B0609020000020004" pitchFamily="49" charset="0"/>
                <a:ea typeface="Cascadia Code" panose="020B0609020000020004" pitchFamily="49" charset="0"/>
                <a:cs typeface="Cascadia Code" panose="020B0609020000020004" pitchFamily="49" charset="0"/>
              </a:rPr>
              <a:t>Visual Studio </a:t>
            </a:r>
            <a:r>
              <a:rPr lang="es-ES" dirty="0" err="1">
                <a:highlight>
                  <a:srgbClr val="BC451B"/>
                </a:highlight>
                <a:latin typeface="Cascadia Code" panose="020B0609020000020004" pitchFamily="49" charset="0"/>
                <a:ea typeface="Cascadia Code" panose="020B0609020000020004" pitchFamily="49" charset="0"/>
                <a:cs typeface="Cascadia Code" panose="020B0609020000020004" pitchFamily="49" charset="0"/>
              </a:rPr>
              <a:t>Code</a:t>
            </a:r>
            <a:endParaRPr lang="es-ES" dirty="0">
              <a:highlight>
                <a:srgbClr val="BC451B"/>
              </a:highlight>
              <a:latin typeface="Cascadia Code" panose="020B0609020000020004" pitchFamily="49" charset="0"/>
              <a:ea typeface="Cascadia Code" panose="020B0609020000020004" pitchFamily="49" charset="0"/>
              <a:cs typeface="Cascadia Code" panose="020B0609020000020004" pitchFamily="49" charset="0"/>
            </a:endParaRPr>
          </a:p>
          <a:p>
            <a:pPr marL="285750" indent="-285750">
              <a:buFont typeface="Wingdings" panose="05000000000000000000" pitchFamily="2" charset="2"/>
              <a:buChar char="q"/>
            </a:pPr>
            <a:endParaRPr lang="es-ES" dirty="0">
              <a:latin typeface="Cascadia Code" panose="020B0609020000020004" pitchFamily="49" charset="0"/>
              <a:ea typeface="Cascadia Code" panose="020B0609020000020004" pitchFamily="49" charset="0"/>
              <a:cs typeface="Cascadia Code" panose="020B0609020000020004" pitchFamily="49" charset="0"/>
            </a:endParaRPr>
          </a:p>
          <a:p>
            <a:pPr>
              <a:lnSpc>
                <a:spcPct val="150000"/>
              </a:lnSpc>
            </a:pPr>
            <a:r>
              <a:rPr lang="es-ES" dirty="0">
                <a:solidFill>
                  <a:srgbClr val="FFC000"/>
                </a:solidFill>
                <a:latin typeface="Cascadia Code" panose="020B0609020000020004" pitchFamily="49" charset="0"/>
                <a:ea typeface="Cascadia Code" panose="020B0609020000020004" pitchFamily="49" charset="0"/>
                <a:cs typeface="Cascadia Code" panose="020B0609020000020004" pitchFamily="49" charset="0"/>
              </a:rPr>
              <a:t>Explorando la Interfaz </a:t>
            </a:r>
            <a:r>
              <a:rPr lang="es-ES" dirty="0">
                <a:latin typeface="Cascadia Code" panose="020B0609020000020004" pitchFamily="49" charset="0"/>
                <a:ea typeface="Cascadia Code" panose="020B0609020000020004" pitchFamily="49" charset="0"/>
                <a:cs typeface="Cascadia Code" panose="020B0609020000020004" pitchFamily="49" charset="0"/>
                <a:sym typeface="Wingdings" panose="05000000000000000000" pitchFamily="2" charset="2"/>
              </a:rPr>
              <a:t> </a:t>
            </a:r>
            <a:r>
              <a:rPr lang="es-ES" dirty="0">
                <a:solidFill>
                  <a:srgbClr val="00B0F0"/>
                </a:solidFill>
                <a:latin typeface="Cascadia Code" panose="020B0609020000020004" pitchFamily="49" charset="0"/>
                <a:ea typeface="Cascadia Code" panose="020B0609020000020004" pitchFamily="49" charset="0"/>
                <a:cs typeface="Cascadia Code" panose="020B0609020000020004" pitchFamily="49" charset="0"/>
                <a:sym typeface="Wingdings" panose="05000000000000000000" pitchFamily="2" charset="2"/>
              </a:rPr>
              <a:t>Barra de Actividad</a:t>
            </a:r>
          </a:p>
          <a:p>
            <a:pPr>
              <a:lnSpc>
                <a:spcPct val="150000"/>
              </a:lnSpc>
            </a:pPr>
            <a:endParaRPr lang="es-ES" dirty="0">
              <a:latin typeface="Cascadia Code" panose="020B0609020000020004" pitchFamily="49" charset="0"/>
              <a:ea typeface="Cascadia Code" panose="020B0609020000020004" pitchFamily="49" charset="0"/>
              <a:cs typeface="Cascadia Code" panose="020B0609020000020004" pitchFamily="49" charset="0"/>
              <a:sym typeface="Wingdings" panose="05000000000000000000" pitchFamily="2" charset="2"/>
            </a:endParaRPr>
          </a:p>
          <a:p>
            <a:pPr>
              <a:lnSpc>
                <a:spcPct val="150000"/>
              </a:lnSpc>
            </a:pPr>
            <a:endParaRPr lang="es-ES" dirty="0">
              <a:latin typeface="Cascadia Code" panose="020B0609020000020004" pitchFamily="49" charset="0"/>
              <a:ea typeface="Cascadia Code" panose="020B0609020000020004" pitchFamily="49" charset="0"/>
              <a:cs typeface="Cascadia Code" panose="020B0609020000020004" pitchFamily="49" charset="0"/>
            </a:endParaRPr>
          </a:p>
          <a:p>
            <a:endParaRPr lang="es-ES" dirty="0">
              <a:latin typeface="Cascadia Code" panose="020B0609020000020004" pitchFamily="49" charset="0"/>
              <a:ea typeface="Cascadia Code" panose="020B0609020000020004" pitchFamily="49" charset="0"/>
              <a:cs typeface="Cascadia Code" panose="020B0609020000020004" pitchFamily="49" charset="0"/>
            </a:endParaRPr>
          </a:p>
          <a:p>
            <a:endParaRPr lang="es-ES" dirty="0">
              <a:latin typeface="Cascadia Code" panose="020B0609020000020004" pitchFamily="49" charset="0"/>
              <a:ea typeface="Cascadia Code" panose="020B0609020000020004" pitchFamily="49" charset="0"/>
              <a:cs typeface="Cascadia Code" panose="020B0609020000020004" pitchFamily="49" charset="0"/>
            </a:endParaRPr>
          </a:p>
          <a:p>
            <a:endParaRPr lang="es-ES" dirty="0">
              <a:latin typeface="Cascadia Code" panose="020B0609020000020004" pitchFamily="49" charset="0"/>
              <a:ea typeface="Cascadia Code" panose="020B0609020000020004" pitchFamily="49" charset="0"/>
              <a:cs typeface="Cascadia Code" panose="020B0609020000020004" pitchFamily="49" charset="0"/>
            </a:endParaRPr>
          </a:p>
          <a:p>
            <a:endParaRPr lang="es-ES" dirty="0">
              <a:latin typeface="Cascadia Code" panose="020B0609020000020004" pitchFamily="49" charset="0"/>
              <a:ea typeface="Cascadia Code" panose="020B0609020000020004" pitchFamily="49" charset="0"/>
              <a:cs typeface="Cascadia Code" panose="020B0609020000020004" pitchFamily="49" charset="0"/>
            </a:endParaRPr>
          </a:p>
          <a:p>
            <a:endParaRPr lang="es-ES" dirty="0">
              <a:latin typeface="Cascadia Code" panose="020B0609020000020004" pitchFamily="49" charset="0"/>
              <a:ea typeface="Cascadia Code" panose="020B0609020000020004" pitchFamily="49" charset="0"/>
              <a:cs typeface="Cascadia Code" panose="020B0609020000020004" pitchFamily="49" charset="0"/>
            </a:endParaRPr>
          </a:p>
          <a:p>
            <a:endParaRPr lang="es-ES" dirty="0">
              <a:latin typeface="Cascadia Code" panose="020B0609020000020004" pitchFamily="49" charset="0"/>
              <a:ea typeface="Cascadia Code" panose="020B0609020000020004" pitchFamily="49" charset="0"/>
              <a:cs typeface="Cascadia Code" panose="020B0609020000020004" pitchFamily="49" charset="0"/>
            </a:endParaRPr>
          </a:p>
          <a:p>
            <a:pPr marL="285750" indent="-285750">
              <a:buFont typeface="Wingdings" panose="05000000000000000000" pitchFamily="2" charset="2"/>
              <a:buChar char="q"/>
            </a:pPr>
            <a:endParaRPr lang="es-ES" dirty="0">
              <a:latin typeface="Cascadia Code" panose="020B0609020000020004" pitchFamily="49" charset="0"/>
              <a:ea typeface="Cascadia Code" panose="020B0609020000020004" pitchFamily="49" charset="0"/>
              <a:cs typeface="Cascadia Code" panose="020B0609020000020004" pitchFamily="49" charset="0"/>
            </a:endParaRPr>
          </a:p>
          <a:p>
            <a:pPr marL="285750" indent="-285750">
              <a:buFont typeface="Wingdings" panose="05000000000000000000" pitchFamily="2" charset="2"/>
              <a:buChar char="q"/>
            </a:pPr>
            <a:endParaRPr lang="es-ES" dirty="0">
              <a:latin typeface="Cascadia Code" panose="020B0609020000020004" pitchFamily="49" charset="0"/>
              <a:ea typeface="Cascadia Code" panose="020B0609020000020004" pitchFamily="49" charset="0"/>
              <a:cs typeface="Cascadia Code" panose="020B0609020000020004" pitchFamily="49" charset="0"/>
            </a:endParaRPr>
          </a:p>
          <a:p>
            <a:endParaRPr lang="es-ES" dirty="0"/>
          </a:p>
        </p:txBody>
      </p:sp>
      <p:sp>
        <p:nvSpPr>
          <p:cNvPr id="39" name="CuadroTexto 38">
            <a:extLst>
              <a:ext uri="{FF2B5EF4-FFF2-40B4-BE49-F238E27FC236}">
                <a16:creationId xmlns:a16="http://schemas.microsoft.com/office/drawing/2014/main" id="{F3A9D961-9D9D-44A7-9A7C-B479ABFB1FB3}"/>
              </a:ext>
            </a:extLst>
          </p:cNvPr>
          <p:cNvSpPr txBox="1"/>
          <p:nvPr/>
        </p:nvSpPr>
        <p:spPr>
          <a:xfrm>
            <a:off x="23210" y="6494532"/>
            <a:ext cx="7042150" cy="369332"/>
          </a:xfrm>
          <a:prstGeom prst="rect">
            <a:avLst/>
          </a:prstGeom>
          <a:noFill/>
        </p:spPr>
        <p:txBody>
          <a:bodyPr wrap="square">
            <a:spAutoFit/>
          </a:bodyPr>
          <a:lstStyle/>
          <a:p>
            <a:r>
              <a:rPr lang="es-ES" dirty="0">
                <a:latin typeface="Cascadia Code" panose="020B0609020000020004" pitchFamily="49" charset="0"/>
                <a:ea typeface="Cascadia Code" panose="020B0609020000020004" pitchFamily="49" charset="0"/>
                <a:cs typeface="Cascadia Code" panose="020B0609020000020004" pitchFamily="49" charset="0"/>
              </a:rPr>
              <a:t>45</a:t>
            </a:r>
            <a:endParaRPr lang="es-ES" dirty="0"/>
          </a:p>
        </p:txBody>
      </p:sp>
      <p:pic>
        <p:nvPicPr>
          <p:cNvPr id="4" name="Imagen 3">
            <a:extLst>
              <a:ext uri="{FF2B5EF4-FFF2-40B4-BE49-F238E27FC236}">
                <a16:creationId xmlns:a16="http://schemas.microsoft.com/office/drawing/2014/main" id="{AF3DDE45-FD3E-9318-E167-EA9288EF810E}"/>
              </a:ext>
            </a:extLst>
          </p:cNvPr>
          <p:cNvPicPr>
            <a:picLocks noChangeAspect="1"/>
          </p:cNvPicPr>
          <p:nvPr/>
        </p:nvPicPr>
        <p:blipFill>
          <a:blip r:embed="rId3"/>
          <a:stretch>
            <a:fillRect/>
          </a:stretch>
        </p:blipFill>
        <p:spPr>
          <a:xfrm>
            <a:off x="1003849" y="2882132"/>
            <a:ext cx="5225705" cy="3303343"/>
          </a:xfrm>
          <a:prstGeom prst="rect">
            <a:avLst/>
          </a:prstGeom>
          <a:ln>
            <a:solidFill>
              <a:schemeClr val="tx1"/>
            </a:solidFill>
          </a:ln>
        </p:spPr>
      </p:pic>
      <p:sp>
        <p:nvSpPr>
          <p:cNvPr id="14" name="CuadroTexto 13">
            <a:extLst>
              <a:ext uri="{FF2B5EF4-FFF2-40B4-BE49-F238E27FC236}">
                <a16:creationId xmlns:a16="http://schemas.microsoft.com/office/drawing/2014/main" id="{E730A963-24A4-95E0-34A8-3E4F33A01213}"/>
              </a:ext>
            </a:extLst>
          </p:cNvPr>
          <p:cNvSpPr txBox="1"/>
          <p:nvPr/>
        </p:nvSpPr>
        <p:spPr>
          <a:xfrm>
            <a:off x="6428149" y="2882132"/>
            <a:ext cx="5463209" cy="2634888"/>
          </a:xfrm>
          <a:prstGeom prst="rect">
            <a:avLst/>
          </a:prstGeom>
          <a:noFill/>
        </p:spPr>
        <p:txBody>
          <a:bodyPr wrap="square">
            <a:spAutoFit/>
          </a:bodyPr>
          <a:lstStyle/>
          <a:p>
            <a:pPr>
              <a:lnSpc>
                <a:spcPct val="150000"/>
              </a:lnSpc>
            </a:pPr>
            <a:r>
              <a:rPr lang="es-ES" sz="1600" dirty="0">
                <a:latin typeface="Cascadia Code" panose="020B0609020000020004" pitchFamily="49" charset="0"/>
                <a:ea typeface="Cascadia Code" panose="020B0609020000020004" pitchFamily="49" charset="0"/>
                <a:cs typeface="Cascadia Code" panose="020B0609020000020004" pitchFamily="49" charset="0"/>
              </a:rPr>
              <a:t>La barra de actividad proporciona acceso rápido a diferentes vistas:</a:t>
            </a:r>
          </a:p>
          <a:p>
            <a:pPr marL="285750" indent="-285750">
              <a:lnSpc>
                <a:spcPct val="150000"/>
              </a:lnSpc>
              <a:buFontTx/>
              <a:buChar char="-"/>
            </a:pPr>
            <a:r>
              <a:rPr lang="es-ES" sz="1600" dirty="0">
                <a:latin typeface="Cascadia Code" panose="020B0609020000020004" pitchFamily="49" charset="0"/>
                <a:ea typeface="Cascadia Code" panose="020B0609020000020004" pitchFamily="49" charset="0"/>
                <a:cs typeface="Cascadia Code" panose="020B0609020000020004" pitchFamily="49" charset="0"/>
              </a:rPr>
              <a:t>Explorador</a:t>
            </a:r>
          </a:p>
          <a:p>
            <a:pPr marL="285750" indent="-285750">
              <a:lnSpc>
                <a:spcPct val="150000"/>
              </a:lnSpc>
              <a:buFontTx/>
              <a:buChar char="-"/>
            </a:pPr>
            <a:r>
              <a:rPr lang="es-ES" sz="1600" dirty="0">
                <a:latin typeface="Cascadia Code" panose="020B0609020000020004" pitchFamily="49" charset="0"/>
                <a:ea typeface="Cascadia Code" panose="020B0609020000020004" pitchFamily="49" charset="0"/>
                <a:cs typeface="Cascadia Code" panose="020B0609020000020004" pitchFamily="49" charset="0"/>
              </a:rPr>
              <a:t>Búsqueda</a:t>
            </a:r>
          </a:p>
          <a:p>
            <a:pPr marL="285750" indent="-285750">
              <a:lnSpc>
                <a:spcPct val="150000"/>
              </a:lnSpc>
              <a:buFontTx/>
              <a:buChar char="-"/>
            </a:pPr>
            <a:r>
              <a:rPr lang="es-ES" sz="1600" dirty="0">
                <a:latin typeface="Cascadia Code" panose="020B0609020000020004" pitchFamily="49" charset="0"/>
                <a:ea typeface="Cascadia Code" panose="020B0609020000020004" pitchFamily="49" charset="0"/>
                <a:cs typeface="Cascadia Code" panose="020B0609020000020004" pitchFamily="49" charset="0"/>
              </a:rPr>
              <a:t>Control de código fuente</a:t>
            </a:r>
          </a:p>
          <a:p>
            <a:pPr marL="285750" indent="-285750">
              <a:lnSpc>
                <a:spcPct val="150000"/>
              </a:lnSpc>
              <a:buFontTx/>
              <a:buChar char="-"/>
            </a:pPr>
            <a:r>
              <a:rPr lang="es-ES" sz="1600" dirty="0">
                <a:latin typeface="Cascadia Code" panose="020B0609020000020004" pitchFamily="49" charset="0"/>
                <a:ea typeface="Cascadia Code" panose="020B0609020000020004" pitchFamily="49" charset="0"/>
                <a:cs typeface="Cascadia Code" panose="020B0609020000020004" pitchFamily="49" charset="0"/>
              </a:rPr>
              <a:t>Ejecutar y depurar</a:t>
            </a:r>
          </a:p>
          <a:p>
            <a:pPr marL="285750" indent="-285750">
              <a:lnSpc>
                <a:spcPct val="150000"/>
              </a:lnSpc>
              <a:buFontTx/>
              <a:buChar char="-"/>
            </a:pPr>
            <a:r>
              <a:rPr lang="es-ES" sz="1600" dirty="0">
                <a:latin typeface="Cascadia Code" panose="020B0609020000020004" pitchFamily="49" charset="0"/>
                <a:ea typeface="Cascadia Code" panose="020B0609020000020004" pitchFamily="49" charset="0"/>
                <a:cs typeface="Cascadia Code" panose="020B0609020000020004" pitchFamily="49" charset="0"/>
              </a:rPr>
              <a:t>Mercado de </a:t>
            </a:r>
            <a:r>
              <a:rPr lang="es-ES" sz="1600" dirty="0" err="1">
                <a:latin typeface="Cascadia Code" panose="020B0609020000020004" pitchFamily="49" charset="0"/>
                <a:ea typeface="Cascadia Code" panose="020B0609020000020004" pitchFamily="49" charset="0"/>
                <a:cs typeface="Cascadia Code" panose="020B0609020000020004" pitchFamily="49" charset="0"/>
              </a:rPr>
              <a:t>plugins</a:t>
            </a:r>
            <a:r>
              <a:rPr lang="es-ES" sz="1600" dirty="0">
                <a:latin typeface="Cascadia Code" panose="020B0609020000020004" pitchFamily="49" charset="0"/>
                <a:ea typeface="Cascadia Code" panose="020B0609020000020004" pitchFamily="49" charset="0"/>
                <a:cs typeface="Cascadia Code" panose="020B0609020000020004" pitchFamily="49" charset="0"/>
              </a:rPr>
              <a:t> y </a:t>
            </a:r>
            <a:r>
              <a:rPr lang="es-ES" sz="1600" dirty="0" err="1">
                <a:latin typeface="Cascadia Code" panose="020B0609020000020004" pitchFamily="49" charset="0"/>
                <a:ea typeface="Cascadia Code" panose="020B0609020000020004" pitchFamily="49" charset="0"/>
                <a:cs typeface="Cascadia Code" panose="020B0609020000020004" pitchFamily="49" charset="0"/>
              </a:rPr>
              <a:t>plugins</a:t>
            </a:r>
            <a:r>
              <a:rPr lang="es-ES" sz="1600" dirty="0">
                <a:latin typeface="Cascadia Code" panose="020B0609020000020004" pitchFamily="49" charset="0"/>
                <a:ea typeface="Cascadia Code" panose="020B0609020000020004" pitchFamily="49" charset="0"/>
                <a:cs typeface="Cascadia Code" panose="020B0609020000020004" pitchFamily="49" charset="0"/>
              </a:rPr>
              <a:t> instalados.</a:t>
            </a:r>
            <a:endParaRPr lang="es-ES" sz="1600" dirty="0"/>
          </a:p>
        </p:txBody>
      </p:sp>
      <p:pic>
        <p:nvPicPr>
          <p:cNvPr id="18" name="Imagen 17">
            <a:extLst>
              <a:ext uri="{FF2B5EF4-FFF2-40B4-BE49-F238E27FC236}">
                <a16:creationId xmlns:a16="http://schemas.microsoft.com/office/drawing/2014/main" id="{12DCAE97-2D7D-52AC-645F-5E605D9704E1}"/>
              </a:ext>
            </a:extLst>
          </p:cNvPr>
          <p:cNvPicPr>
            <a:picLocks noChangeAspect="1"/>
          </p:cNvPicPr>
          <p:nvPr/>
        </p:nvPicPr>
        <p:blipFill>
          <a:blip r:embed="rId4"/>
          <a:stretch>
            <a:fillRect/>
          </a:stretch>
        </p:blipFill>
        <p:spPr>
          <a:xfrm>
            <a:off x="7169942" y="5712446"/>
            <a:ext cx="3498057" cy="782086"/>
          </a:xfrm>
          <a:prstGeom prst="rect">
            <a:avLst/>
          </a:prstGeom>
          <a:ln>
            <a:solidFill>
              <a:schemeClr val="tx1"/>
            </a:solidFill>
          </a:ln>
        </p:spPr>
      </p:pic>
    </p:spTree>
    <p:extLst>
      <p:ext uri="{BB962C8B-B14F-4D97-AF65-F5344CB8AC3E}">
        <p14:creationId xmlns:p14="http://schemas.microsoft.com/office/powerpoint/2010/main" val="293867655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5B922F-D192-6CC7-2299-A4556CC16363}"/>
            </a:ext>
          </a:extLst>
        </p:cNvPr>
        <p:cNvGrpSpPr/>
        <p:nvPr/>
      </p:nvGrpSpPr>
      <p:grpSpPr>
        <a:xfrm>
          <a:off x="0" y="0"/>
          <a:ext cx="0" cy="0"/>
          <a:chOff x="0" y="0"/>
          <a:chExt cx="0" cy="0"/>
        </a:xfrm>
      </p:grpSpPr>
      <p:sp>
        <p:nvSpPr>
          <p:cNvPr id="6" name="Título 1">
            <a:extLst>
              <a:ext uri="{FF2B5EF4-FFF2-40B4-BE49-F238E27FC236}">
                <a16:creationId xmlns:a16="http://schemas.microsoft.com/office/drawing/2014/main" id="{84F91A52-21DB-CE45-E78B-1276DB06F945}"/>
              </a:ext>
            </a:extLst>
          </p:cNvPr>
          <p:cNvSpPr txBox="1">
            <a:spLocks/>
          </p:cNvSpPr>
          <p:nvPr/>
        </p:nvSpPr>
        <p:spPr>
          <a:xfrm>
            <a:off x="15755" y="178802"/>
            <a:ext cx="9144000" cy="324289"/>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s-ES" sz="1800" dirty="0">
                <a:latin typeface="Cascadia Code" panose="020B0609020000020004" pitchFamily="49" charset="0"/>
                <a:ea typeface="Cascadia Code" panose="020B0609020000020004" pitchFamily="49" charset="0"/>
                <a:cs typeface="Cascadia Code" panose="020B0609020000020004" pitchFamily="49" charset="0"/>
              </a:rPr>
              <a:t>Unidad 1. Introducción a la Programación de Inteligencia Artificial</a:t>
            </a:r>
          </a:p>
        </p:txBody>
      </p:sp>
      <p:pic>
        <p:nvPicPr>
          <p:cNvPr id="9" name="Imagen 8" descr="Imagen que contiene señal, reloj&#10;&#10;Descripción generada automáticamente">
            <a:extLst>
              <a:ext uri="{FF2B5EF4-FFF2-40B4-BE49-F238E27FC236}">
                <a16:creationId xmlns:a16="http://schemas.microsoft.com/office/drawing/2014/main" id="{BB3E4AF8-5387-293D-5E73-DD61065424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95660" y="26017"/>
            <a:ext cx="1180585" cy="979885"/>
          </a:xfrm>
          <a:prstGeom prst="rect">
            <a:avLst/>
          </a:prstGeom>
        </p:spPr>
      </p:pic>
      <p:cxnSp>
        <p:nvCxnSpPr>
          <p:cNvPr id="10" name="Conector recto 9">
            <a:extLst>
              <a:ext uri="{FF2B5EF4-FFF2-40B4-BE49-F238E27FC236}">
                <a16:creationId xmlns:a16="http://schemas.microsoft.com/office/drawing/2014/main" id="{AE18AD80-D6D7-31C0-FB2C-BAD639875A5B}"/>
              </a:ext>
            </a:extLst>
          </p:cNvPr>
          <p:cNvCxnSpPr>
            <a:cxnSpLocks/>
            <a:endCxn id="11" idx="1"/>
          </p:cNvCxnSpPr>
          <p:nvPr/>
        </p:nvCxnSpPr>
        <p:spPr>
          <a:xfrm>
            <a:off x="15755" y="977450"/>
            <a:ext cx="2830314" cy="848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Rectángulo: esquinas redondeadas 10">
            <a:extLst>
              <a:ext uri="{FF2B5EF4-FFF2-40B4-BE49-F238E27FC236}">
                <a16:creationId xmlns:a16="http://schemas.microsoft.com/office/drawing/2014/main" id="{59B150DC-C0A5-FFFF-CB62-DB08C2EF020D}"/>
              </a:ext>
            </a:extLst>
          </p:cNvPr>
          <p:cNvSpPr/>
          <p:nvPr/>
        </p:nvSpPr>
        <p:spPr>
          <a:xfrm>
            <a:off x="2846069" y="714560"/>
            <a:ext cx="6313685" cy="542740"/>
          </a:xfrm>
          <a:prstGeom prst="roundRect">
            <a:avLst/>
          </a:prstGeom>
          <a:solidFill>
            <a:srgbClr val="FFFFFF">
              <a:alpha val="20000"/>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2" name="Conector recto 11">
            <a:extLst>
              <a:ext uri="{FF2B5EF4-FFF2-40B4-BE49-F238E27FC236}">
                <a16:creationId xmlns:a16="http://schemas.microsoft.com/office/drawing/2014/main" id="{BE58B387-0B3B-8C7F-31DF-EF8FB93BCDF0}"/>
              </a:ext>
            </a:extLst>
          </p:cNvPr>
          <p:cNvCxnSpPr>
            <a:cxnSpLocks/>
            <a:stCxn id="11" idx="3"/>
          </p:cNvCxnSpPr>
          <p:nvPr/>
        </p:nvCxnSpPr>
        <p:spPr>
          <a:xfrm>
            <a:off x="9159754" y="985930"/>
            <a:ext cx="3016491" cy="1186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CuadroTexto 21">
            <a:extLst>
              <a:ext uri="{FF2B5EF4-FFF2-40B4-BE49-F238E27FC236}">
                <a16:creationId xmlns:a16="http://schemas.microsoft.com/office/drawing/2014/main" id="{22A6604C-8FD5-FF86-F725-C1B17B42C15A}"/>
              </a:ext>
            </a:extLst>
          </p:cNvPr>
          <p:cNvSpPr txBox="1"/>
          <p:nvPr/>
        </p:nvSpPr>
        <p:spPr>
          <a:xfrm>
            <a:off x="4681974" y="672525"/>
            <a:ext cx="3095161" cy="584775"/>
          </a:xfrm>
          <a:prstGeom prst="rect">
            <a:avLst/>
          </a:prstGeom>
          <a:noFill/>
        </p:spPr>
        <p:txBody>
          <a:bodyPr wrap="square">
            <a:spAutoFit/>
          </a:bodyPr>
          <a:lstStyle/>
          <a:p>
            <a:r>
              <a:rPr lang="es-ES" sz="3200" dirty="0">
                <a:latin typeface="Cascadia Code" panose="020B0609020000020004" pitchFamily="49" charset="0"/>
                <a:ea typeface="Cascadia Code" panose="020B0609020000020004" pitchFamily="49" charset="0"/>
                <a:cs typeface="Cascadia Code" panose="020B0609020000020004" pitchFamily="49" charset="0"/>
              </a:rPr>
              <a:t>Introducción</a:t>
            </a:r>
            <a:endParaRPr lang="es-ES" sz="3200" dirty="0"/>
          </a:p>
        </p:txBody>
      </p:sp>
      <p:sp>
        <p:nvSpPr>
          <p:cNvPr id="24" name="CuadroTexto 23">
            <a:extLst>
              <a:ext uri="{FF2B5EF4-FFF2-40B4-BE49-F238E27FC236}">
                <a16:creationId xmlns:a16="http://schemas.microsoft.com/office/drawing/2014/main" id="{562DDBAA-3045-3281-3080-26D38E270D49}"/>
              </a:ext>
            </a:extLst>
          </p:cNvPr>
          <p:cNvSpPr txBox="1"/>
          <p:nvPr/>
        </p:nvSpPr>
        <p:spPr>
          <a:xfrm>
            <a:off x="599379" y="1601572"/>
            <a:ext cx="10747296" cy="4385816"/>
          </a:xfrm>
          <a:prstGeom prst="rect">
            <a:avLst/>
          </a:prstGeom>
          <a:noFill/>
        </p:spPr>
        <p:txBody>
          <a:bodyPr wrap="square">
            <a:spAutoFit/>
          </a:bodyPr>
          <a:lstStyle/>
          <a:p>
            <a:pPr marL="285750" indent="-285750">
              <a:buFont typeface="Wingdings" panose="05000000000000000000" pitchFamily="2" charset="2"/>
              <a:buChar char="q"/>
            </a:pPr>
            <a:r>
              <a:rPr lang="es-ES" dirty="0">
                <a:highlight>
                  <a:srgbClr val="BC451B"/>
                </a:highlight>
                <a:latin typeface="Cascadia Code" panose="020B0609020000020004" pitchFamily="49" charset="0"/>
                <a:ea typeface="Cascadia Code" panose="020B0609020000020004" pitchFamily="49" charset="0"/>
                <a:cs typeface="Cascadia Code" panose="020B0609020000020004" pitchFamily="49" charset="0"/>
              </a:rPr>
              <a:t>Visual Studio </a:t>
            </a:r>
            <a:r>
              <a:rPr lang="es-ES" dirty="0" err="1">
                <a:highlight>
                  <a:srgbClr val="BC451B"/>
                </a:highlight>
                <a:latin typeface="Cascadia Code" panose="020B0609020000020004" pitchFamily="49" charset="0"/>
                <a:ea typeface="Cascadia Code" panose="020B0609020000020004" pitchFamily="49" charset="0"/>
                <a:cs typeface="Cascadia Code" panose="020B0609020000020004" pitchFamily="49" charset="0"/>
              </a:rPr>
              <a:t>Code</a:t>
            </a:r>
            <a:endParaRPr lang="es-ES" dirty="0">
              <a:highlight>
                <a:srgbClr val="BC451B"/>
              </a:highlight>
              <a:latin typeface="Cascadia Code" panose="020B0609020000020004" pitchFamily="49" charset="0"/>
              <a:ea typeface="Cascadia Code" panose="020B0609020000020004" pitchFamily="49" charset="0"/>
              <a:cs typeface="Cascadia Code" panose="020B0609020000020004" pitchFamily="49" charset="0"/>
            </a:endParaRPr>
          </a:p>
          <a:p>
            <a:pPr marL="285750" indent="-285750">
              <a:buFont typeface="Wingdings" panose="05000000000000000000" pitchFamily="2" charset="2"/>
              <a:buChar char="q"/>
            </a:pPr>
            <a:endParaRPr lang="es-ES" dirty="0">
              <a:latin typeface="Cascadia Code" panose="020B0609020000020004" pitchFamily="49" charset="0"/>
              <a:ea typeface="Cascadia Code" panose="020B0609020000020004" pitchFamily="49" charset="0"/>
              <a:cs typeface="Cascadia Code" panose="020B0609020000020004" pitchFamily="49" charset="0"/>
            </a:endParaRPr>
          </a:p>
          <a:p>
            <a:pPr>
              <a:lnSpc>
                <a:spcPct val="150000"/>
              </a:lnSpc>
            </a:pPr>
            <a:r>
              <a:rPr lang="es-ES" dirty="0">
                <a:solidFill>
                  <a:srgbClr val="FFC000"/>
                </a:solidFill>
                <a:latin typeface="Cascadia Code" panose="020B0609020000020004" pitchFamily="49" charset="0"/>
                <a:ea typeface="Cascadia Code" panose="020B0609020000020004" pitchFamily="49" charset="0"/>
                <a:cs typeface="Cascadia Code" panose="020B0609020000020004" pitchFamily="49" charset="0"/>
              </a:rPr>
              <a:t>Explorando la Interfaz </a:t>
            </a:r>
            <a:r>
              <a:rPr lang="es-ES" dirty="0">
                <a:latin typeface="Cascadia Code" panose="020B0609020000020004" pitchFamily="49" charset="0"/>
                <a:ea typeface="Cascadia Code" panose="020B0609020000020004" pitchFamily="49" charset="0"/>
                <a:cs typeface="Cascadia Code" panose="020B0609020000020004" pitchFamily="49" charset="0"/>
                <a:sym typeface="Wingdings" panose="05000000000000000000" pitchFamily="2" charset="2"/>
              </a:rPr>
              <a:t> </a:t>
            </a:r>
            <a:r>
              <a:rPr lang="es-ES" dirty="0">
                <a:solidFill>
                  <a:srgbClr val="00B0F0"/>
                </a:solidFill>
                <a:latin typeface="Cascadia Code" panose="020B0609020000020004" pitchFamily="49" charset="0"/>
                <a:ea typeface="Cascadia Code" panose="020B0609020000020004" pitchFamily="49" charset="0"/>
                <a:cs typeface="Cascadia Code" panose="020B0609020000020004" pitchFamily="49" charset="0"/>
                <a:sym typeface="Wingdings" panose="05000000000000000000" pitchFamily="2" charset="2"/>
              </a:rPr>
              <a:t>Barra Lateral Principal</a:t>
            </a:r>
          </a:p>
          <a:p>
            <a:pPr>
              <a:lnSpc>
                <a:spcPct val="150000"/>
              </a:lnSpc>
            </a:pPr>
            <a:endParaRPr lang="es-ES" dirty="0">
              <a:latin typeface="Cascadia Code" panose="020B0609020000020004" pitchFamily="49" charset="0"/>
              <a:ea typeface="Cascadia Code" panose="020B0609020000020004" pitchFamily="49" charset="0"/>
              <a:cs typeface="Cascadia Code" panose="020B0609020000020004" pitchFamily="49" charset="0"/>
              <a:sym typeface="Wingdings" panose="05000000000000000000" pitchFamily="2" charset="2"/>
            </a:endParaRPr>
          </a:p>
          <a:p>
            <a:pPr>
              <a:lnSpc>
                <a:spcPct val="150000"/>
              </a:lnSpc>
            </a:pPr>
            <a:endParaRPr lang="es-ES" dirty="0">
              <a:latin typeface="Cascadia Code" panose="020B0609020000020004" pitchFamily="49" charset="0"/>
              <a:ea typeface="Cascadia Code" panose="020B0609020000020004" pitchFamily="49" charset="0"/>
              <a:cs typeface="Cascadia Code" panose="020B0609020000020004" pitchFamily="49" charset="0"/>
            </a:endParaRPr>
          </a:p>
          <a:p>
            <a:endParaRPr lang="es-ES" dirty="0">
              <a:latin typeface="Cascadia Code" panose="020B0609020000020004" pitchFamily="49" charset="0"/>
              <a:ea typeface="Cascadia Code" panose="020B0609020000020004" pitchFamily="49" charset="0"/>
              <a:cs typeface="Cascadia Code" panose="020B0609020000020004" pitchFamily="49" charset="0"/>
            </a:endParaRPr>
          </a:p>
          <a:p>
            <a:endParaRPr lang="es-ES" dirty="0">
              <a:latin typeface="Cascadia Code" panose="020B0609020000020004" pitchFamily="49" charset="0"/>
              <a:ea typeface="Cascadia Code" panose="020B0609020000020004" pitchFamily="49" charset="0"/>
              <a:cs typeface="Cascadia Code" panose="020B0609020000020004" pitchFamily="49" charset="0"/>
            </a:endParaRPr>
          </a:p>
          <a:p>
            <a:endParaRPr lang="es-ES" dirty="0">
              <a:latin typeface="Cascadia Code" panose="020B0609020000020004" pitchFamily="49" charset="0"/>
              <a:ea typeface="Cascadia Code" panose="020B0609020000020004" pitchFamily="49" charset="0"/>
              <a:cs typeface="Cascadia Code" panose="020B0609020000020004" pitchFamily="49" charset="0"/>
            </a:endParaRPr>
          </a:p>
          <a:p>
            <a:endParaRPr lang="es-ES" dirty="0">
              <a:latin typeface="Cascadia Code" panose="020B0609020000020004" pitchFamily="49" charset="0"/>
              <a:ea typeface="Cascadia Code" panose="020B0609020000020004" pitchFamily="49" charset="0"/>
              <a:cs typeface="Cascadia Code" panose="020B0609020000020004" pitchFamily="49" charset="0"/>
            </a:endParaRPr>
          </a:p>
          <a:p>
            <a:endParaRPr lang="es-ES" dirty="0">
              <a:latin typeface="Cascadia Code" panose="020B0609020000020004" pitchFamily="49" charset="0"/>
              <a:ea typeface="Cascadia Code" panose="020B0609020000020004" pitchFamily="49" charset="0"/>
              <a:cs typeface="Cascadia Code" panose="020B0609020000020004" pitchFamily="49" charset="0"/>
            </a:endParaRPr>
          </a:p>
          <a:p>
            <a:endParaRPr lang="es-ES" dirty="0">
              <a:latin typeface="Cascadia Code" panose="020B0609020000020004" pitchFamily="49" charset="0"/>
              <a:ea typeface="Cascadia Code" panose="020B0609020000020004" pitchFamily="49" charset="0"/>
              <a:cs typeface="Cascadia Code" panose="020B0609020000020004" pitchFamily="49" charset="0"/>
            </a:endParaRPr>
          </a:p>
          <a:p>
            <a:pPr marL="285750" indent="-285750">
              <a:buFont typeface="Wingdings" panose="05000000000000000000" pitchFamily="2" charset="2"/>
              <a:buChar char="q"/>
            </a:pPr>
            <a:endParaRPr lang="es-ES" dirty="0">
              <a:latin typeface="Cascadia Code" panose="020B0609020000020004" pitchFamily="49" charset="0"/>
              <a:ea typeface="Cascadia Code" panose="020B0609020000020004" pitchFamily="49" charset="0"/>
              <a:cs typeface="Cascadia Code" panose="020B0609020000020004" pitchFamily="49" charset="0"/>
            </a:endParaRPr>
          </a:p>
          <a:p>
            <a:pPr marL="285750" indent="-285750">
              <a:buFont typeface="Wingdings" panose="05000000000000000000" pitchFamily="2" charset="2"/>
              <a:buChar char="q"/>
            </a:pPr>
            <a:endParaRPr lang="es-ES" dirty="0">
              <a:latin typeface="Cascadia Code" panose="020B0609020000020004" pitchFamily="49" charset="0"/>
              <a:ea typeface="Cascadia Code" panose="020B0609020000020004" pitchFamily="49" charset="0"/>
              <a:cs typeface="Cascadia Code" panose="020B0609020000020004" pitchFamily="49" charset="0"/>
            </a:endParaRPr>
          </a:p>
          <a:p>
            <a:endParaRPr lang="es-ES" dirty="0"/>
          </a:p>
        </p:txBody>
      </p:sp>
      <p:sp>
        <p:nvSpPr>
          <p:cNvPr id="39" name="CuadroTexto 38">
            <a:extLst>
              <a:ext uri="{FF2B5EF4-FFF2-40B4-BE49-F238E27FC236}">
                <a16:creationId xmlns:a16="http://schemas.microsoft.com/office/drawing/2014/main" id="{5C413109-7BD6-33B0-F68F-CDB389F684CF}"/>
              </a:ext>
            </a:extLst>
          </p:cNvPr>
          <p:cNvSpPr txBox="1"/>
          <p:nvPr/>
        </p:nvSpPr>
        <p:spPr>
          <a:xfrm>
            <a:off x="23210" y="6494532"/>
            <a:ext cx="7042150" cy="369332"/>
          </a:xfrm>
          <a:prstGeom prst="rect">
            <a:avLst/>
          </a:prstGeom>
          <a:noFill/>
        </p:spPr>
        <p:txBody>
          <a:bodyPr wrap="square">
            <a:spAutoFit/>
          </a:bodyPr>
          <a:lstStyle/>
          <a:p>
            <a:r>
              <a:rPr lang="es-ES" dirty="0">
                <a:latin typeface="Cascadia Code" panose="020B0609020000020004" pitchFamily="49" charset="0"/>
                <a:ea typeface="Cascadia Code" panose="020B0609020000020004" pitchFamily="49" charset="0"/>
                <a:cs typeface="Cascadia Code" panose="020B0609020000020004" pitchFamily="49" charset="0"/>
              </a:rPr>
              <a:t>46</a:t>
            </a:r>
            <a:endParaRPr lang="es-ES" dirty="0"/>
          </a:p>
        </p:txBody>
      </p:sp>
      <p:sp>
        <p:nvSpPr>
          <p:cNvPr id="14" name="CuadroTexto 13">
            <a:extLst>
              <a:ext uri="{FF2B5EF4-FFF2-40B4-BE49-F238E27FC236}">
                <a16:creationId xmlns:a16="http://schemas.microsoft.com/office/drawing/2014/main" id="{60B94546-B6E0-501F-D96D-999B4CA1F9EE}"/>
              </a:ext>
            </a:extLst>
          </p:cNvPr>
          <p:cNvSpPr txBox="1"/>
          <p:nvPr/>
        </p:nvSpPr>
        <p:spPr>
          <a:xfrm>
            <a:off x="2846070" y="2621540"/>
            <a:ext cx="3793270" cy="2265557"/>
          </a:xfrm>
          <a:prstGeom prst="rect">
            <a:avLst/>
          </a:prstGeom>
          <a:noFill/>
        </p:spPr>
        <p:txBody>
          <a:bodyPr wrap="square">
            <a:spAutoFit/>
          </a:bodyPr>
          <a:lstStyle/>
          <a:p>
            <a:pPr algn="just">
              <a:lnSpc>
                <a:spcPct val="150000"/>
              </a:lnSpc>
            </a:pPr>
            <a:r>
              <a:rPr lang="es-ES" sz="1600" dirty="0">
                <a:latin typeface="Cascadia Code" panose="020B0609020000020004" pitchFamily="49" charset="0"/>
                <a:ea typeface="Cascadia Code" panose="020B0609020000020004" pitchFamily="49" charset="0"/>
                <a:cs typeface="Cascadia Code" panose="020B0609020000020004" pitchFamily="49" charset="0"/>
              </a:rPr>
              <a:t>Cuando se selecciona una opción de las disponibles en la </a:t>
            </a:r>
            <a:r>
              <a:rPr lang="es-ES" sz="1600" dirty="0">
                <a:solidFill>
                  <a:srgbClr val="00B0F0"/>
                </a:solidFill>
                <a:latin typeface="Cascadia Code" panose="020B0609020000020004" pitchFamily="49" charset="0"/>
                <a:ea typeface="Cascadia Code" panose="020B0609020000020004" pitchFamily="49" charset="0"/>
                <a:cs typeface="Cascadia Code" panose="020B0609020000020004" pitchFamily="49" charset="0"/>
              </a:rPr>
              <a:t>barra de actividad</a:t>
            </a:r>
            <a:r>
              <a:rPr lang="es-ES" sz="1600" dirty="0">
                <a:latin typeface="Cascadia Code" panose="020B0609020000020004" pitchFamily="49" charset="0"/>
                <a:ea typeface="Cascadia Code" panose="020B0609020000020004" pitchFamily="49" charset="0"/>
                <a:cs typeface="Cascadia Code" panose="020B0609020000020004" pitchFamily="49" charset="0"/>
              </a:rPr>
              <a:t>, la </a:t>
            </a:r>
            <a:r>
              <a:rPr lang="es-ES" sz="1600" dirty="0">
                <a:solidFill>
                  <a:srgbClr val="00B0F0"/>
                </a:solidFill>
                <a:latin typeface="Cascadia Code" panose="020B0609020000020004" pitchFamily="49" charset="0"/>
                <a:ea typeface="Cascadia Code" panose="020B0609020000020004" pitchFamily="49" charset="0"/>
                <a:cs typeface="Cascadia Code" panose="020B0609020000020004" pitchFamily="49" charset="0"/>
              </a:rPr>
              <a:t>barra lateral </a:t>
            </a:r>
            <a:r>
              <a:rPr lang="es-ES" sz="1600" dirty="0">
                <a:latin typeface="Cascadia Code" panose="020B0609020000020004" pitchFamily="49" charset="0"/>
                <a:ea typeface="Cascadia Code" panose="020B0609020000020004" pitchFamily="49" charset="0"/>
                <a:cs typeface="Cascadia Code" panose="020B0609020000020004" pitchFamily="49" charset="0"/>
              </a:rPr>
              <a:t>se adaptará para mostrar la información principal de la vista.</a:t>
            </a:r>
            <a:endParaRPr lang="es-ES" sz="1600" dirty="0"/>
          </a:p>
        </p:txBody>
      </p:sp>
      <p:pic>
        <p:nvPicPr>
          <p:cNvPr id="3" name="Imagen 2">
            <a:extLst>
              <a:ext uri="{FF2B5EF4-FFF2-40B4-BE49-F238E27FC236}">
                <a16:creationId xmlns:a16="http://schemas.microsoft.com/office/drawing/2014/main" id="{62D1BAC9-183F-26B2-1507-E725CA930104}"/>
              </a:ext>
            </a:extLst>
          </p:cNvPr>
          <p:cNvPicPr>
            <a:picLocks noChangeAspect="1"/>
          </p:cNvPicPr>
          <p:nvPr/>
        </p:nvPicPr>
        <p:blipFill>
          <a:blip r:embed="rId3"/>
          <a:stretch>
            <a:fillRect/>
          </a:stretch>
        </p:blipFill>
        <p:spPr>
          <a:xfrm>
            <a:off x="922165" y="2733208"/>
            <a:ext cx="1727733" cy="3697771"/>
          </a:xfrm>
          <a:prstGeom prst="rect">
            <a:avLst/>
          </a:prstGeom>
          <a:ln>
            <a:solidFill>
              <a:schemeClr val="tx1"/>
            </a:solidFill>
          </a:ln>
        </p:spPr>
      </p:pic>
      <p:sp>
        <p:nvSpPr>
          <p:cNvPr id="7" name="CuadroTexto 6">
            <a:extLst>
              <a:ext uri="{FF2B5EF4-FFF2-40B4-BE49-F238E27FC236}">
                <a16:creationId xmlns:a16="http://schemas.microsoft.com/office/drawing/2014/main" id="{7F3DB5AD-D081-19B3-889F-08736D14943D}"/>
              </a:ext>
            </a:extLst>
          </p:cNvPr>
          <p:cNvSpPr txBox="1"/>
          <p:nvPr/>
        </p:nvSpPr>
        <p:spPr>
          <a:xfrm>
            <a:off x="2846069" y="5168401"/>
            <a:ext cx="4219291" cy="1477328"/>
          </a:xfrm>
          <a:prstGeom prst="rect">
            <a:avLst/>
          </a:prstGeom>
          <a:noFill/>
        </p:spPr>
        <p:txBody>
          <a:bodyPr wrap="square">
            <a:spAutoFit/>
          </a:bodyPr>
          <a:lstStyle/>
          <a:p>
            <a:pPr algn="just"/>
            <a:r>
              <a:rPr lang="es-ES" sz="1800" dirty="0">
                <a:solidFill>
                  <a:schemeClr val="bg2"/>
                </a:solidFill>
                <a:highlight>
                  <a:srgbClr val="FFFF00"/>
                </a:highlight>
                <a:latin typeface="Cascadia Code" panose="020B0609020000020004" pitchFamily="49" charset="0"/>
                <a:ea typeface="Cascadia Code" panose="020B0609020000020004" pitchFamily="49" charset="0"/>
                <a:cs typeface="Cascadia Code" panose="020B0609020000020004" pitchFamily="49" charset="0"/>
              </a:rPr>
              <a:t>¡OJO!</a:t>
            </a:r>
            <a:r>
              <a:rPr lang="es-ES" sz="1800" dirty="0">
                <a:latin typeface="Cascadia Code" panose="020B0609020000020004" pitchFamily="49" charset="0"/>
                <a:ea typeface="Cascadia Code" panose="020B0609020000020004" pitchFamily="49" charset="0"/>
                <a:cs typeface="Cascadia Code" panose="020B0609020000020004" pitchFamily="49" charset="0"/>
              </a:rPr>
              <a:t> Podemos clicar sobre el símbolo de la barra de actividad que ya esté seleccionado para ocultar la barra lateral principal.</a:t>
            </a:r>
            <a:endParaRPr lang="es-ES" dirty="0"/>
          </a:p>
        </p:txBody>
      </p:sp>
      <p:sp>
        <p:nvSpPr>
          <p:cNvPr id="16" name="CuadroTexto 15">
            <a:extLst>
              <a:ext uri="{FF2B5EF4-FFF2-40B4-BE49-F238E27FC236}">
                <a16:creationId xmlns:a16="http://schemas.microsoft.com/office/drawing/2014/main" id="{0042F016-3D5F-C13E-867D-EC52B4503625}"/>
              </a:ext>
            </a:extLst>
          </p:cNvPr>
          <p:cNvSpPr txBox="1"/>
          <p:nvPr/>
        </p:nvSpPr>
        <p:spPr>
          <a:xfrm>
            <a:off x="7338141" y="4362051"/>
            <a:ext cx="4544356" cy="1477328"/>
          </a:xfrm>
          <a:prstGeom prst="rect">
            <a:avLst/>
          </a:prstGeom>
          <a:noFill/>
        </p:spPr>
        <p:txBody>
          <a:bodyPr wrap="square">
            <a:spAutoFit/>
          </a:bodyPr>
          <a:lstStyle/>
          <a:p>
            <a:pPr algn="just"/>
            <a:r>
              <a:rPr lang="es-ES" dirty="0">
                <a:latin typeface="Cascadia Code" panose="020B0609020000020004" pitchFamily="49" charset="0"/>
                <a:ea typeface="Cascadia Code" panose="020B0609020000020004" pitchFamily="49" charset="0"/>
                <a:cs typeface="Cascadia Code" panose="020B0609020000020004" pitchFamily="49" charset="0"/>
              </a:rPr>
              <a:t>Al </a:t>
            </a:r>
            <a:r>
              <a:rPr lang="es-ES" dirty="0">
                <a:highlight>
                  <a:srgbClr val="008000"/>
                </a:highlight>
                <a:latin typeface="Cascadia Code" panose="020B0609020000020004" pitchFamily="49" charset="0"/>
                <a:ea typeface="Cascadia Code" panose="020B0609020000020004" pitchFamily="49" charset="0"/>
                <a:cs typeface="Cascadia Code" panose="020B0609020000020004" pitchFamily="49" charset="0"/>
              </a:rPr>
              <a:t>crear un fichero nuevo</a:t>
            </a:r>
            <a:r>
              <a:rPr lang="es-ES" dirty="0">
                <a:latin typeface="Cascadia Code" panose="020B0609020000020004" pitchFamily="49" charset="0"/>
                <a:ea typeface="Cascadia Code" panose="020B0609020000020004" pitchFamily="49" charset="0"/>
                <a:cs typeface="Cascadia Code" panose="020B0609020000020004" pitchFamily="49" charset="0"/>
              </a:rPr>
              <a:t>, se añade al espacio de trabajo. Podemos escribir su extensión y la visualización de código se adaptará.</a:t>
            </a:r>
            <a:endParaRPr lang="es-ES" dirty="0"/>
          </a:p>
        </p:txBody>
      </p:sp>
      <p:pic>
        <p:nvPicPr>
          <p:cNvPr id="19" name="Imagen 18">
            <a:extLst>
              <a:ext uri="{FF2B5EF4-FFF2-40B4-BE49-F238E27FC236}">
                <a16:creationId xmlns:a16="http://schemas.microsoft.com/office/drawing/2014/main" id="{52A2F8A3-16A9-B067-1B38-424A4DC51280}"/>
              </a:ext>
            </a:extLst>
          </p:cNvPr>
          <p:cNvPicPr>
            <a:picLocks noChangeAspect="1"/>
          </p:cNvPicPr>
          <p:nvPr/>
        </p:nvPicPr>
        <p:blipFill>
          <a:blip r:embed="rId4"/>
          <a:stretch>
            <a:fillRect/>
          </a:stretch>
        </p:blipFill>
        <p:spPr>
          <a:xfrm>
            <a:off x="7011581" y="2595755"/>
            <a:ext cx="5033088" cy="1691929"/>
          </a:xfrm>
          <a:prstGeom prst="rect">
            <a:avLst/>
          </a:prstGeom>
          <a:ln>
            <a:solidFill>
              <a:schemeClr val="tx1"/>
            </a:solidFill>
          </a:ln>
        </p:spPr>
      </p:pic>
    </p:spTree>
    <p:extLst>
      <p:ext uri="{BB962C8B-B14F-4D97-AF65-F5344CB8AC3E}">
        <p14:creationId xmlns:p14="http://schemas.microsoft.com/office/powerpoint/2010/main" val="188762479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F0BAF3-3416-4E61-060A-18DE6C9F5C83}"/>
            </a:ext>
          </a:extLst>
        </p:cNvPr>
        <p:cNvGrpSpPr/>
        <p:nvPr/>
      </p:nvGrpSpPr>
      <p:grpSpPr>
        <a:xfrm>
          <a:off x="0" y="0"/>
          <a:ext cx="0" cy="0"/>
          <a:chOff x="0" y="0"/>
          <a:chExt cx="0" cy="0"/>
        </a:xfrm>
      </p:grpSpPr>
      <p:sp>
        <p:nvSpPr>
          <p:cNvPr id="6" name="Título 1">
            <a:extLst>
              <a:ext uri="{FF2B5EF4-FFF2-40B4-BE49-F238E27FC236}">
                <a16:creationId xmlns:a16="http://schemas.microsoft.com/office/drawing/2014/main" id="{64532F01-903E-F22E-CB3E-76E70ADE0C4D}"/>
              </a:ext>
            </a:extLst>
          </p:cNvPr>
          <p:cNvSpPr txBox="1">
            <a:spLocks/>
          </p:cNvSpPr>
          <p:nvPr/>
        </p:nvSpPr>
        <p:spPr>
          <a:xfrm>
            <a:off x="15755" y="178802"/>
            <a:ext cx="9144000" cy="324289"/>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s-ES" sz="1800" dirty="0">
                <a:latin typeface="Cascadia Code" panose="020B0609020000020004" pitchFamily="49" charset="0"/>
                <a:ea typeface="Cascadia Code" panose="020B0609020000020004" pitchFamily="49" charset="0"/>
                <a:cs typeface="Cascadia Code" panose="020B0609020000020004" pitchFamily="49" charset="0"/>
              </a:rPr>
              <a:t>Unidad 1. Introducción a la Programación de Inteligencia Artificial</a:t>
            </a:r>
          </a:p>
        </p:txBody>
      </p:sp>
      <p:pic>
        <p:nvPicPr>
          <p:cNvPr id="9" name="Imagen 8" descr="Imagen que contiene señal, reloj&#10;&#10;Descripción generada automáticamente">
            <a:extLst>
              <a:ext uri="{FF2B5EF4-FFF2-40B4-BE49-F238E27FC236}">
                <a16:creationId xmlns:a16="http://schemas.microsoft.com/office/drawing/2014/main" id="{2B63018D-29A6-660F-8821-5E54559ECF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95660" y="26017"/>
            <a:ext cx="1180585" cy="979885"/>
          </a:xfrm>
          <a:prstGeom prst="rect">
            <a:avLst/>
          </a:prstGeom>
        </p:spPr>
      </p:pic>
      <p:cxnSp>
        <p:nvCxnSpPr>
          <p:cNvPr id="10" name="Conector recto 9">
            <a:extLst>
              <a:ext uri="{FF2B5EF4-FFF2-40B4-BE49-F238E27FC236}">
                <a16:creationId xmlns:a16="http://schemas.microsoft.com/office/drawing/2014/main" id="{56F7A457-4201-D91D-EC5E-790B6DC35F65}"/>
              </a:ext>
            </a:extLst>
          </p:cNvPr>
          <p:cNvCxnSpPr>
            <a:cxnSpLocks/>
            <a:endCxn id="11" idx="1"/>
          </p:cNvCxnSpPr>
          <p:nvPr/>
        </p:nvCxnSpPr>
        <p:spPr>
          <a:xfrm>
            <a:off x="15755" y="977450"/>
            <a:ext cx="2830314" cy="848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Rectángulo: esquinas redondeadas 10">
            <a:extLst>
              <a:ext uri="{FF2B5EF4-FFF2-40B4-BE49-F238E27FC236}">
                <a16:creationId xmlns:a16="http://schemas.microsoft.com/office/drawing/2014/main" id="{348D398B-B0A0-E720-D4A7-7EA7BDEC46B9}"/>
              </a:ext>
            </a:extLst>
          </p:cNvPr>
          <p:cNvSpPr/>
          <p:nvPr/>
        </p:nvSpPr>
        <p:spPr>
          <a:xfrm>
            <a:off x="2846069" y="714560"/>
            <a:ext cx="6313685" cy="542740"/>
          </a:xfrm>
          <a:prstGeom prst="roundRect">
            <a:avLst/>
          </a:prstGeom>
          <a:solidFill>
            <a:srgbClr val="FFFFFF">
              <a:alpha val="20000"/>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2" name="Conector recto 11">
            <a:extLst>
              <a:ext uri="{FF2B5EF4-FFF2-40B4-BE49-F238E27FC236}">
                <a16:creationId xmlns:a16="http://schemas.microsoft.com/office/drawing/2014/main" id="{6C8E2027-34F0-50B8-318A-A70E80DC2333}"/>
              </a:ext>
            </a:extLst>
          </p:cNvPr>
          <p:cNvCxnSpPr>
            <a:cxnSpLocks/>
            <a:stCxn id="11" idx="3"/>
          </p:cNvCxnSpPr>
          <p:nvPr/>
        </p:nvCxnSpPr>
        <p:spPr>
          <a:xfrm>
            <a:off x="9159754" y="985930"/>
            <a:ext cx="3016491" cy="1186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CuadroTexto 21">
            <a:extLst>
              <a:ext uri="{FF2B5EF4-FFF2-40B4-BE49-F238E27FC236}">
                <a16:creationId xmlns:a16="http://schemas.microsoft.com/office/drawing/2014/main" id="{BE83BC58-19F4-DF21-90A9-163D95C4C6A4}"/>
              </a:ext>
            </a:extLst>
          </p:cNvPr>
          <p:cNvSpPr txBox="1"/>
          <p:nvPr/>
        </p:nvSpPr>
        <p:spPr>
          <a:xfrm>
            <a:off x="4681974" y="672525"/>
            <a:ext cx="3095161" cy="584775"/>
          </a:xfrm>
          <a:prstGeom prst="rect">
            <a:avLst/>
          </a:prstGeom>
          <a:noFill/>
        </p:spPr>
        <p:txBody>
          <a:bodyPr wrap="square">
            <a:spAutoFit/>
          </a:bodyPr>
          <a:lstStyle/>
          <a:p>
            <a:r>
              <a:rPr lang="es-ES" sz="3200" dirty="0">
                <a:latin typeface="Cascadia Code" panose="020B0609020000020004" pitchFamily="49" charset="0"/>
                <a:ea typeface="Cascadia Code" panose="020B0609020000020004" pitchFamily="49" charset="0"/>
                <a:cs typeface="Cascadia Code" panose="020B0609020000020004" pitchFamily="49" charset="0"/>
              </a:rPr>
              <a:t>Introducción</a:t>
            </a:r>
            <a:endParaRPr lang="es-ES" sz="3200" dirty="0"/>
          </a:p>
        </p:txBody>
      </p:sp>
      <p:sp>
        <p:nvSpPr>
          <p:cNvPr id="24" name="CuadroTexto 23">
            <a:extLst>
              <a:ext uri="{FF2B5EF4-FFF2-40B4-BE49-F238E27FC236}">
                <a16:creationId xmlns:a16="http://schemas.microsoft.com/office/drawing/2014/main" id="{16559CF5-46AB-8D42-C39C-361B80DB7D49}"/>
              </a:ext>
            </a:extLst>
          </p:cNvPr>
          <p:cNvSpPr txBox="1"/>
          <p:nvPr/>
        </p:nvSpPr>
        <p:spPr>
          <a:xfrm>
            <a:off x="599379" y="1601572"/>
            <a:ext cx="10747296" cy="4385816"/>
          </a:xfrm>
          <a:prstGeom prst="rect">
            <a:avLst/>
          </a:prstGeom>
          <a:noFill/>
        </p:spPr>
        <p:txBody>
          <a:bodyPr wrap="square">
            <a:spAutoFit/>
          </a:bodyPr>
          <a:lstStyle/>
          <a:p>
            <a:pPr marL="285750" indent="-285750">
              <a:buFont typeface="Wingdings" panose="05000000000000000000" pitchFamily="2" charset="2"/>
              <a:buChar char="q"/>
            </a:pPr>
            <a:r>
              <a:rPr lang="es-ES" dirty="0">
                <a:highlight>
                  <a:srgbClr val="BC451B"/>
                </a:highlight>
                <a:latin typeface="Cascadia Code" panose="020B0609020000020004" pitchFamily="49" charset="0"/>
                <a:ea typeface="Cascadia Code" panose="020B0609020000020004" pitchFamily="49" charset="0"/>
                <a:cs typeface="Cascadia Code" panose="020B0609020000020004" pitchFamily="49" charset="0"/>
              </a:rPr>
              <a:t>Visual Studio </a:t>
            </a:r>
            <a:r>
              <a:rPr lang="es-ES" dirty="0" err="1">
                <a:highlight>
                  <a:srgbClr val="BC451B"/>
                </a:highlight>
                <a:latin typeface="Cascadia Code" panose="020B0609020000020004" pitchFamily="49" charset="0"/>
                <a:ea typeface="Cascadia Code" panose="020B0609020000020004" pitchFamily="49" charset="0"/>
                <a:cs typeface="Cascadia Code" panose="020B0609020000020004" pitchFamily="49" charset="0"/>
              </a:rPr>
              <a:t>Code</a:t>
            </a:r>
            <a:endParaRPr lang="es-ES" dirty="0">
              <a:highlight>
                <a:srgbClr val="BC451B"/>
              </a:highlight>
              <a:latin typeface="Cascadia Code" panose="020B0609020000020004" pitchFamily="49" charset="0"/>
              <a:ea typeface="Cascadia Code" panose="020B0609020000020004" pitchFamily="49" charset="0"/>
              <a:cs typeface="Cascadia Code" panose="020B0609020000020004" pitchFamily="49" charset="0"/>
            </a:endParaRPr>
          </a:p>
          <a:p>
            <a:pPr marL="285750" indent="-285750">
              <a:buFont typeface="Wingdings" panose="05000000000000000000" pitchFamily="2" charset="2"/>
              <a:buChar char="q"/>
            </a:pPr>
            <a:endParaRPr lang="es-ES" dirty="0">
              <a:latin typeface="Cascadia Code" panose="020B0609020000020004" pitchFamily="49" charset="0"/>
              <a:ea typeface="Cascadia Code" panose="020B0609020000020004" pitchFamily="49" charset="0"/>
              <a:cs typeface="Cascadia Code" panose="020B0609020000020004" pitchFamily="49" charset="0"/>
            </a:endParaRPr>
          </a:p>
          <a:p>
            <a:pPr>
              <a:lnSpc>
                <a:spcPct val="150000"/>
              </a:lnSpc>
            </a:pPr>
            <a:r>
              <a:rPr lang="es-ES" dirty="0">
                <a:solidFill>
                  <a:srgbClr val="FFC000"/>
                </a:solidFill>
                <a:latin typeface="Cascadia Code" panose="020B0609020000020004" pitchFamily="49" charset="0"/>
                <a:ea typeface="Cascadia Code" panose="020B0609020000020004" pitchFamily="49" charset="0"/>
                <a:cs typeface="Cascadia Code" panose="020B0609020000020004" pitchFamily="49" charset="0"/>
              </a:rPr>
              <a:t>Explorando la Interfaz </a:t>
            </a:r>
            <a:r>
              <a:rPr lang="es-ES" dirty="0">
                <a:latin typeface="Cascadia Code" panose="020B0609020000020004" pitchFamily="49" charset="0"/>
                <a:ea typeface="Cascadia Code" panose="020B0609020000020004" pitchFamily="49" charset="0"/>
                <a:cs typeface="Cascadia Code" panose="020B0609020000020004" pitchFamily="49" charset="0"/>
                <a:sym typeface="Wingdings" panose="05000000000000000000" pitchFamily="2" charset="2"/>
              </a:rPr>
              <a:t> </a:t>
            </a:r>
            <a:r>
              <a:rPr lang="es-ES" dirty="0">
                <a:solidFill>
                  <a:srgbClr val="00B0F0"/>
                </a:solidFill>
                <a:latin typeface="Cascadia Code" panose="020B0609020000020004" pitchFamily="49" charset="0"/>
                <a:ea typeface="Cascadia Code" panose="020B0609020000020004" pitchFamily="49" charset="0"/>
                <a:cs typeface="Cascadia Code" panose="020B0609020000020004" pitchFamily="49" charset="0"/>
                <a:sym typeface="Wingdings" panose="05000000000000000000" pitchFamily="2" charset="2"/>
              </a:rPr>
              <a:t>Área de Paneles</a:t>
            </a:r>
          </a:p>
          <a:p>
            <a:pPr>
              <a:lnSpc>
                <a:spcPct val="150000"/>
              </a:lnSpc>
            </a:pPr>
            <a:endParaRPr lang="es-ES" dirty="0">
              <a:latin typeface="Cascadia Code" panose="020B0609020000020004" pitchFamily="49" charset="0"/>
              <a:ea typeface="Cascadia Code" panose="020B0609020000020004" pitchFamily="49" charset="0"/>
              <a:cs typeface="Cascadia Code" panose="020B0609020000020004" pitchFamily="49" charset="0"/>
              <a:sym typeface="Wingdings" panose="05000000000000000000" pitchFamily="2" charset="2"/>
            </a:endParaRPr>
          </a:p>
          <a:p>
            <a:pPr>
              <a:lnSpc>
                <a:spcPct val="150000"/>
              </a:lnSpc>
            </a:pPr>
            <a:endParaRPr lang="es-ES" dirty="0">
              <a:latin typeface="Cascadia Code" panose="020B0609020000020004" pitchFamily="49" charset="0"/>
              <a:ea typeface="Cascadia Code" panose="020B0609020000020004" pitchFamily="49" charset="0"/>
              <a:cs typeface="Cascadia Code" panose="020B0609020000020004" pitchFamily="49" charset="0"/>
            </a:endParaRPr>
          </a:p>
          <a:p>
            <a:endParaRPr lang="es-ES" dirty="0">
              <a:latin typeface="Cascadia Code" panose="020B0609020000020004" pitchFamily="49" charset="0"/>
              <a:ea typeface="Cascadia Code" panose="020B0609020000020004" pitchFamily="49" charset="0"/>
              <a:cs typeface="Cascadia Code" panose="020B0609020000020004" pitchFamily="49" charset="0"/>
            </a:endParaRPr>
          </a:p>
          <a:p>
            <a:endParaRPr lang="es-ES" dirty="0">
              <a:latin typeface="Cascadia Code" panose="020B0609020000020004" pitchFamily="49" charset="0"/>
              <a:ea typeface="Cascadia Code" panose="020B0609020000020004" pitchFamily="49" charset="0"/>
              <a:cs typeface="Cascadia Code" panose="020B0609020000020004" pitchFamily="49" charset="0"/>
            </a:endParaRPr>
          </a:p>
          <a:p>
            <a:endParaRPr lang="es-ES" dirty="0">
              <a:latin typeface="Cascadia Code" panose="020B0609020000020004" pitchFamily="49" charset="0"/>
              <a:ea typeface="Cascadia Code" panose="020B0609020000020004" pitchFamily="49" charset="0"/>
              <a:cs typeface="Cascadia Code" panose="020B0609020000020004" pitchFamily="49" charset="0"/>
            </a:endParaRPr>
          </a:p>
          <a:p>
            <a:endParaRPr lang="es-ES" dirty="0">
              <a:latin typeface="Cascadia Code" panose="020B0609020000020004" pitchFamily="49" charset="0"/>
              <a:ea typeface="Cascadia Code" panose="020B0609020000020004" pitchFamily="49" charset="0"/>
              <a:cs typeface="Cascadia Code" panose="020B0609020000020004" pitchFamily="49" charset="0"/>
            </a:endParaRPr>
          </a:p>
          <a:p>
            <a:endParaRPr lang="es-ES" dirty="0">
              <a:latin typeface="Cascadia Code" panose="020B0609020000020004" pitchFamily="49" charset="0"/>
              <a:ea typeface="Cascadia Code" panose="020B0609020000020004" pitchFamily="49" charset="0"/>
              <a:cs typeface="Cascadia Code" panose="020B0609020000020004" pitchFamily="49" charset="0"/>
            </a:endParaRPr>
          </a:p>
          <a:p>
            <a:endParaRPr lang="es-ES" dirty="0">
              <a:latin typeface="Cascadia Code" panose="020B0609020000020004" pitchFamily="49" charset="0"/>
              <a:ea typeface="Cascadia Code" panose="020B0609020000020004" pitchFamily="49" charset="0"/>
              <a:cs typeface="Cascadia Code" panose="020B0609020000020004" pitchFamily="49" charset="0"/>
            </a:endParaRPr>
          </a:p>
          <a:p>
            <a:pPr marL="285750" indent="-285750">
              <a:buFont typeface="Wingdings" panose="05000000000000000000" pitchFamily="2" charset="2"/>
              <a:buChar char="q"/>
            </a:pPr>
            <a:endParaRPr lang="es-ES" dirty="0">
              <a:latin typeface="Cascadia Code" panose="020B0609020000020004" pitchFamily="49" charset="0"/>
              <a:ea typeface="Cascadia Code" panose="020B0609020000020004" pitchFamily="49" charset="0"/>
              <a:cs typeface="Cascadia Code" panose="020B0609020000020004" pitchFamily="49" charset="0"/>
            </a:endParaRPr>
          </a:p>
          <a:p>
            <a:pPr marL="285750" indent="-285750">
              <a:buFont typeface="Wingdings" panose="05000000000000000000" pitchFamily="2" charset="2"/>
              <a:buChar char="q"/>
            </a:pPr>
            <a:endParaRPr lang="es-ES" dirty="0">
              <a:latin typeface="Cascadia Code" panose="020B0609020000020004" pitchFamily="49" charset="0"/>
              <a:ea typeface="Cascadia Code" panose="020B0609020000020004" pitchFamily="49" charset="0"/>
              <a:cs typeface="Cascadia Code" panose="020B0609020000020004" pitchFamily="49" charset="0"/>
            </a:endParaRPr>
          </a:p>
          <a:p>
            <a:endParaRPr lang="es-ES" dirty="0"/>
          </a:p>
        </p:txBody>
      </p:sp>
      <p:sp>
        <p:nvSpPr>
          <p:cNvPr id="39" name="CuadroTexto 38">
            <a:extLst>
              <a:ext uri="{FF2B5EF4-FFF2-40B4-BE49-F238E27FC236}">
                <a16:creationId xmlns:a16="http://schemas.microsoft.com/office/drawing/2014/main" id="{43B3670D-A252-4334-8E9D-33EAF3F62CDF}"/>
              </a:ext>
            </a:extLst>
          </p:cNvPr>
          <p:cNvSpPr txBox="1"/>
          <p:nvPr/>
        </p:nvSpPr>
        <p:spPr>
          <a:xfrm>
            <a:off x="23210" y="6494532"/>
            <a:ext cx="7042150" cy="369332"/>
          </a:xfrm>
          <a:prstGeom prst="rect">
            <a:avLst/>
          </a:prstGeom>
          <a:noFill/>
        </p:spPr>
        <p:txBody>
          <a:bodyPr wrap="square">
            <a:spAutoFit/>
          </a:bodyPr>
          <a:lstStyle/>
          <a:p>
            <a:r>
              <a:rPr lang="es-ES" dirty="0">
                <a:latin typeface="Cascadia Code" panose="020B0609020000020004" pitchFamily="49" charset="0"/>
                <a:ea typeface="Cascadia Code" panose="020B0609020000020004" pitchFamily="49" charset="0"/>
                <a:cs typeface="Cascadia Code" panose="020B0609020000020004" pitchFamily="49" charset="0"/>
              </a:rPr>
              <a:t>47</a:t>
            </a:r>
            <a:endParaRPr lang="es-ES" dirty="0"/>
          </a:p>
        </p:txBody>
      </p:sp>
      <p:sp>
        <p:nvSpPr>
          <p:cNvPr id="14" name="CuadroTexto 13">
            <a:extLst>
              <a:ext uri="{FF2B5EF4-FFF2-40B4-BE49-F238E27FC236}">
                <a16:creationId xmlns:a16="http://schemas.microsoft.com/office/drawing/2014/main" id="{24C08661-0E78-7882-2ADA-635C51AD908F}"/>
              </a:ext>
            </a:extLst>
          </p:cNvPr>
          <p:cNvSpPr txBox="1"/>
          <p:nvPr/>
        </p:nvSpPr>
        <p:spPr>
          <a:xfrm>
            <a:off x="4332919" y="2684709"/>
            <a:ext cx="3793270" cy="1526893"/>
          </a:xfrm>
          <a:prstGeom prst="rect">
            <a:avLst/>
          </a:prstGeom>
          <a:noFill/>
        </p:spPr>
        <p:txBody>
          <a:bodyPr wrap="square">
            <a:spAutoFit/>
          </a:bodyPr>
          <a:lstStyle/>
          <a:p>
            <a:pPr algn="just">
              <a:lnSpc>
                <a:spcPct val="150000"/>
              </a:lnSpc>
            </a:pPr>
            <a:r>
              <a:rPr lang="es-ES" sz="1600" dirty="0">
                <a:latin typeface="Cascadia Code" panose="020B0609020000020004" pitchFamily="49" charset="0"/>
                <a:ea typeface="Cascadia Code" panose="020B0609020000020004" pitchFamily="49" charset="0"/>
                <a:cs typeface="Cascadia Code" panose="020B0609020000020004" pitchFamily="49" charset="0"/>
              </a:rPr>
              <a:t>Desde Ver </a:t>
            </a:r>
            <a:r>
              <a:rPr lang="es-ES" sz="1600" dirty="0">
                <a:latin typeface="Cascadia Code" panose="020B0609020000020004" pitchFamily="49" charset="0"/>
                <a:ea typeface="Cascadia Code" panose="020B0609020000020004" pitchFamily="49" charset="0"/>
                <a:cs typeface="Cascadia Code" panose="020B0609020000020004" pitchFamily="49" charset="0"/>
                <a:sym typeface="Wingdings" panose="05000000000000000000" pitchFamily="2" charset="2"/>
              </a:rPr>
              <a:t> Apariencia  Panel, o presionando </a:t>
            </a:r>
            <a:r>
              <a:rPr lang="es-ES" sz="1600" dirty="0" err="1">
                <a:latin typeface="Cascadia Code" panose="020B0609020000020004" pitchFamily="49" charset="0"/>
                <a:ea typeface="Cascadia Code" panose="020B0609020000020004" pitchFamily="49" charset="0"/>
                <a:cs typeface="Cascadia Code" panose="020B0609020000020004" pitchFamily="49" charset="0"/>
                <a:sym typeface="Wingdings" panose="05000000000000000000" pitchFamily="2" charset="2"/>
              </a:rPr>
              <a:t>Ctrl</a:t>
            </a:r>
            <a:r>
              <a:rPr lang="es-ES" sz="1600" dirty="0">
                <a:latin typeface="Cascadia Code" panose="020B0609020000020004" pitchFamily="49" charset="0"/>
                <a:ea typeface="Cascadia Code" panose="020B0609020000020004" pitchFamily="49" charset="0"/>
                <a:cs typeface="Cascadia Code" panose="020B0609020000020004" pitchFamily="49" charset="0"/>
                <a:sym typeface="Wingdings" panose="05000000000000000000" pitchFamily="2" charset="2"/>
              </a:rPr>
              <a:t> + J, podemos abrir el </a:t>
            </a:r>
            <a:r>
              <a:rPr lang="es-ES" sz="1600" dirty="0">
                <a:solidFill>
                  <a:srgbClr val="00B0F0"/>
                </a:solidFill>
                <a:latin typeface="Cascadia Code" panose="020B0609020000020004" pitchFamily="49" charset="0"/>
                <a:ea typeface="Cascadia Code" panose="020B0609020000020004" pitchFamily="49" charset="0"/>
                <a:cs typeface="Cascadia Code" panose="020B0609020000020004" pitchFamily="49" charset="0"/>
                <a:sym typeface="Wingdings" panose="05000000000000000000" pitchFamily="2" charset="2"/>
              </a:rPr>
              <a:t>área de paneles</a:t>
            </a:r>
            <a:r>
              <a:rPr lang="es-ES" sz="1600" dirty="0">
                <a:latin typeface="Cascadia Code" panose="020B0609020000020004" pitchFamily="49" charset="0"/>
                <a:ea typeface="Cascadia Code" panose="020B0609020000020004" pitchFamily="49" charset="0"/>
                <a:cs typeface="Cascadia Code" panose="020B0609020000020004" pitchFamily="49" charset="0"/>
                <a:sym typeface="Wingdings" panose="05000000000000000000" pitchFamily="2" charset="2"/>
              </a:rPr>
              <a:t>:</a:t>
            </a:r>
            <a:endParaRPr lang="es-ES" sz="1600" dirty="0"/>
          </a:p>
        </p:txBody>
      </p:sp>
      <p:pic>
        <p:nvPicPr>
          <p:cNvPr id="4" name="Imagen 3">
            <a:extLst>
              <a:ext uri="{FF2B5EF4-FFF2-40B4-BE49-F238E27FC236}">
                <a16:creationId xmlns:a16="http://schemas.microsoft.com/office/drawing/2014/main" id="{663EC924-2DB8-55AC-A912-BEA518D4C6BE}"/>
              </a:ext>
            </a:extLst>
          </p:cNvPr>
          <p:cNvPicPr>
            <a:picLocks noChangeAspect="1"/>
          </p:cNvPicPr>
          <p:nvPr/>
        </p:nvPicPr>
        <p:blipFill>
          <a:blip r:embed="rId3"/>
          <a:stretch>
            <a:fillRect/>
          </a:stretch>
        </p:blipFill>
        <p:spPr>
          <a:xfrm>
            <a:off x="367705" y="2774668"/>
            <a:ext cx="3965214" cy="2221597"/>
          </a:xfrm>
          <a:prstGeom prst="rect">
            <a:avLst/>
          </a:prstGeom>
          <a:ln>
            <a:solidFill>
              <a:schemeClr val="tx1"/>
            </a:solidFill>
          </a:ln>
        </p:spPr>
      </p:pic>
      <p:sp>
        <p:nvSpPr>
          <p:cNvPr id="13" name="CuadroTexto 12">
            <a:extLst>
              <a:ext uri="{FF2B5EF4-FFF2-40B4-BE49-F238E27FC236}">
                <a16:creationId xmlns:a16="http://schemas.microsoft.com/office/drawing/2014/main" id="{3001C921-C65A-CB2C-4CC6-0BA4BD66A811}"/>
              </a:ext>
            </a:extLst>
          </p:cNvPr>
          <p:cNvSpPr txBox="1"/>
          <p:nvPr/>
        </p:nvSpPr>
        <p:spPr>
          <a:xfrm>
            <a:off x="1024943" y="5729834"/>
            <a:ext cx="9896168" cy="788229"/>
          </a:xfrm>
          <a:prstGeom prst="rect">
            <a:avLst/>
          </a:prstGeom>
          <a:noFill/>
        </p:spPr>
        <p:txBody>
          <a:bodyPr wrap="square">
            <a:spAutoFit/>
          </a:bodyPr>
          <a:lstStyle/>
          <a:p>
            <a:pPr algn="just">
              <a:lnSpc>
                <a:spcPct val="150000"/>
              </a:lnSpc>
            </a:pPr>
            <a:r>
              <a:rPr lang="es-ES" sz="1600" dirty="0">
                <a:latin typeface="Cascadia Code" panose="020B0609020000020004" pitchFamily="49" charset="0"/>
                <a:ea typeface="Cascadia Code" panose="020B0609020000020004" pitchFamily="49" charset="0"/>
                <a:cs typeface="Cascadia Code" panose="020B0609020000020004" pitchFamily="49" charset="0"/>
              </a:rPr>
              <a:t>Este panel contiene diferentes vistas, como la información de salida y depuración o el acceso al terminal integrado. </a:t>
            </a:r>
            <a:r>
              <a:rPr lang="es-ES" sz="1600" dirty="0">
                <a:highlight>
                  <a:srgbClr val="008000"/>
                </a:highlight>
                <a:latin typeface="Cascadia Code" panose="020B0609020000020004" pitchFamily="49" charset="0"/>
                <a:ea typeface="Cascadia Code" panose="020B0609020000020004" pitchFamily="49" charset="0"/>
                <a:cs typeface="Cascadia Code" panose="020B0609020000020004" pitchFamily="49" charset="0"/>
              </a:rPr>
              <a:t>Podemos probar a escribir un comando DIR</a:t>
            </a:r>
            <a:r>
              <a:rPr lang="es-ES" sz="1600" dirty="0">
                <a:latin typeface="Cascadia Code" panose="020B0609020000020004" pitchFamily="49" charset="0"/>
                <a:ea typeface="Cascadia Code" panose="020B0609020000020004" pitchFamily="49" charset="0"/>
                <a:cs typeface="Cascadia Code" panose="020B0609020000020004" pitchFamily="49" charset="0"/>
              </a:rPr>
              <a:t>.</a:t>
            </a:r>
            <a:endParaRPr lang="es-ES" sz="1600" dirty="0"/>
          </a:p>
        </p:txBody>
      </p:sp>
      <p:pic>
        <p:nvPicPr>
          <p:cNvPr id="17" name="Imagen 16">
            <a:extLst>
              <a:ext uri="{FF2B5EF4-FFF2-40B4-BE49-F238E27FC236}">
                <a16:creationId xmlns:a16="http://schemas.microsoft.com/office/drawing/2014/main" id="{45A44152-FC4B-2691-D7CD-F10FCA1749ED}"/>
              </a:ext>
            </a:extLst>
          </p:cNvPr>
          <p:cNvPicPr>
            <a:picLocks noChangeAspect="1"/>
          </p:cNvPicPr>
          <p:nvPr/>
        </p:nvPicPr>
        <p:blipFill>
          <a:blip r:embed="rId4"/>
          <a:stretch>
            <a:fillRect/>
          </a:stretch>
        </p:blipFill>
        <p:spPr>
          <a:xfrm>
            <a:off x="5600117" y="3987545"/>
            <a:ext cx="6324701" cy="1634388"/>
          </a:xfrm>
          <a:prstGeom prst="rect">
            <a:avLst/>
          </a:prstGeom>
          <a:ln>
            <a:solidFill>
              <a:schemeClr val="tx1"/>
            </a:solidFill>
          </a:ln>
        </p:spPr>
      </p:pic>
    </p:spTree>
    <p:extLst>
      <p:ext uri="{BB962C8B-B14F-4D97-AF65-F5344CB8AC3E}">
        <p14:creationId xmlns:p14="http://schemas.microsoft.com/office/powerpoint/2010/main" val="337234144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E57BCF-B6A9-0E50-19FD-989DC4453836}"/>
            </a:ext>
          </a:extLst>
        </p:cNvPr>
        <p:cNvGrpSpPr/>
        <p:nvPr/>
      </p:nvGrpSpPr>
      <p:grpSpPr>
        <a:xfrm>
          <a:off x="0" y="0"/>
          <a:ext cx="0" cy="0"/>
          <a:chOff x="0" y="0"/>
          <a:chExt cx="0" cy="0"/>
        </a:xfrm>
      </p:grpSpPr>
      <p:sp>
        <p:nvSpPr>
          <p:cNvPr id="6" name="Título 1">
            <a:extLst>
              <a:ext uri="{FF2B5EF4-FFF2-40B4-BE49-F238E27FC236}">
                <a16:creationId xmlns:a16="http://schemas.microsoft.com/office/drawing/2014/main" id="{538B4D72-87C4-84E1-7924-1C5221AB3024}"/>
              </a:ext>
            </a:extLst>
          </p:cNvPr>
          <p:cNvSpPr txBox="1">
            <a:spLocks/>
          </p:cNvSpPr>
          <p:nvPr/>
        </p:nvSpPr>
        <p:spPr>
          <a:xfrm>
            <a:off x="15755" y="178802"/>
            <a:ext cx="9144000" cy="324289"/>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s-ES" sz="1800" dirty="0">
                <a:latin typeface="Cascadia Code" panose="020B0609020000020004" pitchFamily="49" charset="0"/>
                <a:ea typeface="Cascadia Code" panose="020B0609020000020004" pitchFamily="49" charset="0"/>
                <a:cs typeface="Cascadia Code" panose="020B0609020000020004" pitchFamily="49" charset="0"/>
              </a:rPr>
              <a:t>Unidad 1. Introducción a la Programación de Inteligencia Artificial</a:t>
            </a:r>
          </a:p>
        </p:txBody>
      </p:sp>
      <p:pic>
        <p:nvPicPr>
          <p:cNvPr id="9" name="Imagen 8" descr="Imagen que contiene señal, reloj&#10;&#10;Descripción generada automáticamente">
            <a:extLst>
              <a:ext uri="{FF2B5EF4-FFF2-40B4-BE49-F238E27FC236}">
                <a16:creationId xmlns:a16="http://schemas.microsoft.com/office/drawing/2014/main" id="{3BADA57E-EB87-0FDB-B76E-BC0A3A0613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95660" y="26017"/>
            <a:ext cx="1180585" cy="979885"/>
          </a:xfrm>
          <a:prstGeom prst="rect">
            <a:avLst/>
          </a:prstGeom>
        </p:spPr>
      </p:pic>
      <p:cxnSp>
        <p:nvCxnSpPr>
          <p:cNvPr id="10" name="Conector recto 9">
            <a:extLst>
              <a:ext uri="{FF2B5EF4-FFF2-40B4-BE49-F238E27FC236}">
                <a16:creationId xmlns:a16="http://schemas.microsoft.com/office/drawing/2014/main" id="{DCC61FA7-6D7F-3AB5-5BC4-FA66236752E3}"/>
              </a:ext>
            </a:extLst>
          </p:cNvPr>
          <p:cNvCxnSpPr>
            <a:cxnSpLocks/>
            <a:endCxn id="11" idx="1"/>
          </p:cNvCxnSpPr>
          <p:nvPr/>
        </p:nvCxnSpPr>
        <p:spPr>
          <a:xfrm>
            <a:off x="15755" y="977450"/>
            <a:ext cx="2830314" cy="848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Rectángulo: esquinas redondeadas 10">
            <a:extLst>
              <a:ext uri="{FF2B5EF4-FFF2-40B4-BE49-F238E27FC236}">
                <a16:creationId xmlns:a16="http://schemas.microsoft.com/office/drawing/2014/main" id="{83729BA1-8B4B-D14F-FD37-E522DD863AD2}"/>
              </a:ext>
            </a:extLst>
          </p:cNvPr>
          <p:cNvSpPr/>
          <p:nvPr/>
        </p:nvSpPr>
        <p:spPr>
          <a:xfrm>
            <a:off x="2846069" y="714560"/>
            <a:ext cx="6313685" cy="542740"/>
          </a:xfrm>
          <a:prstGeom prst="roundRect">
            <a:avLst/>
          </a:prstGeom>
          <a:solidFill>
            <a:srgbClr val="FFFFFF">
              <a:alpha val="20000"/>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2" name="Conector recto 11">
            <a:extLst>
              <a:ext uri="{FF2B5EF4-FFF2-40B4-BE49-F238E27FC236}">
                <a16:creationId xmlns:a16="http://schemas.microsoft.com/office/drawing/2014/main" id="{830839B0-A06C-E5EA-2F6C-4ABFFAAE3674}"/>
              </a:ext>
            </a:extLst>
          </p:cNvPr>
          <p:cNvCxnSpPr>
            <a:cxnSpLocks/>
            <a:stCxn id="11" idx="3"/>
          </p:cNvCxnSpPr>
          <p:nvPr/>
        </p:nvCxnSpPr>
        <p:spPr>
          <a:xfrm>
            <a:off x="9159754" y="985930"/>
            <a:ext cx="3016491" cy="1186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CuadroTexto 21">
            <a:extLst>
              <a:ext uri="{FF2B5EF4-FFF2-40B4-BE49-F238E27FC236}">
                <a16:creationId xmlns:a16="http://schemas.microsoft.com/office/drawing/2014/main" id="{C6F5FD97-E496-ED85-7E0A-A228FAC686A5}"/>
              </a:ext>
            </a:extLst>
          </p:cNvPr>
          <p:cNvSpPr txBox="1"/>
          <p:nvPr/>
        </p:nvSpPr>
        <p:spPr>
          <a:xfrm>
            <a:off x="4681974" y="672525"/>
            <a:ext cx="3095161" cy="584775"/>
          </a:xfrm>
          <a:prstGeom prst="rect">
            <a:avLst/>
          </a:prstGeom>
          <a:noFill/>
        </p:spPr>
        <p:txBody>
          <a:bodyPr wrap="square">
            <a:spAutoFit/>
          </a:bodyPr>
          <a:lstStyle/>
          <a:p>
            <a:r>
              <a:rPr lang="es-ES" sz="3200" dirty="0">
                <a:latin typeface="Cascadia Code" panose="020B0609020000020004" pitchFamily="49" charset="0"/>
                <a:ea typeface="Cascadia Code" panose="020B0609020000020004" pitchFamily="49" charset="0"/>
                <a:cs typeface="Cascadia Code" panose="020B0609020000020004" pitchFamily="49" charset="0"/>
              </a:rPr>
              <a:t>Introducción</a:t>
            </a:r>
            <a:endParaRPr lang="es-ES" sz="3200" dirty="0"/>
          </a:p>
        </p:txBody>
      </p:sp>
      <p:sp>
        <p:nvSpPr>
          <p:cNvPr id="24" name="CuadroTexto 23">
            <a:extLst>
              <a:ext uri="{FF2B5EF4-FFF2-40B4-BE49-F238E27FC236}">
                <a16:creationId xmlns:a16="http://schemas.microsoft.com/office/drawing/2014/main" id="{D0F209B0-1C5F-D6F4-9E32-63436D94BB0A}"/>
              </a:ext>
            </a:extLst>
          </p:cNvPr>
          <p:cNvSpPr txBox="1"/>
          <p:nvPr/>
        </p:nvSpPr>
        <p:spPr>
          <a:xfrm>
            <a:off x="599379" y="1611404"/>
            <a:ext cx="10747296" cy="4385816"/>
          </a:xfrm>
          <a:prstGeom prst="rect">
            <a:avLst/>
          </a:prstGeom>
          <a:noFill/>
        </p:spPr>
        <p:txBody>
          <a:bodyPr wrap="square">
            <a:spAutoFit/>
          </a:bodyPr>
          <a:lstStyle/>
          <a:p>
            <a:pPr marL="285750" indent="-285750">
              <a:buFont typeface="Wingdings" panose="05000000000000000000" pitchFamily="2" charset="2"/>
              <a:buChar char="q"/>
            </a:pPr>
            <a:r>
              <a:rPr lang="es-ES" dirty="0">
                <a:highlight>
                  <a:srgbClr val="BC451B"/>
                </a:highlight>
                <a:latin typeface="Cascadia Code" panose="020B0609020000020004" pitchFamily="49" charset="0"/>
                <a:ea typeface="Cascadia Code" panose="020B0609020000020004" pitchFamily="49" charset="0"/>
                <a:cs typeface="Cascadia Code" panose="020B0609020000020004" pitchFamily="49" charset="0"/>
              </a:rPr>
              <a:t>Visual Studio </a:t>
            </a:r>
            <a:r>
              <a:rPr lang="es-ES" dirty="0" err="1">
                <a:highlight>
                  <a:srgbClr val="BC451B"/>
                </a:highlight>
                <a:latin typeface="Cascadia Code" panose="020B0609020000020004" pitchFamily="49" charset="0"/>
                <a:ea typeface="Cascadia Code" panose="020B0609020000020004" pitchFamily="49" charset="0"/>
                <a:cs typeface="Cascadia Code" panose="020B0609020000020004" pitchFamily="49" charset="0"/>
              </a:rPr>
              <a:t>Code</a:t>
            </a:r>
            <a:endParaRPr lang="es-ES" dirty="0">
              <a:highlight>
                <a:srgbClr val="BC451B"/>
              </a:highlight>
              <a:latin typeface="Cascadia Code" panose="020B0609020000020004" pitchFamily="49" charset="0"/>
              <a:ea typeface="Cascadia Code" panose="020B0609020000020004" pitchFamily="49" charset="0"/>
              <a:cs typeface="Cascadia Code" panose="020B0609020000020004" pitchFamily="49" charset="0"/>
            </a:endParaRPr>
          </a:p>
          <a:p>
            <a:pPr marL="285750" indent="-285750">
              <a:buFont typeface="Wingdings" panose="05000000000000000000" pitchFamily="2" charset="2"/>
              <a:buChar char="q"/>
            </a:pPr>
            <a:endParaRPr lang="es-ES" dirty="0">
              <a:latin typeface="Cascadia Code" panose="020B0609020000020004" pitchFamily="49" charset="0"/>
              <a:ea typeface="Cascadia Code" panose="020B0609020000020004" pitchFamily="49" charset="0"/>
              <a:cs typeface="Cascadia Code" panose="020B0609020000020004" pitchFamily="49" charset="0"/>
            </a:endParaRPr>
          </a:p>
          <a:p>
            <a:pPr>
              <a:lnSpc>
                <a:spcPct val="150000"/>
              </a:lnSpc>
            </a:pPr>
            <a:r>
              <a:rPr lang="es-ES" dirty="0">
                <a:solidFill>
                  <a:srgbClr val="FFC000"/>
                </a:solidFill>
                <a:latin typeface="Cascadia Code" panose="020B0609020000020004" pitchFamily="49" charset="0"/>
                <a:ea typeface="Cascadia Code" panose="020B0609020000020004" pitchFamily="49" charset="0"/>
                <a:cs typeface="Cascadia Code" panose="020B0609020000020004" pitchFamily="49" charset="0"/>
              </a:rPr>
              <a:t>Explorando la Interfaz </a:t>
            </a:r>
            <a:r>
              <a:rPr lang="es-ES" dirty="0">
                <a:latin typeface="Cascadia Code" panose="020B0609020000020004" pitchFamily="49" charset="0"/>
                <a:ea typeface="Cascadia Code" panose="020B0609020000020004" pitchFamily="49" charset="0"/>
                <a:cs typeface="Cascadia Code" panose="020B0609020000020004" pitchFamily="49" charset="0"/>
                <a:sym typeface="Wingdings" panose="05000000000000000000" pitchFamily="2" charset="2"/>
              </a:rPr>
              <a:t> </a:t>
            </a:r>
            <a:r>
              <a:rPr lang="es-ES" dirty="0">
                <a:solidFill>
                  <a:srgbClr val="00B0F0"/>
                </a:solidFill>
                <a:latin typeface="Cascadia Code" panose="020B0609020000020004" pitchFamily="49" charset="0"/>
                <a:ea typeface="Cascadia Code" panose="020B0609020000020004" pitchFamily="49" charset="0"/>
                <a:cs typeface="Cascadia Code" panose="020B0609020000020004" pitchFamily="49" charset="0"/>
                <a:sym typeface="Wingdings" panose="05000000000000000000" pitchFamily="2" charset="2"/>
              </a:rPr>
              <a:t>Paleta de Comandos</a:t>
            </a:r>
          </a:p>
          <a:p>
            <a:pPr>
              <a:lnSpc>
                <a:spcPct val="150000"/>
              </a:lnSpc>
            </a:pPr>
            <a:endParaRPr lang="es-ES" dirty="0">
              <a:latin typeface="Cascadia Code" panose="020B0609020000020004" pitchFamily="49" charset="0"/>
              <a:ea typeface="Cascadia Code" panose="020B0609020000020004" pitchFamily="49" charset="0"/>
              <a:cs typeface="Cascadia Code" panose="020B0609020000020004" pitchFamily="49" charset="0"/>
              <a:sym typeface="Wingdings" panose="05000000000000000000" pitchFamily="2" charset="2"/>
            </a:endParaRPr>
          </a:p>
          <a:p>
            <a:pPr>
              <a:lnSpc>
                <a:spcPct val="150000"/>
              </a:lnSpc>
            </a:pPr>
            <a:endParaRPr lang="es-ES" dirty="0">
              <a:latin typeface="Cascadia Code" panose="020B0609020000020004" pitchFamily="49" charset="0"/>
              <a:ea typeface="Cascadia Code" panose="020B0609020000020004" pitchFamily="49" charset="0"/>
              <a:cs typeface="Cascadia Code" panose="020B0609020000020004" pitchFamily="49" charset="0"/>
            </a:endParaRPr>
          </a:p>
          <a:p>
            <a:endParaRPr lang="es-ES" dirty="0">
              <a:latin typeface="Cascadia Code" panose="020B0609020000020004" pitchFamily="49" charset="0"/>
              <a:ea typeface="Cascadia Code" panose="020B0609020000020004" pitchFamily="49" charset="0"/>
              <a:cs typeface="Cascadia Code" panose="020B0609020000020004" pitchFamily="49" charset="0"/>
            </a:endParaRPr>
          </a:p>
          <a:p>
            <a:endParaRPr lang="es-ES" dirty="0">
              <a:latin typeface="Cascadia Code" panose="020B0609020000020004" pitchFamily="49" charset="0"/>
              <a:ea typeface="Cascadia Code" panose="020B0609020000020004" pitchFamily="49" charset="0"/>
              <a:cs typeface="Cascadia Code" panose="020B0609020000020004" pitchFamily="49" charset="0"/>
            </a:endParaRPr>
          </a:p>
          <a:p>
            <a:endParaRPr lang="es-ES" dirty="0">
              <a:latin typeface="Cascadia Code" panose="020B0609020000020004" pitchFamily="49" charset="0"/>
              <a:ea typeface="Cascadia Code" panose="020B0609020000020004" pitchFamily="49" charset="0"/>
              <a:cs typeface="Cascadia Code" panose="020B0609020000020004" pitchFamily="49" charset="0"/>
            </a:endParaRPr>
          </a:p>
          <a:p>
            <a:endParaRPr lang="es-ES" dirty="0">
              <a:latin typeface="Cascadia Code" panose="020B0609020000020004" pitchFamily="49" charset="0"/>
              <a:ea typeface="Cascadia Code" panose="020B0609020000020004" pitchFamily="49" charset="0"/>
              <a:cs typeface="Cascadia Code" panose="020B0609020000020004" pitchFamily="49" charset="0"/>
            </a:endParaRPr>
          </a:p>
          <a:p>
            <a:endParaRPr lang="es-ES" dirty="0">
              <a:latin typeface="Cascadia Code" panose="020B0609020000020004" pitchFamily="49" charset="0"/>
              <a:ea typeface="Cascadia Code" panose="020B0609020000020004" pitchFamily="49" charset="0"/>
              <a:cs typeface="Cascadia Code" panose="020B0609020000020004" pitchFamily="49" charset="0"/>
            </a:endParaRPr>
          </a:p>
          <a:p>
            <a:endParaRPr lang="es-ES" dirty="0">
              <a:latin typeface="Cascadia Code" panose="020B0609020000020004" pitchFamily="49" charset="0"/>
              <a:ea typeface="Cascadia Code" panose="020B0609020000020004" pitchFamily="49" charset="0"/>
              <a:cs typeface="Cascadia Code" panose="020B0609020000020004" pitchFamily="49" charset="0"/>
            </a:endParaRPr>
          </a:p>
          <a:p>
            <a:pPr marL="285750" indent="-285750">
              <a:buFont typeface="Wingdings" panose="05000000000000000000" pitchFamily="2" charset="2"/>
              <a:buChar char="q"/>
            </a:pPr>
            <a:endParaRPr lang="es-ES" dirty="0">
              <a:latin typeface="Cascadia Code" panose="020B0609020000020004" pitchFamily="49" charset="0"/>
              <a:ea typeface="Cascadia Code" panose="020B0609020000020004" pitchFamily="49" charset="0"/>
              <a:cs typeface="Cascadia Code" panose="020B0609020000020004" pitchFamily="49" charset="0"/>
            </a:endParaRPr>
          </a:p>
          <a:p>
            <a:pPr marL="285750" indent="-285750">
              <a:buFont typeface="Wingdings" panose="05000000000000000000" pitchFamily="2" charset="2"/>
              <a:buChar char="q"/>
            </a:pPr>
            <a:endParaRPr lang="es-ES" dirty="0">
              <a:latin typeface="Cascadia Code" panose="020B0609020000020004" pitchFamily="49" charset="0"/>
              <a:ea typeface="Cascadia Code" panose="020B0609020000020004" pitchFamily="49" charset="0"/>
              <a:cs typeface="Cascadia Code" panose="020B0609020000020004" pitchFamily="49" charset="0"/>
            </a:endParaRPr>
          </a:p>
          <a:p>
            <a:endParaRPr lang="es-ES" dirty="0"/>
          </a:p>
        </p:txBody>
      </p:sp>
      <p:sp>
        <p:nvSpPr>
          <p:cNvPr id="39" name="CuadroTexto 38">
            <a:extLst>
              <a:ext uri="{FF2B5EF4-FFF2-40B4-BE49-F238E27FC236}">
                <a16:creationId xmlns:a16="http://schemas.microsoft.com/office/drawing/2014/main" id="{C173270A-65D9-44C2-AB6E-9B3AE8095F68}"/>
              </a:ext>
            </a:extLst>
          </p:cNvPr>
          <p:cNvSpPr txBox="1"/>
          <p:nvPr/>
        </p:nvSpPr>
        <p:spPr>
          <a:xfrm>
            <a:off x="23210" y="6494532"/>
            <a:ext cx="7042150" cy="369332"/>
          </a:xfrm>
          <a:prstGeom prst="rect">
            <a:avLst/>
          </a:prstGeom>
          <a:noFill/>
        </p:spPr>
        <p:txBody>
          <a:bodyPr wrap="square">
            <a:spAutoFit/>
          </a:bodyPr>
          <a:lstStyle/>
          <a:p>
            <a:r>
              <a:rPr lang="es-ES" dirty="0">
                <a:latin typeface="Cascadia Code" panose="020B0609020000020004" pitchFamily="49" charset="0"/>
                <a:ea typeface="Cascadia Code" panose="020B0609020000020004" pitchFamily="49" charset="0"/>
                <a:cs typeface="Cascadia Code" panose="020B0609020000020004" pitchFamily="49" charset="0"/>
              </a:rPr>
              <a:t>48</a:t>
            </a:r>
            <a:endParaRPr lang="es-ES" dirty="0"/>
          </a:p>
        </p:txBody>
      </p:sp>
      <p:sp>
        <p:nvSpPr>
          <p:cNvPr id="13" name="CuadroTexto 12">
            <a:extLst>
              <a:ext uri="{FF2B5EF4-FFF2-40B4-BE49-F238E27FC236}">
                <a16:creationId xmlns:a16="http://schemas.microsoft.com/office/drawing/2014/main" id="{C50A2D30-E878-B34E-A37B-929BEF234FB6}"/>
              </a:ext>
            </a:extLst>
          </p:cNvPr>
          <p:cNvSpPr txBox="1"/>
          <p:nvPr/>
        </p:nvSpPr>
        <p:spPr>
          <a:xfrm>
            <a:off x="1054827" y="5599421"/>
            <a:ext cx="9896168" cy="1157561"/>
          </a:xfrm>
          <a:prstGeom prst="rect">
            <a:avLst/>
          </a:prstGeom>
          <a:noFill/>
        </p:spPr>
        <p:txBody>
          <a:bodyPr wrap="square">
            <a:spAutoFit/>
          </a:bodyPr>
          <a:lstStyle/>
          <a:p>
            <a:pPr algn="just">
              <a:lnSpc>
                <a:spcPct val="150000"/>
              </a:lnSpc>
            </a:pPr>
            <a:r>
              <a:rPr lang="es-ES" sz="1600" dirty="0">
                <a:latin typeface="Cascadia Code" panose="020B0609020000020004" pitchFamily="49" charset="0"/>
                <a:ea typeface="Cascadia Code" panose="020B0609020000020004" pitchFamily="49" charset="0"/>
                <a:cs typeface="Cascadia Code" panose="020B0609020000020004" pitchFamily="49" charset="0"/>
              </a:rPr>
              <a:t>Muchos de los comandos de VS </a:t>
            </a:r>
            <a:r>
              <a:rPr lang="es-ES" sz="1600" dirty="0" err="1">
                <a:latin typeface="Cascadia Code" panose="020B0609020000020004" pitchFamily="49" charset="0"/>
                <a:ea typeface="Cascadia Code" panose="020B0609020000020004" pitchFamily="49" charset="0"/>
                <a:cs typeface="Cascadia Code" panose="020B0609020000020004" pitchFamily="49" charset="0"/>
              </a:rPr>
              <a:t>Code</a:t>
            </a:r>
            <a:r>
              <a:rPr lang="es-ES" sz="1600" dirty="0">
                <a:latin typeface="Cascadia Code" panose="020B0609020000020004" pitchFamily="49" charset="0"/>
                <a:ea typeface="Cascadia Code" panose="020B0609020000020004" pitchFamily="49" charset="0"/>
                <a:cs typeface="Cascadia Code" panose="020B0609020000020004" pitchFamily="49" charset="0"/>
              </a:rPr>
              <a:t> están sólo disponibles desde la paleta de comandos, en la parte superior. Por ejemplo, podemos buscar texto, crear o abrir ficheros, etc. </a:t>
            </a:r>
            <a:r>
              <a:rPr lang="es-ES" sz="1600" dirty="0">
                <a:highlight>
                  <a:srgbClr val="008000"/>
                </a:highlight>
                <a:latin typeface="Cascadia Code" panose="020B0609020000020004" pitchFamily="49" charset="0"/>
                <a:ea typeface="Cascadia Code" panose="020B0609020000020004" pitchFamily="49" charset="0"/>
                <a:cs typeface="Cascadia Code" panose="020B0609020000020004" pitchFamily="49" charset="0"/>
              </a:rPr>
              <a:t>Probemos a buscar un texto</a:t>
            </a:r>
            <a:r>
              <a:rPr lang="es-ES" sz="1600" dirty="0">
                <a:latin typeface="Cascadia Code" panose="020B0609020000020004" pitchFamily="49" charset="0"/>
                <a:ea typeface="Cascadia Code" panose="020B0609020000020004" pitchFamily="49" charset="0"/>
                <a:cs typeface="Cascadia Code" panose="020B0609020000020004" pitchFamily="49" charset="0"/>
              </a:rPr>
              <a:t>.</a:t>
            </a:r>
            <a:endParaRPr lang="es-ES" sz="1600" dirty="0"/>
          </a:p>
        </p:txBody>
      </p:sp>
      <p:pic>
        <p:nvPicPr>
          <p:cNvPr id="7" name="Imagen 6">
            <a:extLst>
              <a:ext uri="{FF2B5EF4-FFF2-40B4-BE49-F238E27FC236}">
                <a16:creationId xmlns:a16="http://schemas.microsoft.com/office/drawing/2014/main" id="{CB854473-0348-C41C-39D9-1BEED020A05A}"/>
              </a:ext>
            </a:extLst>
          </p:cNvPr>
          <p:cNvPicPr>
            <a:picLocks noChangeAspect="1"/>
          </p:cNvPicPr>
          <p:nvPr/>
        </p:nvPicPr>
        <p:blipFill>
          <a:blip r:embed="rId3"/>
          <a:stretch>
            <a:fillRect/>
          </a:stretch>
        </p:blipFill>
        <p:spPr>
          <a:xfrm>
            <a:off x="1016190" y="2754198"/>
            <a:ext cx="9651809" cy="2803500"/>
          </a:xfrm>
          <a:prstGeom prst="rect">
            <a:avLst/>
          </a:prstGeom>
          <a:ln>
            <a:solidFill>
              <a:schemeClr val="tx1"/>
            </a:solidFill>
          </a:ln>
        </p:spPr>
      </p:pic>
    </p:spTree>
    <p:extLst>
      <p:ext uri="{BB962C8B-B14F-4D97-AF65-F5344CB8AC3E}">
        <p14:creationId xmlns:p14="http://schemas.microsoft.com/office/powerpoint/2010/main" val="65989987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FFFFDB-94B3-3FC6-D9D1-EC9DE96F98B2}"/>
            </a:ext>
          </a:extLst>
        </p:cNvPr>
        <p:cNvGrpSpPr/>
        <p:nvPr/>
      </p:nvGrpSpPr>
      <p:grpSpPr>
        <a:xfrm>
          <a:off x="0" y="0"/>
          <a:ext cx="0" cy="0"/>
          <a:chOff x="0" y="0"/>
          <a:chExt cx="0" cy="0"/>
        </a:xfrm>
      </p:grpSpPr>
      <p:sp>
        <p:nvSpPr>
          <p:cNvPr id="6" name="Título 1">
            <a:extLst>
              <a:ext uri="{FF2B5EF4-FFF2-40B4-BE49-F238E27FC236}">
                <a16:creationId xmlns:a16="http://schemas.microsoft.com/office/drawing/2014/main" id="{D5F158C1-9858-B899-CAF5-50BBD9CC2728}"/>
              </a:ext>
            </a:extLst>
          </p:cNvPr>
          <p:cNvSpPr txBox="1">
            <a:spLocks/>
          </p:cNvSpPr>
          <p:nvPr/>
        </p:nvSpPr>
        <p:spPr>
          <a:xfrm>
            <a:off x="15755" y="178802"/>
            <a:ext cx="9144000" cy="324289"/>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s-ES" sz="1800" dirty="0">
                <a:latin typeface="Cascadia Code" panose="020B0609020000020004" pitchFamily="49" charset="0"/>
                <a:ea typeface="Cascadia Code" panose="020B0609020000020004" pitchFamily="49" charset="0"/>
                <a:cs typeface="Cascadia Code" panose="020B0609020000020004" pitchFamily="49" charset="0"/>
              </a:rPr>
              <a:t>Unidad 1. Introducción a la Programación de Inteligencia Artificial</a:t>
            </a:r>
          </a:p>
        </p:txBody>
      </p:sp>
      <p:pic>
        <p:nvPicPr>
          <p:cNvPr id="9" name="Imagen 8" descr="Imagen que contiene señal, reloj&#10;&#10;Descripción generada automáticamente">
            <a:extLst>
              <a:ext uri="{FF2B5EF4-FFF2-40B4-BE49-F238E27FC236}">
                <a16:creationId xmlns:a16="http://schemas.microsoft.com/office/drawing/2014/main" id="{4C9F5DD4-FC8E-76C6-B20A-BD9558A889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95660" y="26017"/>
            <a:ext cx="1180585" cy="979885"/>
          </a:xfrm>
          <a:prstGeom prst="rect">
            <a:avLst/>
          </a:prstGeom>
        </p:spPr>
      </p:pic>
      <p:cxnSp>
        <p:nvCxnSpPr>
          <p:cNvPr id="10" name="Conector recto 9">
            <a:extLst>
              <a:ext uri="{FF2B5EF4-FFF2-40B4-BE49-F238E27FC236}">
                <a16:creationId xmlns:a16="http://schemas.microsoft.com/office/drawing/2014/main" id="{A60B31E0-9234-58A2-F920-4D8216E6270A}"/>
              </a:ext>
            </a:extLst>
          </p:cNvPr>
          <p:cNvCxnSpPr>
            <a:cxnSpLocks/>
            <a:endCxn id="11" idx="1"/>
          </p:cNvCxnSpPr>
          <p:nvPr/>
        </p:nvCxnSpPr>
        <p:spPr>
          <a:xfrm>
            <a:off x="15755" y="977450"/>
            <a:ext cx="2830314" cy="848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Rectángulo: esquinas redondeadas 10">
            <a:extLst>
              <a:ext uri="{FF2B5EF4-FFF2-40B4-BE49-F238E27FC236}">
                <a16:creationId xmlns:a16="http://schemas.microsoft.com/office/drawing/2014/main" id="{8E745C5E-A205-B51D-3AF0-7B6CED8F6D70}"/>
              </a:ext>
            </a:extLst>
          </p:cNvPr>
          <p:cNvSpPr/>
          <p:nvPr/>
        </p:nvSpPr>
        <p:spPr>
          <a:xfrm>
            <a:off x="2846069" y="714560"/>
            <a:ext cx="6313685" cy="542740"/>
          </a:xfrm>
          <a:prstGeom prst="roundRect">
            <a:avLst/>
          </a:prstGeom>
          <a:solidFill>
            <a:srgbClr val="FFFFFF">
              <a:alpha val="20000"/>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2" name="Conector recto 11">
            <a:extLst>
              <a:ext uri="{FF2B5EF4-FFF2-40B4-BE49-F238E27FC236}">
                <a16:creationId xmlns:a16="http://schemas.microsoft.com/office/drawing/2014/main" id="{34B787FD-B0B0-939E-453A-F94ABC6B71FE}"/>
              </a:ext>
            </a:extLst>
          </p:cNvPr>
          <p:cNvCxnSpPr>
            <a:cxnSpLocks/>
            <a:stCxn id="11" idx="3"/>
          </p:cNvCxnSpPr>
          <p:nvPr/>
        </p:nvCxnSpPr>
        <p:spPr>
          <a:xfrm>
            <a:off x="9159754" y="985930"/>
            <a:ext cx="3016491" cy="1186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CuadroTexto 21">
            <a:extLst>
              <a:ext uri="{FF2B5EF4-FFF2-40B4-BE49-F238E27FC236}">
                <a16:creationId xmlns:a16="http://schemas.microsoft.com/office/drawing/2014/main" id="{9DD1CB1B-1BD7-F7D0-6E83-600E71BF638D}"/>
              </a:ext>
            </a:extLst>
          </p:cNvPr>
          <p:cNvSpPr txBox="1"/>
          <p:nvPr/>
        </p:nvSpPr>
        <p:spPr>
          <a:xfrm>
            <a:off x="4681974" y="672525"/>
            <a:ext cx="3095161" cy="584775"/>
          </a:xfrm>
          <a:prstGeom prst="rect">
            <a:avLst/>
          </a:prstGeom>
          <a:noFill/>
        </p:spPr>
        <p:txBody>
          <a:bodyPr wrap="square">
            <a:spAutoFit/>
          </a:bodyPr>
          <a:lstStyle/>
          <a:p>
            <a:r>
              <a:rPr lang="es-ES" sz="3200" dirty="0">
                <a:latin typeface="Cascadia Code" panose="020B0609020000020004" pitchFamily="49" charset="0"/>
                <a:ea typeface="Cascadia Code" panose="020B0609020000020004" pitchFamily="49" charset="0"/>
                <a:cs typeface="Cascadia Code" panose="020B0609020000020004" pitchFamily="49" charset="0"/>
              </a:rPr>
              <a:t>Introducción</a:t>
            </a:r>
            <a:endParaRPr lang="es-ES" sz="3200" dirty="0"/>
          </a:p>
        </p:txBody>
      </p:sp>
      <p:sp>
        <p:nvSpPr>
          <p:cNvPr id="24" name="CuadroTexto 23">
            <a:extLst>
              <a:ext uri="{FF2B5EF4-FFF2-40B4-BE49-F238E27FC236}">
                <a16:creationId xmlns:a16="http://schemas.microsoft.com/office/drawing/2014/main" id="{C0C305A9-3D05-33AD-8A39-1F06F36C5D39}"/>
              </a:ext>
            </a:extLst>
          </p:cNvPr>
          <p:cNvSpPr txBox="1"/>
          <p:nvPr/>
        </p:nvSpPr>
        <p:spPr>
          <a:xfrm>
            <a:off x="599379" y="1601572"/>
            <a:ext cx="10747296" cy="4385816"/>
          </a:xfrm>
          <a:prstGeom prst="rect">
            <a:avLst/>
          </a:prstGeom>
          <a:noFill/>
        </p:spPr>
        <p:txBody>
          <a:bodyPr wrap="square">
            <a:spAutoFit/>
          </a:bodyPr>
          <a:lstStyle/>
          <a:p>
            <a:pPr marL="285750" indent="-285750">
              <a:buFont typeface="Wingdings" panose="05000000000000000000" pitchFamily="2" charset="2"/>
              <a:buChar char="q"/>
            </a:pPr>
            <a:r>
              <a:rPr lang="es-ES" dirty="0">
                <a:highlight>
                  <a:srgbClr val="BC451B"/>
                </a:highlight>
                <a:latin typeface="Cascadia Code" panose="020B0609020000020004" pitchFamily="49" charset="0"/>
                <a:ea typeface="Cascadia Code" panose="020B0609020000020004" pitchFamily="49" charset="0"/>
                <a:cs typeface="Cascadia Code" panose="020B0609020000020004" pitchFamily="49" charset="0"/>
              </a:rPr>
              <a:t>Visual Studio </a:t>
            </a:r>
            <a:r>
              <a:rPr lang="es-ES" dirty="0" err="1">
                <a:highlight>
                  <a:srgbClr val="BC451B"/>
                </a:highlight>
                <a:latin typeface="Cascadia Code" panose="020B0609020000020004" pitchFamily="49" charset="0"/>
                <a:ea typeface="Cascadia Code" panose="020B0609020000020004" pitchFamily="49" charset="0"/>
                <a:cs typeface="Cascadia Code" panose="020B0609020000020004" pitchFamily="49" charset="0"/>
              </a:rPr>
              <a:t>Code</a:t>
            </a:r>
            <a:endParaRPr lang="es-ES" dirty="0">
              <a:highlight>
                <a:srgbClr val="BC451B"/>
              </a:highlight>
              <a:latin typeface="Cascadia Code" panose="020B0609020000020004" pitchFamily="49" charset="0"/>
              <a:ea typeface="Cascadia Code" panose="020B0609020000020004" pitchFamily="49" charset="0"/>
              <a:cs typeface="Cascadia Code" panose="020B0609020000020004" pitchFamily="49" charset="0"/>
            </a:endParaRPr>
          </a:p>
          <a:p>
            <a:pPr marL="285750" indent="-285750">
              <a:buFont typeface="Wingdings" panose="05000000000000000000" pitchFamily="2" charset="2"/>
              <a:buChar char="q"/>
            </a:pPr>
            <a:endParaRPr lang="es-ES" dirty="0">
              <a:latin typeface="Cascadia Code" panose="020B0609020000020004" pitchFamily="49" charset="0"/>
              <a:ea typeface="Cascadia Code" panose="020B0609020000020004" pitchFamily="49" charset="0"/>
              <a:cs typeface="Cascadia Code" panose="020B0609020000020004" pitchFamily="49" charset="0"/>
            </a:endParaRPr>
          </a:p>
          <a:p>
            <a:pPr>
              <a:lnSpc>
                <a:spcPct val="150000"/>
              </a:lnSpc>
            </a:pPr>
            <a:r>
              <a:rPr lang="es-ES" dirty="0">
                <a:solidFill>
                  <a:srgbClr val="FFC000"/>
                </a:solidFill>
                <a:latin typeface="Cascadia Code" panose="020B0609020000020004" pitchFamily="49" charset="0"/>
                <a:ea typeface="Cascadia Code" panose="020B0609020000020004" pitchFamily="49" charset="0"/>
                <a:cs typeface="Cascadia Code" panose="020B0609020000020004" pitchFamily="49" charset="0"/>
              </a:rPr>
              <a:t>Explorando la Interfaz </a:t>
            </a:r>
            <a:r>
              <a:rPr lang="es-ES" dirty="0">
                <a:latin typeface="Cascadia Code" panose="020B0609020000020004" pitchFamily="49" charset="0"/>
                <a:ea typeface="Cascadia Code" panose="020B0609020000020004" pitchFamily="49" charset="0"/>
                <a:cs typeface="Cascadia Code" panose="020B0609020000020004" pitchFamily="49" charset="0"/>
                <a:sym typeface="Wingdings" panose="05000000000000000000" pitchFamily="2" charset="2"/>
              </a:rPr>
              <a:t> </a:t>
            </a:r>
            <a:r>
              <a:rPr lang="es-ES" dirty="0">
                <a:solidFill>
                  <a:srgbClr val="00B0F0"/>
                </a:solidFill>
                <a:latin typeface="Cascadia Code" panose="020B0609020000020004" pitchFamily="49" charset="0"/>
                <a:ea typeface="Cascadia Code" panose="020B0609020000020004" pitchFamily="49" charset="0"/>
                <a:cs typeface="Cascadia Code" panose="020B0609020000020004" pitchFamily="49" charset="0"/>
                <a:sym typeface="Wingdings" panose="05000000000000000000" pitchFamily="2" charset="2"/>
              </a:rPr>
              <a:t>Barra de Estado</a:t>
            </a:r>
          </a:p>
          <a:p>
            <a:pPr>
              <a:lnSpc>
                <a:spcPct val="150000"/>
              </a:lnSpc>
            </a:pPr>
            <a:endParaRPr lang="es-ES" dirty="0">
              <a:latin typeface="Cascadia Code" panose="020B0609020000020004" pitchFamily="49" charset="0"/>
              <a:ea typeface="Cascadia Code" panose="020B0609020000020004" pitchFamily="49" charset="0"/>
              <a:cs typeface="Cascadia Code" panose="020B0609020000020004" pitchFamily="49" charset="0"/>
              <a:sym typeface="Wingdings" panose="05000000000000000000" pitchFamily="2" charset="2"/>
            </a:endParaRPr>
          </a:p>
          <a:p>
            <a:pPr>
              <a:lnSpc>
                <a:spcPct val="150000"/>
              </a:lnSpc>
            </a:pPr>
            <a:endParaRPr lang="es-ES" dirty="0">
              <a:latin typeface="Cascadia Code" panose="020B0609020000020004" pitchFamily="49" charset="0"/>
              <a:ea typeface="Cascadia Code" panose="020B0609020000020004" pitchFamily="49" charset="0"/>
              <a:cs typeface="Cascadia Code" panose="020B0609020000020004" pitchFamily="49" charset="0"/>
            </a:endParaRPr>
          </a:p>
          <a:p>
            <a:endParaRPr lang="es-ES" dirty="0">
              <a:latin typeface="Cascadia Code" panose="020B0609020000020004" pitchFamily="49" charset="0"/>
              <a:ea typeface="Cascadia Code" panose="020B0609020000020004" pitchFamily="49" charset="0"/>
              <a:cs typeface="Cascadia Code" panose="020B0609020000020004" pitchFamily="49" charset="0"/>
            </a:endParaRPr>
          </a:p>
          <a:p>
            <a:endParaRPr lang="es-ES" dirty="0">
              <a:latin typeface="Cascadia Code" panose="020B0609020000020004" pitchFamily="49" charset="0"/>
              <a:ea typeface="Cascadia Code" panose="020B0609020000020004" pitchFamily="49" charset="0"/>
              <a:cs typeface="Cascadia Code" panose="020B0609020000020004" pitchFamily="49" charset="0"/>
            </a:endParaRPr>
          </a:p>
          <a:p>
            <a:endParaRPr lang="es-ES" dirty="0">
              <a:latin typeface="Cascadia Code" panose="020B0609020000020004" pitchFamily="49" charset="0"/>
              <a:ea typeface="Cascadia Code" panose="020B0609020000020004" pitchFamily="49" charset="0"/>
              <a:cs typeface="Cascadia Code" panose="020B0609020000020004" pitchFamily="49" charset="0"/>
            </a:endParaRPr>
          </a:p>
          <a:p>
            <a:endParaRPr lang="es-ES" dirty="0">
              <a:latin typeface="Cascadia Code" panose="020B0609020000020004" pitchFamily="49" charset="0"/>
              <a:ea typeface="Cascadia Code" panose="020B0609020000020004" pitchFamily="49" charset="0"/>
              <a:cs typeface="Cascadia Code" panose="020B0609020000020004" pitchFamily="49" charset="0"/>
            </a:endParaRPr>
          </a:p>
          <a:p>
            <a:endParaRPr lang="es-ES" dirty="0">
              <a:latin typeface="Cascadia Code" panose="020B0609020000020004" pitchFamily="49" charset="0"/>
              <a:ea typeface="Cascadia Code" panose="020B0609020000020004" pitchFamily="49" charset="0"/>
              <a:cs typeface="Cascadia Code" panose="020B0609020000020004" pitchFamily="49" charset="0"/>
            </a:endParaRPr>
          </a:p>
          <a:p>
            <a:endParaRPr lang="es-ES" dirty="0">
              <a:latin typeface="Cascadia Code" panose="020B0609020000020004" pitchFamily="49" charset="0"/>
              <a:ea typeface="Cascadia Code" panose="020B0609020000020004" pitchFamily="49" charset="0"/>
              <a:cs typeface="Cascadia Code" panose="020B0609020000020004" pitchFamily="49" charset="0"/>
            </a:endParaRPr>
          </a:p>
          <a:p>
            <a:pPr marL="285750" indent="-285750">
              <a:buFont typeface="Wingdings" panose="05000000000000000000" pitchFamily="2" charset="2"/>
              <a:buChar char="q"/>
            </a:pPr>
            <a:endParaRPr lang="es-ES" dirty="0">
              <a:latin typeface="Cascadia Code" panose="020B0609020000020004" pitchFamily="49" charset="0"/>
              <a:ea typeface="Cascadia Code" panose="020B0609020000020004" pitchFamily="49" charset="0"/>
              <a:cs typeface="Cascadia Code" panose="020B0609020000020004" pitchFamily="49" charset="0"/>
            </a:endParaRPr>
          </a:p>
          <a:p>
            <a:pPr marL="285750" indent="-285750">
              <a:buFont typeface="Wingdings" panose="05000000000000000000" pitchFamily="2" charset="2"/>
              <a:buChar char="q"/>
            </a:pPr>
            <a:endParaRPr lang="es-ES" dirty="0">
              <a:latin typeface="Cascadia Code" panose="020B0609020000020004" pitchFamily="49" charset="0"/>
              <a:ea typeface="Cascadia Code" panose="020B0609020000020004" pitchFamily="49" charset="0"/>
              <a:cs typeface="Cascadia Code" panose="020B0609020000020004" pitchFamily="49" charset="0"/>
            </a:endParaRPr>
          </a:p>
          <a:p>
            <a:endParaRPr lang="es-ES" dirty="0"/>
          </a:p>
        </p:txBody>
      </p:sp>
      <p:sp>
        <p:nvSpPr>
          <p:cNvPr id="39" name="CuadroTexto 38">
            <a:extLst>
              <a:ext uri="{FF2B5EF4-FFF2-40B4-BE49-F238E27FC236}">
                <a16:creationId xmlns:a16="http://schemas.microsoft.com/office/drawing/2014/main" id="{0F173F12-A8C4-4D2D-8219-3C7D5EF89108}"/>
              </a:ext>
            </a:extLst>
          </p:cNvPr>
          <p:cNvSpPr txBox="1"/>
          <p:nvPr/>
        </p:nvSpPr>
        <p:spPr>
          <a:xfrm>
            <a:off x="23210" y="6494532"/>
            <a:ext cx="7042150" cy="369332"/>
          </a:xfrm>
          <a:prstGeom prst="rect">
            <a:avLst/>
          </a:prstGeom>
          <a:noFill/>
        </p:spPr>
        <p:txBody>
          <a:bodyPr wrap="square">
            <a:spAutoFit/>
          </a:bodyPr>
          <a:lstStyle/>
          <a:p>
            <a:r>
              <a:rPr lang="es-ES" dirty="0">
                <a:latin typeface="Cascadia Code" panose="020B0609020000020004" pitchFamily="49" charset="0"/>
                <a:ea typeface="Cascadia Code" panose="020B0609020000020004" pitchFamily="49" charset="0"/>
                <a:cs typeface="Cascadia Code" panose="020B0609020000020004" pitchFamily="49" charset="0"/>
              </a:rPr>
              <a:t>49</a:t>
            </a:r>
            <a:endParaRPr lang="es-ES" dirty="0"/>
          </a:p>
        </p:txBody>
      </p:sp>
      <p:sp>
        <p:nvSpPr>
          <p:cNvPr id="13" name="CuadroTexto 12">
            <a:extLst>
              <a:ext uri="{FF2B5EF4-FFF2-40B4-BE49-F238E27FC236}">
                <a16:creationId xmlns:a16="http://schemas.microsoft.com/office/drawing/2014/main" id="{F282236F-887B-F163-5C28-80BF3A00AC4C}"/>
              </a:ext>
            </a:extLst>
          </p:cNvPr>
          <p:cNvSpPr txBox="1"/>
          <p:nvPr/>
        </p:nvSpPr>
        <p:spPr>
          <a:xfrm>
            <a:off x="357612" y="2768342"/>
            <a:ext cx="11476773" cy="3372911"/>
          </a:xfrm>
          <a:prstGeom prst="rect">
            <a:avLst/>
          </a:prstGeom>
          <a:noFill/>
        </p:spPr>
        <p:txBody>
          <a:bodyPr wrap="square">
            <a:spAutoFit/>
          </a:bodyPr>
          <a:lstStyle/>
          <a:p>
            <a:pPr algn="just">
              <a:lnSpc>
                <a:spcPct val="150000"/>
              </a:lnSpc>
            </a:pPr>
            <a:r>
              <a:rPr lang="es-ES" sz="1600" dirty="0">
                <a:latin typeface="Cascadia Code" panose="020B0609020000020004" pitchFamily="49" charset="0"/>
                <a:ea typeface="Cascadia Code" panose="020B0609020000020004" pitchFamily="49" charset="0"/>
                <a:cs typeface="Cascadia Code" panose="020B0609020000020004" pitchFamily="49" charset="0"/>
              </a:rPr>
              <a:t>Esta barra, situada en la parte inferior de la ventana, muestra información sobre el archivo que se está editando y el espacio de trabajo que está abierto.</a:t>
            </a:r>
          </a:p>
          <a:p>
            <a:pPr algn="just">
              <a:lnSpc>
                <a:spcPct val="150000"/>
              </a:lnSpc>
            </a:pPr>
            <a:endParaRPr lang="es-ES" sz="1600" dirty="0">
              <a:latin typeface="Cascadia Code" panose="020B0609020000020004" pitchFamily="49" charset="0"/>
              <a:ea typeface="Cascadia Code" panose="020B0609020000020004" pitchFamily="49" charset="0"/>
              <a:cs typeface="Cascadia Code" panose="020B0609020000020004" pitchFamily="49" charset="0"/>
            </a:endParaRPr>
          </a:p>
          <a:p>
            <a:pPr algn="just">
              <a:lnSpc>
                <a:spcPct val="150000"/>
              </a:lnSpc>
            </a:pPr>
            <a:endParaRPr lang="es-ES" sz="1600" dirty="0">
              <a:latin typeface="Cascadia Code" panose="020B0609020000020004" pitchFamily="49" charset="0"/>
              <a:ea typeface="Cascadia Code" panose="020B0609020000020004" pitchFamily="49" charset="0"/>
              <a:cs typeface="Cascadia Code" panose="020B0609020000020004" pitchFamily="49" charset="0"/>
            </a:endParaRPr>
          </a:p>
          <a:p>
            <a:pPr algn="just">
              <a:lnSpc>
                <a:spcPct val="150000"/>
              </a:lnSpc>
            </a:pPr>
            <a:endParaRPr lang="es-ES" sz="1600" dirty="0">
              <a:latin typeface="Cascadia Code" panose="020B0609020000020004" pitchFamily="49" charset="0"/>
              <a:ea typeface="Cascadia Code" panose="020B0609020000020004" pitchFamily="49" charset="0"/>
              <a:cs typeface="Cascadia Code" panose="020B0609020000020004" pitchFamily="49" charset="0"/>
            </a:endParaRPr>
          </a:p>
          <a:p>
            <a:pPr algn="just">
              <a:lnSpc>
                <a:spcPct val="150000"/>
              </a:lnSpc>
            </a:pPr>
            <a:r>
              <a:rPr lang="es-ES" sz="1600" dirty="0">
                <a:latin typeface="Cascadia Code" panose="020B0609020000020004" pitchFamily="49" charset="0"/>
                <a:ea typeface="Cascadia Code" panose="020B0609020000020004" pitchFamily="49" charset="0"/>
                <a:cs typeface="Cascadia Code" panose="020B0609020000020004" pitchFamily="49" charset="0"/>
              </a:rPr>
              <a:t>En este ejemplo, la barra de estado muestra el idioma, la sangría, el final de línea, así </a:t>
            </a:r>
            <a:r>
              <a:rPr lang="es-ES" sz="1600" dirty="0" err="1">
                <a:latin typeface="Cascadia Code" panose="020B0609020000020004" pitchFamily="49" charset="0"/>
                <a:ea typeface="Cascadia Code" panose="020B0609020000020004" pitchFamily="49" charset="0"/>
                <a:cs typeface="Cascadia Code" panose="020B0609020000020004" pitchFamily="49" charset="0"/>
              </a:rPr>
              <a:t>com</a:t>
            </a:r>
            <a:r>
              <a:rPr lang="es-ES" sz="1600" dirty="0">
                <a:latin typeface="Cascadia Code" panose="020B0609020000020004" pitchFamily="49" charset="0"/>
                <a:ea typeface="Cascadia Code" panose="020B0609020000020004" pitchFamily="49" charset="0"/>
                <a:cs typeface="Cascadia Code" panose="020B0609020000020004" pitchFamily="49" charset="0"/>
              </a:rPr>
              <a:t> el lenguaje, si hubiera alertas o errores.</a:t>
            </a:r>
          </a:p>
          <a:p>
            <a:pPr algn="just">
              <a:lnSpc>
                <a:spcPct val="150000"/>
              </a:lnSpc>
            </a:pPr>
            <a:endParaRPr lang="es-ES" sz="1600" dirty="0">
              <a:latin typeface="Cascadia Code" panose="020B0609020000020004" pitchFamily="49" charset="0"/>
              <a:ea typeface="Cascadia Code" panose="020B0609020000020004" pitchFamily="49" charset="0"/>
              <a:cs typeface="Cascadia Code" panose="020B0609020000020004" pitchFamily="49" charset="0"/>
            </a:endParaRPr>
          </a:p>
          <a:p>
            <a:pPr algn="just">
              <a:lnSpc>
                <a:spcPct val="150000"/>
              </a:lnSpc>
            </a:pPr>
            <a:r>
              <a:rPr lang="es-ES" sz="1600" dirty="0">
                <a:highlight>
                  <a:srgbClr val="008000"/>
                </a:highlight>
                <a:latin typeface="Cascadia Code" panose="020B0609020000020004" pitchFamily="49" charset="0"/>
                <a:ea typeface="Cascadia Code" panose="020B0609020000020004" pitchFamily="49" charset="0"/>
                <a:cs typeface="Cascadia Code" panose="020B0609020000020004" pitchFamily="49" charset="0"/>
              </a:rPr>
              <a:t>Vamos a probar a cambiar el tamaño de la sangría: presionamos en </a:t>
            </a:r>
            <a:r>
              <a:rPr lang="es-ES" sz="1600" b="0" i="0" dirty="0">
                <a:solidFill>
                  <a:srgbClr val="CCCCCC"/>
                </a:solidFill>
                <a:effectLst/>
                <a:highlight>
                  <a:srgbClr val="008000"/>
                </a:highlight>
                <a:latin typeface="Menlo"/>
              </a:rPr>
              <a:t>Spaces: 4 </a:t>
            </a:r>
            <a:r>
              <a:rPr lang="es-ES" sz="1600" dirty="0">
                <a:highlight>
                  <a:srgbClr val="008000"/>
                </a:highlight>
                <a:latin typeface="Cascadia Code" panose="020B0609020000020004" pitchFamily="49" charset="0"/>
                <a:ea typeface="Cascadia Code" panose="020B0609020000020004" pitchFamily="49" charset="0"/>
                <a:cs typeface="Cascadia Code" panose="020B0609020000020004" pitchFamily="49" charset="0"/>
              </a:rPr>
              <a:t>y lo cambiamos a 10.</a:t>
            </a:r>
            <a:endParaRPr lang="es-ES" sz="1600" dirty="0">
              <a:highlight>
                <a:srgbClr val="008000"/>
              </a:highlight>
            </a:endParaRPr>
          </a:p>
        </p:txBody>
      </p:sp>
      <p:pic>
        <p:nvPicPr>
          <p:cNvPr id="3" name="Imagen 2">
            <a:extLst>
              <a:ext uri="{FF2B5EF4-FFF2-40B4-BE49-F238E27FC236}">
                <a16:creationId xmlns:a16="http://schemas.microsoft.com/office/drawing/2014/main" id="{BEEE31E3-865D-5CBD-BFC8-7D2850018AD3}"/>
              </a:ext>
            </a:extLst>
          </p:cNvPr>
          <p:cNvPicPr>
            <a:picLocks noChangeAspect="1"/>
          </p:cNvPicPr>
          <p:nvPr/>
        </p:nvPicPr>
        <p:blipFill>
          <a:blip r:embed="rId3"/>
          <a:stretch>
            <a:fillRect/>
          </a:stretch>
        </p:blipFill>
        <p:spPr>
          <a:xfrm>
            <a:off x="722349" y="3863496"/>
            <a:ext cx="10747297" cy="577489"/>
          </a:xfrm>
          <a:prstGeom prst="rect">
            <a:avLst/>
          </a:prstGeom>
          <a:ln>
            <a:solidFill>
              <a:schemeClr val="tx1"/>
            </a:solidFill>
          </a:ln>
        </p:spPr>
      </p:pic>
    </p:spTree>
    <p:extLst>
      <p:ext uri="{BB962C8B-B14F-4D97-AF65-F5344CB8AC3E}">
        <p14:creationId xmlns:p14="http://schemas.microsoft.com/office/powerpoint/2010/main" val="30534446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1">
            <a:extLst>
              <a:ext uri="{FF2B5EF4-FFF2-40B4-BE49-F238E27FC236}">
                <a16:creationId xmlns:a16="http://schemas.microsoft.com/office/drawing/2014/main" id="{03E9B5F6-D12F-D76F-64B8-A813D2D8B9A9}"/>
              </a:ext>
            </a:extLst>
          </p:cNvPr>
          <p:cNvSpPr txBox="1">
            <a:spLocks/>
          </p:cNvSpPr>
          <p:nvPr/>
        </p:nvSpPr>
        <p:spPr>
          <a:xfrm>
            <a:off x="15755" y="178802"/>
            <a:ext cx="9144000" cy="324289"/>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s-ES" sz="1800" dirty="0">
                <a:latin typeface="Cascadia Code" panose="020B0609020000020004" pitchFamily="49" charset="0"/>
                <a:ea typeface="Cascadia Code" panose="020B0609020000020004" pitchFamily="49" charset="0"/>
                <a:cs typeface="Cascadia Code" panose="020B0609020000020004" pitchFamily="49" charset="0"/>
              </a:rPr>
              <a:t>Unidad 1. Introducción a la Programación de Inteligencia Artificial</a:t>
            </a:r>
          </a:p>
        </p:txBody>
      </p:sp>
      <p:pic>
        <p:nvPicPr>
          <p:cNvPr id="9" name="Imagen 8" descr="Imagen que contiene señal, reloj&#10;&#10;Descripción generada automáticamente">
            <a:extLst>
              <a:ext uri="{FF2B5EF4-FFF2-40B4-BE49-F238E27FC236}">
                <a16:creationId xmlns:a16="http://schemas.microsoft.com/office/drawing/2014/main" id="{5D8F626B-1EE0-8E28-9286-46A94579DD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95660" y="26017"/>
            <a:ext cx="1180585" cy="979885"/>
          </a:xfrm>
          <a:prstGeom prst="rect">
            <a:avLst/>
          </a:prstGeom>
        </p:spPr>
      </p:pic>
      <p:cxnSp>
        <p:nvCxnSpPr>
          <p:cNvPr id="10" name="Conector recto 9">
            <a:extLst>
              <a:ext uri="{FF2B5EF4-FFF2-40B4-BE49-F238E27FC236}">
                <a16:creationId xmlns:a16="http://schemas.microsoft.com/office/drawing/2014/main" id="{C3E9B7A7-9704-2FAF-69CE-1E26F80FDBFE}"/>
              </a:ext>
            </a:extLst>
          </p:cNvPr>
          <p:cNvCxnSpPr>
            <a:cxnSpLocks/>
            <a:endCxn id="11" idx="1"/>
          </p:cNvCxnSpPr>
          <p:nvPr/>
        </p:nvCxnSpPr>
        <p:spPr>
          <a:xfrm>
            <a:off x="15755" y="977450"/>
            <a:ext cx="2830314" cy="848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Rectángulo: esquinas redondeadas 10">
            <a:extLst>
              <a:ext uri="{FF2B5EF4-FFF2-40B4-BE49-F238E27FC236}">
                <a16:creationId xmlns:a16="http://schemas.microsoft.com/office/drawing/2014/main" id="{B9BE3053-AAF0-0943-37EB-050D23E28A12}"/>
              </a:ext>
            </a:extLst>
          </p:cNvPr>
          <p:cNvSpPr/>
          <p:nvPr/>
        </p:nvSpPr>
        <p:spPr>
          <a:xfrm>
            <a:off x="2846069" y="714560"/>
            <a:ext cx="6313685" cy="542740"/>
          </a:xfrm>
          <a:prstGeom prst="roundRect">
            <a:avLst/>
          </a:prstGeom>
          <a:solidFill>
            <a:srgbClr val="FFFFFF">
              <a:alpha val="20000"/>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2" name="Conector recto 11">
            <a:extLst>
              <a:ext uri="{FF2B5EF4-FFF2-40B4-BE49-F238E27FC236}">
                <a16:creationId xmlns:a16="http://schemas.microsoft.com/office/drawing/2014/main" id="{82070113-7BB7-7024-E433-0280FBD0E38C}"/>
              </a:ext>
            </a:extLst>
          </p:cNvPr>
          <p:cNvCxnSpPr>
            <a:cxnSpLocks/>
            <a:stCxn id="11" idx="3"/>
          </p:cNvCxnSpPr>
          <p:nvPr/>
        </p:nvCxnSpPr>
        <p:spPr>
          <a:xfrm>
            <a:off x="9159754" y="985930"/>
            <a:ext cx="3016491" cy="1186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CuadroTexto 23">
            <a:extLst>
              <a:ext uri="{FF2B5EF4-FFF2-40B4-BE49-F238E27FC236}">
                <a16:creationId xmlns:a16="http://schemas.microsoft.com/office/drawing/2014/main" id="{77AC952E-FE1E-3C99-9DBC-A0774DAFAAAE}"/>
              </a:ext>
            </a:extLst>
          </p:cNvPr>
          <p:cNvSpPr txBox="1"/>
          <p:nvPr/>
        </p:nvSpPr>
        <p:spPr>
          <a:xfrm>
            <a:off x="599379" y="1601572"/>
            <a:ext cx="10747296" cy="1754326"/>
          </a:xfrm>
          <a:prstGeom prst="rect">
            <a:avLst/>
          </a:prstGeom>
          <a:noFill/>
        </p:spPr>
        <p:txBody>
          <a:bodyPr wrap="square">
            <a:spAutoFit/>
          </a:bodyPr>
          <a:lstStyle/>
          <a:p>
            <a:pPr marL="285750" indent="-285750">
              <a:lnSpc>
                <a:spcPct val="150000"/>
              </a:lnSpc>
              <a:buFont typeface="Wingdings" panose="05000000000000000000" pitchFamily="2" charset="2"/>
              <a:buChar char="q"/>
            </a:pPr>
            <a:r>
              <a:rPr lang="es-ES" sz="2000" dirty="0">
                <a:latin typeface="Cascadia Code" panose="020B0609020000020004" pitchFamily="49" charset="0"/>
                <a:ea typeface="Cascadia Code" panose="020B0609020000020004" pitchFamily="49" charset="0"/>
                <a:cs typeface="Cascadia Code" panose="020B0609020000020004" pitchFamily="49" charset="0"/>
              </a:rPr>
              <a:t>¿Qué es la Inteligencia Artificial?</a:t>
            </a:r>
          </a:p>
          <a:p>
            <a:pPr marL="742950" lvl="1" indent="-285750">
              <a:lnSpc>
                <a:spcPct val="150000"/>
              </a:lnSpc>
              <a:buFont typeface="Wingdings" panose="05000000000000000000" pitchFamily="2" charset="2"/>
              <a:buChar char="q"/>
            </a:pPr>
            <a:endParaRPr lang="es-ES" sz="2000" dirty="0">
              <a:latin typeface="Cascadia Code" panose="020B0609020000020004" pitchFamily="49" charset="0"/>
              <a:ea typeface="Cascadia Code" panose="020B0609020000020004" pitchFamily="49" charset="0"/>
              <a:cs typeface="Cascadia Code" panose="020B0609020000020004" pitchFamily="49" charset="0"/>
            </a:endParaRPr>
          </a:p>
          <a:p>
            <a:pPr marL="285750" indent="-285750">
              <a:lnSpc>
                <a:spcPct val="150000"/>
              </a:lnSpc>
              <a:buFont typeface="Wingdings" panose="05000000000000000000" pitchFamily="2" charset="2"/>
              <a:buChar char="q"/>
            </a:pPr>
            <a:endParaRPr lang="es-ES" sz="2000" dirty="0">
              <a:latin typeface="Cascadia Code" panose="020B0609020000020004" pitchFamily="49" charset="0"/>
              <a:ea typeface="Cascadia Code" panose="020B0609020000020004" pitchFamily="49" charset="0"/>
              <a:cs typeface="Cascadia Code" panose="020B0609020000020004" pitchFamily="49" charset="0"/>
            </a:endParaRPr>
          </a:p>
          <a:p>
            <a:endParaRPr lang="es-ES" dirty="0"/>
          </a:p>
        </p:txBody>
      </p:sp>
      <p:sp>
        <p:nvSpPr>
          <p:cNvPr id="2" name="CuadroTexto 1">
            <a:extLst>
              <a:ext uri="{FF2B5EF4-FFF2-40B4-BE49-F238E27FC236}">
                <a16:creationId xmlns:a16="http://schemas.microsoft.com/office/drawing/2014/main" id="{7F9F07BE-1DDC-E18E-7266-8619704EC24D}"/>
              </a:ext>
            </a:extLst>
          </p:cNvPr>
          <p:cNvSpPr txBox="1"/>
          <p:nvPr/>
        </p:nvSpPr>
        <p:spPr>
          <a:xfrm>
            <a:off x="0" y="6488668"/>
            <a:ext cx="7042150" cy="369332"/>
          </a:xfrm>
          <a:prstGeom prst="rect">
            <a:avLst/>
          </a:prstGeom>
          <a:noFill/>
        </p:spPr>
        <p:txBody>
          <a:bodyPr wrap="square">
            <a:spAutoFit/>
          </a:bodyPr>
          <a:lstStyle/>
          <a:p>
            <a:r>
              <a:rPr lang="es-ES" dirty="0">
                <a:latin typeface="Cascadia Code" panose="020B0609020000020004" pitchFamily="49" charset="0"/>
                <a:ea typeface="Cascadia Code" panose="020B0609020000020004" pitchFamily="49" charset="0"/>
                <a:cs typeface="Cascadia Code" panose="020B0609020000020004" pitchFamily="49" charset="0"/>
              </a:rPr>
              <a:t>3</a:t>
            </a:r>
            <a:endParaRPr lang="es-ES" dirty="0"/>
          </a:p>
        </p:txBody>
      </p:sp>
      <p:sp>
        <p:nvSpPr>
          <p:cNvPr id="3" name="CuadroTexto 2">
            <a:extLst>
              <a:ext uri="{FF2B5EF4-FFF2-40B4-BE49-F238E27FC236}">
                <a16:creationId xmlns:a16="http://schemas.microsoft.com/office/drawing/2014/main" id="{CDC44977-E2C0-140D-5BAB-7AAD7874BEB0}"/>
              </a:ext>
            </a:extLst>
          </p:cNvPr>
          <p:cNvSpPr txBox="1"/>
          <p:nvPr/>
        </p:nvSpPr>
        <p:spPr>
          <a:xfrm>
            <a:off x="2846070" y="712281"/>
            <a:ext cx="6313684" cy="584775"/>
          </a:xfrm>
          <a:prstGeom prst="rect">
            <a:avLst/>
          </a:prstGeom>
          <a:noFill/>
        </p:spPr>
        <p:txBody>
          <a:bodyPr wrap="square">
            <a:spAutoFit/>
          </a:bodyPr>
          <a:lstStyle/>
          <a:p>
            <a:pPr algn="ctr"/>
            <a:r>
              <a:rPr lang="es-ES" sz="3200" dirty="0">
                <a:latin typeface="Cascadia Code" panose="020B0609020000020004" pitchFamily="49" charset="0"/>
                <a:ea typeface="Cascadia Code" panose="020B0609020000020004" pitchFamily="49" charset="0"/>
                <a:cs typeface="Cascadia Code" panose="020B0609020000020004" pitchFamily="49" charset="0"/>
              </a:rPr>
              <a:t>Introducción a la I.A.</a:t>
            </a:r>
            <a:endParaRPr lang="es-ES" sz="3200" dirty="0"/>
          </a:p>
        </p:txBody>
      </p:sp>
      <p:pic>
        <p:nvPicPr>
          <p:cNvPr id="7" name="Imagen 6">
            <a:extLst>
              <a:ext uri="{FF2B5EF4-FFF2-40B4-BE49-F238E27FC236}">
                <a16:creationId xmlns:a16="http://schemas.microsoft.com/office/drawing/2014/main" id="{8DCC092E-19EB-DCA1-E61C-20F33C00E044}"/>
              </a:ext>
            </a:extLst>
          </p:cNvPr>
          <p:cNvPicPr>
            <a:picLocks noChangeAspect="1"/>
          </p:cNvPicPr>
          <p:nvPr/>
        </p:nvPicPr>
        <p:blipFill>
          <a:blip r:embed="rId4"/>
          <a:stretch>
            <a:fillRect/>
          </a:stretch>
        </p:blipFill>
        <p:spPr>
          <a:xfrm>
            <a:off x="726195" y="2433995"/>
            <a:ext cx="5878633" cy="2452837"/>
          </a:xfrm>
          <a:prstGeom prst="roundRect">
            <a:avLst>
              <a:gd name="adj" fmla="val 8594"/>
            </a:avLst>
          </a:prstGeom>
          <a:solidFill>
            <a:srgbClr val="FFFFFF">
              <a:shade val="85000"/>
            </a:srgbClr>
          </a:solidFill>
          <a:ln>
            <a:solidFill>
              <a:schemeClr val="tx2"/>
            </a:solidFill>
          </a:ln>
          <a:effectLst>
            <a:reflection blurRad="12700" stA="38000" endPos="28000" dist="5000" dir="5400000" sy="-100000" algn="bl" rotWithShape="0"/>
          </a:effectLst>
        </p:spPr>
      </p:pic>
      <p:pic>
        <p:nvPicPr>
          <p:cNvPr id="13" name="Imagen 12">
            <a:extLst>
              <a:ext uri="{FF2B5EF4-FFF2-40B4-BE49-F238E27FC236}">
                <a16:creationId xmlns:a16="http://schemas.microsoft.com/office/drawing/2014/main" id="{1FA64645-5AB2-F42B-1511-E3055731CA30}"/>
              </a:ext>
            </a:extLst>
          </p:cNvPr>
          <p:cNvPicPr>
            <a:picLocks noChangeAspect="1"/>
          </p:cNvPicPr>
          <p:nvPr/>
        </p:nvPicPr>
        <p:blipFill>
          <a:blip r:embed="rId5"/>
          <a:stretch>
            <a:fillRect/>
          </a:stretch>
        </p:blipFill>
        <p:spPr>
          <a:xfrm>
            <a:off x="4673097" y="4429826"/>
            <a:ext cx="6886575" cy="1295400"/>
          </a:xfrm>
          <a:prstGeom prst="roundRect">
            <a:avLst>
              <a:gd name="adj" fmla="val 8594"/>
            </a:avLst>
          </a:prstGeom>
          <a:solidFill>
            <a:srgbClr val="FFFFFF">
              <a:shade val="85000"/>
            </a:srgbClr>
          </a:solidFill>
          <a:ln>
            <a:solidFill>
              <a:schemeClr val="tx2"/>
            </a:solidFill>
          </a:ln>
          <a:effectLst>
            <a:reflection blurRad="12700" stA="38000" endPos="28000" dist="5000" dir="5400000" sy="-100000" algn="bl" rotWithShape="0"/>
          </a:effectLst>
        </p:spPr>
      </p:pic>
    </p:spTree>
    <p:extLst>
      <p:ext uri="{BB962C8B-B14F-4D97-AF65-F5344CB8AC3E}">
        <p14:creationId xmlns:p14="http://schemas.microsoft.com/office/powerpoint/2010/main" val="359544824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6D928B-8F61-4974-DB33-0A31A07495B6}"/>
            </a:ext>
          </a:extLst>
        </p:cNvPr>
        <p:cNvGrpSpPr/>
        <p:nvPr/>
      </p:nvGrpSpPr>
      <p:grpSpPr>
        <a:xfrm>
          <a:off x="0" y="0"/>
          <a:ext cx="0" cy="0"/>
          <a:chOff x="0" y="0"/>
          <a:chExt cx="0" cy="0"/>
        </a:xfrm>
      </p:grpSpPr>
      <p:sp>
        <p:nvSpPr>
          <p:cNvPr id="6" name="Título 1">
            <a:extLst>
              <a:ext uri="{FF2B5EF4-FFF2-40B4-BE49-F238E27FC236}">
                <a16:creationId xmlns:a16="http://schemas.microsoft.com/office/drawing/2014/main" id="{C7CE6FB8-6B0B-B0BE-A1D6-314FF1BEB0C9}"/>
              </a:ext>
            </a:extLst>
          </p:cNvPr>
          <p:cNvSpPr txBox="1">
            <a:spLocks/>
          </p:cNvSpPr>
          <p:nvPr/>
        </p:nvSpPr>
        <p:spPr>
          <a:xfrm>
            <a:off x="15755" y="178802"/>
            <a:ext cx="9144000" cy="324289"/>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s-ES" sz="1800" dirty="0">
                <a:latin typeface="Cascadia Code" panose="020B0609020000020004" pitchFamily="49" charset="0"/>
                <a:ea typeface="Cascadia Code" panose="020B0609020000020004" pitchFamily="49" charset="0"/>
                <a:cs typeface="Cascadia Code" panose="020B0609020000020004" pitchFamily="49" charset="0"/>
              </a:rPr>
              <a:t>Unidad 1. Introducción a la Programación de Inteligencia Artificial</a:t>
            </a:r>
          </a:p>
        </p:txBody>
      </p:sp>
      <p:pic>
        <p:nvPicPr>
          <p:cNvPr id="9" name="Imagen 8" descr="Imagen que contiene señal, reloj&#10;&#10;Descripción generada automáticamente">
            <a:extLst>
              <a:ext uri="{FF2B5EF4-FFF2-40B4-BE49-F238E27FC236}">
                <a16:creationId xmlns:a16="http://schemas.microsoft.com/office/drawing/2014/main" id="{E2A1D66B-65C9-C43C-DE82-85B50BAB82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95660" y="26017"/>
            <a:ext cx="1180585" cy="979885"/>
          </a:xfrm>
          <a:prstGeom prst="rect">
            <a:avLst/>
          </a:prstGeom>
        </p:spPr>
      </p:pic>
      <p:cxnSp>
        <p:nvCxnSpPr>
          <p:cNvPr id="10" name="Conector recto 9">
            <a:extLst>
              <a:ext uri="{FF2B5EF4-FFF2-40B4-BE49-F238E27FC236}">
                <a16:creationId xmlns:a16="http://schemas.microsoft.com/office/drawing/2014/main" id="{40608837-DDD8-3557-C14A-6850F6B04F5D}"/>
              </a:ext>
            </a:extLst>
          </p:cNvPr>
          <p:cNvCxnSpPr>
            <a:cxnSpLocks/>
            <a:endCxn id="11" idx="1"/>
          </p:cNvCxnSpPr>
          <p:nvPr/>
        </p:nvCxnSpPr>
        <p:spPr>
          <a:xfrm>
            <a:off x="15755" y="977450"/>
            <a:ext cx="2830314" cy="848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Rectángulo: esquinas redondeadas 10">
            <a:extLst>
              <a:ext uri="{FF2B5EF4-FFF2-40B4-BE49-F238E27FC236}">
                <a16:creationId xmlns:a16="http://schemas.microsoft.com/office/drawing/2014/main" id="{288C6D9A-9DBB-DB2A-10B4-953BD0FC31E9}"/>
              </a:ext>
            </a:extLst>
          </p:cNvPr>
          <p:cNvSpPr/>
          <p:nvPr/>
        </p:nvSpPr>
        <p:spPr>
          <a:xfrm>
            <a:off x="2846069" y="714560"/>
            <a:ext cx="6313685" cy="542740"/>
          </a:xfrm>
          <a:prstGeom prst="roundRect">
            <a:avLst/>
          </a:prstGeom>
          <a:solidFill>
            <a:srgbClr val="FFFFFF">
              <a:alpha val="20000"/>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2" name="Conector recto 11">
            <a:extLst>
              <a:ext uri="{FF2B5EF4-FFF2-40B4-BE49-F238E27FC236}">
                <a16:creationId xmlns:a16="http://schemas.microsoft.com/office/drawing/2014/main" id="{CE915F20-14C5-F544-AD64-B8ACF124C9DE}"/>
              </a:ext>
            </a:extLst>
          </p:cNvPr>
          <p:cNvCxnSpPr>
            <a:cxnSpLocks/>
            <a:stCxn id="11" idx="3"/>
          </p:cNvCxnSpPr>
          <p:nvPr/>
        </p:nvCxnSpPr>
        <p:spPr>
          <a:xfrm>
            <a:off x="9159754" y="985930"/>
            <a:ext cx="3016491" cy="1186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CuadroTexto 21">
            <a:extLst>
              <a:ext uri="{FF2B5EF4-FFF2-40B4-BE49-F238E27FC236}">
                <a16:creationId xmlns:a16="http://schemas.microsoft.com/office/drawing/2014/main" id="{3D66BC13-FB54-34E9-DA7C-B466A9B2746E}"/>
              </a:ext>
            </a:extLst>
          </p:cNvPr>
          <p:cNvSpPr txBox="1"/>
          <p:nvPr/>
        </p:nvSpPr>
        <p:spPr>
          <a:xfrm>
            <a:off x="4681974" y="672525"/>
            <a:ext cx="3095161" cy="584775"/>
          </a:xfrm>
          <a:prstGeom prst="rect">
            <a:avLst/>
          </a:prstGeom>
          <a:noFill/>
        </p:spPr>
        <p:txBody>
          <a:bodyPr wrap="square">
            <a:spAutoFit/>
          </a:bodyPr>
          <a:lstStyle/>
          <a:p>
            <a:r>
              <a:rPr lang="es-ES" sz="3200" dirty="0">
                <a:latin typeface="Cascadia Code" panose="020B0609020000020004" pitchFamily="49" charset="0"/>
                <a:ea typeface="Cascadia Code" panose="020B0609020000020004" pitchFamily="49" charset="0"/>
                <a:cs typeface="Cascadia Code" panose="020B0609020000020004" pitchFamily="49" charset="0"/>
              </a:rPr>
              <a:t>Introducción</a:t>
            </a:r>
            <a:endParaRPr lang="es-ES" sz="3200" dirty="0"/>
          </a:p>
        </p:txBody>
      </p:sp>
      <p:sp>
        <p:nvSpPr>
          <p:cNvPr id="24" name="CuadroTexto 23">
            <a:extLst>
              <a:ext uri="{FF2B5EF4-FFF2-40B4-BE49-F238E27FC236}">
                <a16:creationId xmlns:a16="http://schemas.microsoft.com/office/drawing/2014/main" id="{6C146863-8E88-07FA-D4FA-8686F3A15609}"/>
              </a:ext>
            </a:extLst>
          </p:cNvPr>
          <p:cNvSpPr txBox="1"/>
          <p:nvPr/>
        </p:nvSpPr>
        <p:spPr>
          <a:xfrm>
            <a:off x="599379" y="1601572"/>
            <a:ext cx="10747296" cy="5216813"/>
          </a:xfrm>
          <a:prstGeom prst="rect">
            <a:avLst/>
          </a:prstGeom>
          <a:noFill/>
        </p:spPr>
        <p:txBody>
          <a:bodyPr wrap="square">
            <a:spAutoFit/>
          </a:bodyPr>
          <a:lstStyle/>
          <a:p>
            <a:pPr marL="285750" indent="-285750">
              <a:buFont typeface="Wingdings" panose="05000000000000000000" pitchFamily="2" charset="2"/>
              <a:buChar char="q"/>
            </a:pPr>
            <a:r>
              <a:rPr lang="es-ES" dirty="0">
                <a:highlight>
                  <a:srgbClr val="BC451B"/>
                </a:highlight>
                <a:latin typeface="Cascadia Code" panose="020B0609020000020004" pitchFamily="49" charset="0"/>
                <a:ea typeface="Cascadia Code" panose="020B0609020000020004" pitchFamily="49" charset="0"/>
                <a:cs typeface="Cascadia Code" panose="020B0609020000020004" pitchFamily="49" charset="0"/>
              </a:rPr>
              <a:t>Visual Studio </a:t>
            </a:r>
            <a:r>
              <a:rPr lang="es-ES" dirty="0" err="1">
                <a:highlight>
                  <a:srgbClr val="BC451B"/>
                </a:highlight>
                <a:latin typeface="Cascadia Code" panose="020B0609020000020004" pitchFamily="49" charset="0"/>
                <a:ea typeface="Cascadia Code" panose="020B0609020000020004" pitchFamily="49" charset="0"/>
                <a:cs typeface="Cascadia Code" panose="020B0609020000020004" pitchFamily="49" charset="0"/>
              </a:rPr>
              <a:t>Code</a:t>
            </a:r>
            <a:endParaRPr lang="es-ES" dirty="0">
              <a:highlight>
                <a:srgbClr val="BC451B"/>
              </a:highlight>
              <a:latin typeface="Cascadia Code" panose="020B0609020000020004" pitchFamily="49" charset="0"/>
              <a:ea typeface="Cascadia Code" panose="020B0609020000020004" pitchFamily="49" charset="0"/>
              <a:cs typeface="Cascadia Code" panose="020B0609020000020004" pitchFamily="49" charset="0"/>
            </a:endParaRPr>
          </a:p>
          <a:p>
            <a:pPr marL="285750" indent="-285750">
              <a:buFont typeface="Wingdings" panose="05000000000000000000" pitchFamily="2" charset="2"/>
              <a:buChar char="q"/>
            </a:pPr>
            <a:endParaRPr lang="es-ES" dirty="0">
              <a:latin typeface="Cascadia Code" panose="020B0609020000020004" pitchFamily="49" charset="0"/>
              <a:ea typeface="Cascadia Code" panose="020B0609020000020004" pitchFamily="49" charset="0"/>
              <a:cs typeface="Cascadia Code" panose="020B0609020000020004" pitchFamily="49" charset="0"/>
            </a:endParaRPr>
          </a:p>
          <a:p>
            <a:pPr>
              <a:lnSpc>
                <a:spcPct val="150000"/>
              </a:lnSpc>
            </a:pPr>
            <a:r>
              <a:rPr lang="es-ES" dirty="0">
                <a:solidFill>
                  <a:srgbClr val="FFC000"/>
                </a:solidFill>
                <a:latin typeface="Cascadia Code" panose="020B0609020000020004" pitchFamily="49" charset="0"/>
                <a:ea typeface="Cascadia Code" panose="020B0609020000020004" pitchFamily="49" charset="0"/>
                <a:cs typeface="Cascadia Code" panose="020B0609020000020004" pitchFamily="49" charset="0"/>
              </a:rPr>
              <a:t>Personalizar la Interfaz de Usuario</a:t>
            </a:r>
          </a:p>
          <a:p>
            <a:pPr>
              <a:lnSpc>
                <a:spcPct val="150000"/>
              </a:lnSpc>
            </a:pPr>
            <a:r>
              <a:rPr lang="es-ES" dirty="0">
                <a:latin typeface="Cascadia Code" panose="020B0609020000020004" pitchFamily="49" charset="0"/>
                <a:ea typeface="Cascadia Code" panose="020B0609020000020004" pitchFamily="49" charset="0"/>
                <a:cs typeface="Cascadia Code" panose="020B0609020000020004" pitchFamily="49" charset="0"/>
                <a:sym typeface="Wingdings" panose="05000000000000000000" pitchFamily="2" charset="2"/>
              </a:rPr>
              <a:t>Al igual que con Eclipse, desde </a:t>
            </a:r>
            <a:r>
              <a:rPr lang="es-ES" dirty="0" err="1">
                <a:solidFill>
                  <a:srgbClr val="00B0F0"/>
                </a:solidFill>
                <a:latin typeface="Cascadia Code" panose="020B0609020000020004" pitchFamily="49" charset="0"/>
                <a:ea typeface="Cascadia Code" panose="020B0609020000020004" pitchFamily="49" charset="0"/>
                <a:cs typeface="Cascadia Code" panose="020B0609020000020004" pitchFamily="49" charset="0"/>
                <a:sym typeface="Wingdings" panose="05000000000000000000" pitchFamily="2" charset="2"/>
              </a:rPr>
              <a:t>VSCode</a:t>
            </a:r>
            <a:r>
              <a:rPr lang="es-ES" dirty="0">
                <a:latin typeface="Cascadia Code" panose="020B0609020000020004" pitchFamily="49" charset="0"/>
                <a:ea typeface="Cascadia Code" panose="020B0609020000020004" pitchFamily="49" charset="0"/>
                <a:cs typeface="Cascadia Code" panose="020B0609020000020004" pitchFamily="49" charset="0"/>
                <a:sym typeface="Wingdings" panose="05000000000000000000" pitchFamily="2" charset="2"/>
              </a:rPr>
              <a:t> podemos cambiar el diseño, los colores, métodos abreviados… y casi todos los demás aspectos del editor. Para ello:</a:t>
            </a:r>
          </a:p>
          <a:p>
            <a:pPr>
              <a:lnSpc>
                <a:spcPct val="150000"/>
              </a:lnSpc>
            </a:pPr>
            <a:endParaRPr lang="es-ES" dirty="0">
              <a:latin typeface="Cascadia Code" panose="020B0609020000020004" pitchFamily="49" charset="0"/>
              <a:ea typeface="Cascadia Code" panose="020B0609020000020004" pitchFamily="49" charset="0"/>
              <a:cs typeface="Cascadia Code" panose="020B0609020000020004" pitchFamily="49" charset="0"/>
              <a:sym typeface="Wingdings" panose="05000000000000000000" pitchFamily="2" charset="2"/>
            </a:endParaRPr>
          </a:p>
          <a:p>
            <a:pPr>
              <a:lnSpc>
                <a:spcPct val="150000"/>
              </a:lnSpc>
            </a:pPr>
            <a:endParaRPr lang="es-ES" dirty="0">
              <a:latin typeface="Cascadia Code" panose="020B0609020000020004" pitchFamily="49" charset="0"/>
              <a:ea typeface="Cascadia Code" panose="020B0609020000020004" pitchFamily="49" charset="0"/>
              <a:cs typeface="Cascadia Code" panose="020B0609020000020004" pitchFamily="49" charset="0"/>
            </a:endParaRPr>
          </a:p>
          <a:p>
            <a:endParaRPr lang="es-ES" dirty="0">
              <a:latin typeface="Cascadia Code" panose="020B0609020000020004" pitchFamily="49" charset="0"/>
              <a:ea typeface="Cascadia Code" panose="020B0609020000020004" pitchFamily="49" charset="0"/>
              <a:cs typeface="Cascadia Code" panose="020B0609020000020004" pitchFamily="49" charset="0"/>
            </a:endParaRPr>
          </a:p>
          <a:p>
            <a:endParaRPr lang="es-ES" dirty="0">
              <a:latin typeface="Cascadia Code" panose="020B0609020000020004" pitchFamily="49" charset="0"/>
              <a:ea typeface="Cascadia Code" panose="020B0609020000020004" pitchFamily="49" charset="0"/>
              <a:cs typeface="Cascadia Code" panose="020B0609020000020004" pitchFamily="49" charset="0"/>
            </a:endParaRPr>
          </a:p>
          <a:p>
            <a:endParaRPr lang="es-ES" dirty="0">
              <a:latin typeface="Cascadia Code" panose="020B0609020000020004" pitchFamily="49" charset="0"/>
              <a:ea typeface="Cascadia Code" panose="020B0609020000020004" pitchFamily="49" charset="0"/>
              <a:cs typeface="Cascadia Code" panose="020B0609020000020004" pitchFamily="49" charset="0"/>
            </a:endParaRPr>
          </a:p>
          <a:p>
            <a:endParaRPr lang="es-ES" dirty="0">
              <a:latin typeface="Cascadia Code" panose="020B0609020000020004" pitchFamily="49" charset="0"/>
              <a:ea typeface="Cascadia Code" panose="020B0609020000020004" pitchFamily="49" charset="0"/>
              <a:cs typeface="Cascadia Code" panose="020B0609020000020004" pitchFamily="49" charset="0"/>
            </a:endParaRPr>
          </a:p>
          <a:p>
            <a:endParaRPr lang="es-ES" dirty="0">
              <a:latin typeface="Cascadia Code" panose="020B0609020000020004" pitchFamily="49" charset="0"/>
              <a:ea typeface="Cascadia Code" panose="020B0609020000020004" pitchFamily="49" charset="0"/>
              <a:cs typeface="Cascadia Code" panose="020B0609020000020004" pitchFamily="49" charset="0"/>
            </a:endParaRPr>
          </a:p>
          <a:p>
            <a:endParaRPr lang="es-ES" dirty="0">
              <a:latin typeface="Cascadia Code" panose="020B0609020000020004" pitchFamily="49" charset="0"/>
              <a:ea typeface="Cascadia Code" panose="020B0609020000020004" pitchFamily="49" charset="0"/>
              <a:cs typeface="Cascadia Code" panose="020B0609020000020004" pitchFamily="49" charset="0"/>
            </a:endParaRPr>
          </a:p>
          <a:p>
            <a:pPr marL="285750" indent="-285750">
              <a:buFont typeface="Wingdings" panose="05000000000000000000" pitchFamily="2" charset="2"/>
              <a:buChar char="q"/>
            </a:pPr>
            <a:endParaRPr lang="es-ES" dirty="0">
              <a:latin typeface="Cascadia Code" panose="020B0609020000020004" pitchFamily="49" charset="0"/>
              <a:ea typeface="Cascadia Code" panose="020B0609020000020004" pitchFamily="49" charset="0"/>
              <a:cs typeface="Cascadia Code" panose="020B0609020000020004" pitchFamily="49" charset="0"/>
            </a:endParaRPr>
          </a:p>
          <a:p>
            <a:pPr marL="285750" indent="-285750">
              <a:buFont typeface="Wingdings" panose="05000000000000000000" pitchFamily="2" charset="2"/>
              <a:buChar char="q"/>
            </a:pPr>
            <a:endParaRPr lang="es-ES" dirty="0">
              <a:latin typeface="Cascadia Code" panose="020B0609020000020004" pitchFamily="49" charset="0"/>
              <a:ea typeface="Cascadia Code" panose="020B0609020000020004" pitchFamily="49" charset="0"/>
              <a:cs typeface="Cascadia Code" panose="020B0609020000020004" pitchFamily="49" charset="0"/>
            </a:endParaRPr>
          </a:p>
          <a:p>
            <a:endParaRPr lang="es-ES" dirty="0"/>
          </a:p>
        </p:txBody>
      </p:sp>
      <p:sp>
        <p:nvSpPr>
          <p:cNvPr id="39" name="CuadroTexto 38">
            <a:extLst>
              <a:ext uri="{FF2B5EF4-FFF2-40B4-BE49-F238E27FC236}">
                <a16:creationId xmlns:a16="http://schemas.microsoft.com/office/drawing/2014/main" id="{94761819-BC90-A5DA-1448-983B1F363893}"/>
              </a:ext>
            </a:extLst>
          </p:cNvPr>
          <p:cNvSpPr txBox="1"/>
          <p:nvPr/>
        </p:nvSpPr>
        <p:spPr>
          <a:xfrm>
            <a:off x="23210" y="6494532"/>
            <a:ext cx="7042150" cy="369332"/>
          </a:xfrm>
          <a:prstGeom prst="rect">
            <a:avLst/>
          </a:prstGeom>
          <a:noFill/>
        </p:spPr>
        <p:txBody>
          <a:bodyPr wrap="square">
            <a:spAutoFit/>
          </a:bodyPr>
          <a:lstStyle/>
          <a:p>
            <a:r>
              <a:rPr lang="es-ES" dirty="0">
                <a:latin typeface="Cascadia Code" panose="020B0609020000020004" pitchFamily="49" charset="0"/>
                <a:ea typeface="Cascadia Code" panose="020B0609020000020004" pitchFamily="49" charset="0"/>
                <a:cs typeface="Cascadia Code" panose="020B0609020000020004" pitchFamily="49" charset="0"/>
              </a:rPr>
              <a:t>50</a:t>
            </a:r>
            <a:endParaRPr lang="es-ES" dirty="0"/>
          </a:p>
        </p:txBody>
      </p:sp>
      <p:pic>
        <p:nvPicPr>
          <p:cNvPr id="4" name="Imagen 3">
            <a:extLst>
              <a:ext uri="{FF2B5EF4-FFF2-40B4-BE49-F238E27FC236}">
                <a16:creationId xmlns:a16="http://schemas.microsoft.com/office/drawing/2014/main" id="{70CAF651-0170-9258-280D-5AD8096C577B}"/>
              </a:ext>
            </a:extLst>
          </p:cNvPr>
          <p:cNvPicPr>
            <a:picLocks noChangeAspect="1"/>
          </p:cNvPicPr>
          <p:nvPr/>
        </p:nvPicPr>
        <p:blipFill>
          <a:blip r:embed="rId3"/>
          <a:stretch>
            <a:fillRect/>
          </a:stretch>
        </p:blipFill>
        <p:spPr>
          <a:xfrm>
            <a:off x="599379" y="3651631"/>
            <a:ext cx="5181436" cy="2740374"/>
          </a:xfrm>
          <a:prstGeom prst="rect">
            <a:avLst/>
          </a:prstGeom>
          <a:ln>
            <a:solidFill>
              <a:schemeClr val="tx1"/>
            </a:solidFill>
          </a:ln>
        </p:spPr>
      </p:pic>
      <p:pic>
        <p:nvPicPr>
          <p:cNvPr id="1026" name="Picture 2" descr="Screen capture that shows how to switch between different color themes by using the Command Palette.">
            <a:extLst>
              <a:ext uri="{FF2B5EF4-FFF2-40B4-BE49-F238E27FC236}">
                <a16:creationId xmlns:a16="http://schemas.microsoft.com/office/drawing/2014/main" id="{5479203E-C0ED-32DA-350D-11DF909E0CA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83515" y="3747767"/>
            <a:ext cx="4767217" cy="2548102"/>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cxnSp>
        <p:nvCxnSpPr>
          <p:cNvPr id="5" name="Conector recto de flecha 4">
            <a:extLst>
              <a:ext uri="{FF2B5EF4-FFF2-40B4-BE49-F238E27FC236}">
                <a16:creationId xmlns:a16="http://schemas.microsoft.com/office/drawing/2014/main" id="{10B0526C-467D-EB47-6C1B-16CB4EBA0717}"/>
              </a:ext>
            </a:extLst>
          </p:cNvPr>
          <p:cNvCxnSpPr>
            <a:cxnSpLocks/>
            <a:stCxn id="4" idx="3"/>
            <a:endCxn id="1026" idx="1"/>
          </p:cNvCxnSpPr>
          <p:nvPr/>
        </p:nvCxnSpPr>
        <p:spPr>
          <a:xfrm>
            <a:off x="5780815" y="5021818"/>
            <a:ext cx="9027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CuadroTexto 14">
            <a:extLst>
              <a:ext uri="{FF2B5EF4-FFF2-40B4-BE49-F238E27FC236}">
                <a16:creationId xmlns:a16="http://schemas.microsoft.com/office/drawing/2014/main" id="{7B410965-C75C-5222-12AE-470495ED9294}"/>
              </a:ext>
            </a:extLst>
          </p:cNvPr>
          <p:cNvSpPr txBox="1"/>
          <p:nvPr/>
        </p:nvSpPr>
        <p:spPr>
          <a:xfrm>
            <a:off x="7880788" y="6317585"/>
            <a:ext cx="6113078" cy="369332"/>
          </a:xfrm>
          <a:prstGeom prst="rect">
            <a:avLst/>
          </a:prstGeom>
          <a:noFill/>
        </p:spPr>
        <p:txBody>
          <a:bodyPr wrap="square">
            <a:spAutoFit/>
          </a:bodyPr>
          <a:lstStyle/>
          <a:p>
            <a:r>
              <a:rPr lang="es-ES" dirty="0">
                <a:latin typeface="Cascadia Code" panose="020B0609020000020004" pitchFamily="49" charset="0"/>
                <a:ea typeface="Cascadia Code" panose="020B0609020000020004" pitchFamily="49" charset="0"/>
                <a:cs typeface="Cascadia Code" panose="020B0609020000020004" pitchFamily="49" charset="0"/>
                <a:sym typeface="Wingdings" panose="05000000000000000000" pitchFamily="2" charset="2"/>
              </a:rPr>
              <a:t>*Hay más en el </a:t>
            </a:r>
            <a:r>
              <a:rPr lang="es-ES" dirty="0" err="1">
                <a:latin typeface="Cascadia Code" panose="020B0609020000020004" pitchFamily="49" charset="0"/>
                <a:ea typeface="Cascadia Code" panose="020B0609020000020004" pitchFamily="49" charset="0"/>
                <a:cs typeface="Cascadia Code" panose="020B0609020000020004" pitchFamily="49" charset="0"/>
                <a:sym typeface="Wingdings" panose="05000000000000000000" pitchFamily="2" charset="2"/>
              </a:rPr>
              <a:t>marketplace</a:t>
            </a:r>
            <a:endParaRPr lang="es-ES" dirty="0"/>
          </a:p>
        </p:txBody>
      </p:sp>
      <p:sp>
        <p:nvSpPr>
          <p:cNvPr id="17" name="CuadroTexto 16">
            <a:extLst>
              <a:ext uri="{FF2B5EF4-FFF2-40B4-BE49-F238E27FC236}">
                <a16:creationId xmlns:a16="http://schemas.microsoft.com/office/drawing/2014/main" id="{7A1E6C98-9641-0140-77EC-DFA913AD1F50}"/>
              </a:ext>
            </a:extLst>
          </p:cNvPr>
          <p:cNvSpPr txBox="1"/>
          <p:nvPr/>
        </p:nvSpPr>
        <p:spPr>
          <a:xfrm>
            <a:off x="1377242" y="6358707"/>
            <a:ext cx="7011714" cy="459678"/>
          </a:xfrm>
          <a:prstGeom prst="rect">
            <a:avLst/>
          </a:prstGeom>
          <a:noFill/>
        </p:spPr>
        <p:txBody>
          <a:bodyPr wrap="square">
            <a:spAutoFit/>
          </a:bodyPr>
          <a:lstStyle/>
          <a:p>
            <a:pPr algn="just">
              <a:lnSpc>
                <a:spcPct val="150000"/>
              </a:lnSpc>
            </a:pPr>
            <a:r>
              <a:rPr lang="es-ES" sz="1800" dirty="0">
                <a:highlight>
                  <a:srgbClr val="008000"/>
                </a:highlight>
                <a:latin typeface="Cascadia Code" panose="020B0609020000020004" pitchFamily="49" charset="0"/>
                <a:ea typeface="Cascadia Code" panose="020B0609020000020004" pitchFamily="49" charset="0"/>
                <a:cs typeface="Cascadia Code" panose="020B0609020000020004" pitchFamily="49" charset="0"/>
              </a:rPr>
              <a:t>Prueba a cambiar de tema</a:t>
            </a:r>
            <a:endParaRPr lang="es-ES" sz="1800" dirty="0">
              <a:highlight>
                <a:srgbClr val="008000"/>
              </a:highlight>
            </a:endParaRPr>
          </a:p>
        </p:txBody>
      </p:sp>
    </p:spTree>
    <p:extLst>
      <p:ext uri="{BB962C8B-B14F-4D97-AF65-F5344CB8AC3E}">
        <p14:creationId xmlns:p14="http://schemas.microsoft.com/office/powerpoint/2010/main" val="214640328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8B5B26-0976-6248-9556-0B65E7513E8C}"/>
            </a:ext>
          </a:extLst>
        </p:cNvPr>
        <p:cNvGrpSpPr/>
        <p:nvPr/>
      </p:nvGrpSpPr>
      <p:grpSpPr>
        <a:xfrm>
          <a:off x="0" y="0"/>
          <a:ext cx="0" cy="0"/>
          <a:chOff x="0" y="0"/>
          <a:chExt cx="0" cy="0"/>
        </a:xfrm>
      </p:grpSpPr>
      <p:sp>
        <p:nvSpPr>
          <p:cNvPr id="6" name="Título 1">
            <a:extLst>
              <a:ext uri="{FF2B5EF4-FFF2-40B4-BE49-F238E27FC236}">
                <a16:creationId xmlns:a16="http://schemas.microsoft.com/office/drawing/2014/main" id="{D786F86A-65F6-B27C-5958-1929E2640052}"/>
              </a:ext>
            </a:extLst>
          </p:cNvPr>
          <p:cNvSpPr txBox="1">
            <a:spLocks/>
          </p:cNvSpPr>
          <p:nvPr/>
        </p:nvSpPr>
        <p:spPr>
          <a:xfrm>
            <a:off x="15755" y="178802"/>
            <a:ext cx="9144000" cy="324289"/>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s-ES" sz="1800" dirty="0">
                <a:latin typeface="Cascadia Code" panose="020B0609020000020004" pitchFamily="49" charset="0"/>
                <a:ea typeface="Cascadia Code" panose="020B0609020000020004" pitchFamily="49" charset="0"/>
                <a:cs typeface="Cascadia Code" panose="020B0609020000020004" pitchFamily="49" charset="0"/>
              </a:rPr>
              <a:t>Unidad 1. Introducción a la Programación de Inteligencia Artificial</a:t>
            </a:r>
          </a:p>
        </p:txBody>
      </p:sp>
      <p:pic>
        <p:nvPicPr>
          <p:cNvPr id="9" name="Imagen 8" descr="Imagen que contiene señal, reloj&#10;&#10;Descripción generada automáticamente">
            <a:extLst>
              <a:ext uri="{FF2B5EF4-FFF2-40B4-BE49-F238E27FC236}">
                <a16:creationId xmlns:a16="http://schemas.microsoft.com/office/drawing/2014/main" id="{E506CFAA-93D8-1816-EDC3-B624630C55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95660" y="26017"/>
            <a:ext cx="1180585" cy="979885"/>
          </a:xfrm>
          <a:prstGeom prst="rect">
            <a:avLst/>
          </a:prstGeom>
        </p:spPr>
      </p:pic>
      <p:cxnSp>
        <p:nvCxnSpPr>
          <p:cNvPr id="10" name="Conector recto 9">
            <a:extLst>
              <a:ext uri="{FF2B5EF4-FFF2-40B4-BE49-F238E27FC236}">
                <a16:creationId xmlns:a16="http://schemas.microsoft.com/office/drawing/2014/main" id="{692891FF-212B-1076-678E-5588CAA53C86}"/>
              </a:ext>
            </a:extLst>
          </p:cNvPr>
          <p:cNvCxnSpPr>
            <a:cxnSpLocks/>
            <a:endCxn id="11" idx="1"/>
          </p:cNvCxnSpPr>
          <p:nvPr/>
        </p:nvCxnSpPr>
        <p:spPr>
          <a:xfrm>
            <a:off x="15755" y="977450"/>
            <a:ext cx="2830314" cy="848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Rectángulo: esquinas redondeadas 10">
            <a:extLst>
              <a:ext uri="{FF2B5EF4-FFF2-40B4-BE49-F238E27FC236}">
                <a16:creationId xmlns:a16="http://schemas.microsoft.com/office/drawing/2014/main" id="{90AC1D31-2736-A8BA-13FD-80A1506C64F1}"/>
              </a:ext>
            </a:extLst>
          </p:cNvPr>
          <p:cNvSpPr/>
          <p:nvPr/>
        </p:nvSpPr>
        <p:spPr>
          <a:xfrm>
            <a:off x="2846069" y="714560"/>
            <a:ext cx="6313685" cy="542740"/>
          </a:xfrm>
          <a:prstGeom prst="roundRect">
            <a:avLst/>
          </a:prstGeom>
          <a:solidFill>
            <a:srgbClr val="FFFFFF">
              <a:alpha val="20000"/>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2" name="Conector recto 11">
            <a:extLst>
              <a:ext uri="{FF2B5EF4-FFF2-40B4-BE49-F238E27FC236}">
                <a16:creationId xmlns:a16="http://schemas.microsoft.com/office/drawing/2014/main" id="{145861C4-6212-A1D0-8875-8C8EBB8E42B6}"/>
              </a:ext>
            </a:extLst>
          </p:cNvPr>
          <p:cNvCxnSpPr>
            <a:cxnSpLocks/>
            <a:stCxn id="11" idx="3"/>
          </p:cNvCxnSpPr>
          <p:nvPr/>
        </p:nvCxnSpPr>
        <p:spPr>
          <a:xfrm>
            <a:off x="9159754" y="985930"/>
            <a:ext cx="3016491" cy="1186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CuadroTexto 21">
            <a:extLst>
              <a:ext uri="{FF2B5EF4-FFF2-40B4-BE49-F238E27FC236}">
                <a16:creationId xmlns:a16="http://schemas.microsoft.com/office/drawing/2014/main" id="{AB5D84EC-B55E-669C-0BF5-EDB6BC32AD8B}"/>
              </a:ext>
            </a:extLst>
          </p:cNvPr>
          <p:cNvSpPr txBox="1"/>
          <p:nvPr/>
        </p:nvSpPr>
        <p:spPr>
          <a:xfrm>
            <a:off x="4681974" y="672525"/>
            <a:ext cx="3095161" cy="584775"/>
          </a:xfrm>
          <a:prstGeom prst="rect">
            <a:avLst/>
          </a:prstGeom>
          <a:noFill/>
        </p:spPr>
        <p:txBody>
          <a:bodyPr wrap="square">
            <a:spAutoFit/>
          </a:bodyPr>
          <a:lstStyle/>
          <a:p>
            <a:r>
              <a:rPr lang="es-ES" sz="3200" dirty="0">
                <a:latin typeface="Cascadia Code" panose="020B0609020000020004" pitchFamily="49" charset="0"/>
                <a:ea typeface="Cascadia Code" panose="020B0609020000020004" pitchFamily="49" charset="0"/>
                <a:cs typeface="Cascadia Code" panose="020B0609020000020004" pitchFamily="49" charset="0"/>
              </a:rPr>
              <a:t>Introducción</a:t>
            </a:r>
            <a:endParaRPr lang="es-ES" sz="3200" dirty="0"/>
          </a:p>
        </p:txBody>
      </p:sp>
      <p:sp>
        <p:nvSpPr>
          <p:cNvPr id="24" name="CuadroTexto 23">
            <a:extLst>
              <a:ext uri="{FF2B5EF4-FFF2-40B4-BE49-F238E27FC236}">
                <a16:creationId xmlns:a16="http://schemas.microsoft.com/office/drawing/2014/main" id="{255A1DC5-1977-75DF-6058-8A4FC3CAA0B9}"/>
              </a:ext>
            </a:extLst>
          </p:cNvPr>
          <p:cNvSpPr txBox="1"/>
          <p:nvPr/>
        </p:nvSpPr>
        <p:spPr>
          <a:xfrm>
            <a:off x="599379" y="1601572"/>
            <a:ext cx="10747296" cy="5216813"/>
          </a:xfrm>
          <a:prstGeom prst="rect">
            <a:avLst/>
          </a:prstGeom>
          <a:noFill/>
        </p:spPr>
        <p:txBody>
          <a:bodyPr wrap="square">
            <a:spAutoFit/>
          </a:bodyPr>
          <a:lstStyle/>
          <a:p>
            <a:pPr marL="285750" indent="-285750">
              <a:buFont typeface="Wingdings" panose="05000000000000000000" pitchFamily="2" charset="2"/>
              <a:buChar char="q"/>
            </a:pPr>
            <a:r>
              <a:rPr lang="es-ES" dirty="0">
                <a:highlight>
                  <a:srgbClr val="BC451B"/>
                </a:highlight>
                <a:latin typeface="Cascadia Code" panose="020B0609020000020004" pitchFamily="49" charset="0"/>
                <a:ea typeface="Cascadia Code" panose="020B0609020000020004" pitchFamily="49" charset="0"/>
                <a:cs typeface="Cascadia Code" panose="020B0609020000020004" pitchFamily="49" charset="0"/>
              </a:rPr>
              <a:t>Visual Studio </a:t>
            </a:r>
            <a:r>
              <a:rPr lang="es-ES" dirty="0" err="1">
                <a:highlight>
                  <a:srgbClr val="BC451B"/>
                </a:highlight>
                <a:latin typeface="Cascadia Code" panose="020B0609020000020004" pitchFamily="49" charset="0"/>
                <a:ea typeface="Cascadia Code" panose="020B0609020000020004" pitchFamily="49" charset="0"/>
                <a:cs typeface="Cascadia Code" panose="020B0609020000020004" pitchFamily="49" charset="0"/>
              </a:rPr>
              <a:t>Code</a:t>
            </a:r>
            <a:endParaRPr lang="es-ES" dirty="0">
              <a:highlight>
                <a:srgbClr val="BC451B"/>
              </a:highlight>
              <a:latin typeface="Cascadia Code" panose="020B0609020000020004" pitchFamily="49" charset="0"/>
              <a:ea typeface="Cascadia Code" panose="020B0609020000020004" pitchFamily="49" charset="0"/>
              <a:cs typeface="Cascadia Code" panose="020B0609020000020004" pitchFamily="49" charset="0"/>
            </a:endParaRPr>
          </a:p>
          <a:p>
            <a:pPr marL="285750" indent="-285750">
              <a:buFont typeface="Wingdings" panose="05000000000000000000" pitchFamily="2" charset="2"/>
              <a:buChar char="q"/>
            </a:pPr>
            <a:endParaRPr lang="es-ES" dirty="0">
              <a:latin typeface="Cascadia Code" panose="020B0609020000020004" pitchFamily="49" charset="0"/>
              <a:ea typeface="Cascadia Code" panose="020B0609020000020004" pitchFamily="49" charset="0"/>
              <a:cs typeface="Cascadia Code" panose="020B0609020000020004" pitchFamily="49" charset="0"/>
            </a:endParaRPr>
          </a:p>
          <a:p>
            <a:pPr>
              <a:lnSpc>
                <a:spcPct val="150000"/>
              </a:lnSpc>
            </a:pPr>
            <a:r>
              <a:rPr lang="es-ES" dirty="0">
                <a:solidFill>
                  <a:srgbClr val="FFC000"/>
                </a:solidFill>
                <a:latin typeface="Cascadia Code" panose="020B0609020000020004" pitchFamily="49" charset="0"/>
                <a:ea typeface="Cascadia Code" panose="020B0609020000020004" pitchFamily="49" charset="0"/>
                <a:cs typeface="Cascadia Code" panose="020B0609020000020004" pitchFamily="49" charset="0"/>
              </a:rPr>
              <a:t>Personalizar la Interfaz de Usuario</a:t>
            </a:r>
          </a:p>
          <a:p>
            <a:pPr algn="just">
              <a:lnSpc>
                <a:spcPct val="150000"/>
              </a:lnSpc>
            </a:pPr>
            <a:r>
              <a:rPr lang="es-ES" dirty="0">
                <a:latin typeface="Cascadia Code" panose="020B0609020000020004" pitchFamily="49" charset="0"/>
                <a:ea typeface="Cascadia Code" panose="020B0609020000020004" pitchFamily="49" charset="0"/>
                <a:cs typeface="Cascadia Code" panose="020B0609020000020004" pitchFamily="49" charset="0"/>
                <a:sym typeface="Wingdings" panose="05000000000000000000" pitchFamily="2" charset="2"/>
              </a:rPr>
              <a:t>Más allá del tema, se puede personalizar casi todas las partes de </a:t>
            </a:r>
            <a:r>
              <a:rPr lang="es-ES" dirty="0" err="1">
                <a:solidFill>
                  <a:srgbClr val="00B0F0"/>
                </a:solidFill>
                <a:latin typeface="Cascadia Code" panose="020B0609020000020004" pitchFamily="49" charset="0"/>
                <a:ea typeface="Cascadia Code" panose="020B0609020000020004" pitchFamily="49" charset="0"/>
                <a:cs typeface="Cascadia Code" panose="020B0609020000020004" pitchFamily="49" charset="0"/>
                <a:sym typeface="Wingdings" panose="05000000000000000000" pitchFamily="2" charset="2"/>
              </a:rPr>
              <a:t>VSCode</a:t>
            </a:r>
            <a:r>
              <a:rPr lang="es-ES" dirty="0">
                <a:latin typeface="Cascadia Code" panose="020B0609020000020004" pitchFamily="49" charset="0"/>
                <a:ea typeface="Cascadia Code" panose="020B0609020000020004" pitchFamily="49" charset="0"/>
                <a:cs typeface="Cascadia Code" panose="020B0609020000020004" pitchFamily="49" charset="0"/>
                <a:sym typeface="Wingdings" panose="05000000000000000000" pitchFamily="2" charset="2"/>
              </a:rPr>
              <a:t> mediante la </a:t>
            </a:r>
            <a:r>
              <a:rPr lang="es-ES" dirty="0">
                <a:solidFill>
                  <a:srgbClr val="00B050"/>
                </a:solidFill>
                <a:latin typeface="Cascadia Code" panose="020B0609020000020004" pitchFamily="49" charset="0"/>
                <a:ea typeface="Cascadia Code" panose="020B0609020000020004" pitchFamily="49" charset="0"/>
                <a:cs typeface="Cascadia Code" panose="020B0609020000020004" pitchFamily="49" charset="0"/>
                <a:sym typeface="Wingdings" panose="05000000000000000000" pitchFamily="2" charset="2"/>
              </a:rPr>
              <a:t>configuración</a:t>
            </a:r>
            <a:r>
              <a:rPr lang="es-ES" dirty="0">
                <a:latin typeface="Cascadia Code" panose="020B0609020000020004" pitchFamily="49" charset="0"/>
                <a:ea typeface="Cascadia Code" panose="020B0609020000020004" pitchFamily="49" charset="0"/>
                <a:cs typeface="Cascadia Code" panose="020B0609020000020004" pitchFamily="49" charset="0"/>
                <a:sym typeface="Wingdings" panose="05000000000000000000" pitchFamily="2" charset="2"/>
              </a:rPr>
              <a:t> y las </a:t>
            </a:r>
            <a:r>
              <a:rPr lang="es-ES" dirty="0">
                <a:solidFill>
                  <a:srgbClr val="00B050"/>
                </a:solidFill>
                <a:latin typeface="Cascadia Code" panose="020B0609020000020004" pitchFamily="49" charset="0"/>
                <a:ea typeface="Cascadia Code" panose="020B0609020000020004" pitchFamily="49" charset="0"/>
                <a:cs typeface="Cascadia Code" panose="020B0609020000020004" pitchFamily="49" charset="0"/>
                <a:sym typeface="Wingdings" panose="05000000000000000000" pitchFamily="2" charset="2"/>
              </a:rPr>
              <a:t>preferencias</a:t>
            </a:r>
            <a:r>
              <a:rPr lang="es-ES" dirty="0">
                <a:latin typeface="Cascadia Code" panose="020B0609020000020004" pitchFamily="49" charset="0"/>
                <a:ea typeface="Cascadia Code" panose="020B0609020000020004" pitchFamily="49" charset="0"/>
                <a:cs typeface="Cascadia Code" panose="020B0609020000020004" pitchFamily="49" charset="0"/>
                <a:sym typeface="Wingdings" panose="05000000000000000000" pitchFamily="2" charset="2"/>
              </a:rPr>
              <a:t>.</a:t>
            </a:r>
          </a:p>
          <a:p>
            <a:pPr>
              <a:lnSpc>
                <a:spcPct val="150000"/>
              </a:lnSpc>
            </a:pPr>
            <a:endParaRPr lang="es-ES" dirty="0">
              <a:latin typeface="Cascadia Code" panose="020B0609020000020004" pitchFamily="49" charset="0"/>
              <a:ea typeface="Cascadia Code" panose="020B0609020000020004" pitchFamily="49" charset="0"/>
              <a:cs typeface="Cascadia Code" panose="020B0609020000020004" pitchFamily="49" charset="0"/>
              <a:sym typeface="Wingdings" panose="05000000000000000000" pitchFamily="2" charset="2"/>
            </a:endParaRPr>
          </a:p>
          <a:p>
            <a:pPr>
              <a:lnSpc>
                <a:spcPct val="150000"/>
              </a:lnSpc>
            </a:pPr>
            <a:endParaRPr lang="es-ES" dirty="0">
              <a:latin typeface="Cascadia Code" panose="020B0609020000020004" pitchFamily="49" charset="0"/>
              <a:ea typeface="Cascadia Code" panose="020B0609020000020004" pitchFamily="49" charset="0"/>
              <a:cs typeface="Cascadia Code" panose="020B0609020000020004" pitchFamily="49" charset="0"/>
            </a:endParaRPr>
          </a:p>
          <a:p>
            <a:endParaRPr lang="es-ES" dirty="0">
              <a:latin typeface="Cascadia Code" panose="020B0609020000020004" pitchFamily="49" charset="0"/>
              <a:ea typeface="Cascadia Code" panose="020B0609020000020004" pitchFamily="49" charset="0"/>
              <a:cs typeface="Cascadia Code" panose="020B0609020000020004" pitchFamily="49" charset="0"/>
            </a:endParaRPr>
          </a:p>
          <a:p>
            <a:endParaRPr lang="es-ES" dirty="0">
              <a:latin typeface="Cascadia Code" panose="020B0609020000020004" pitchFamily="49" charset="0"/>
              <a:ea typeface="Cascadia Code" panose="020B0609020000020004" pitchFamily="49" charset="0"/>
              <a:cs typeface="Cascadia Code" panose="020B0609020000020004" pitchFamily="49" charset="0"/>
            </a:endParaRPr>
          </a:p>
          <a:p>
            <a:endParaRPr lang="es-ES" dirty="0">
              <a:latin typeface="Cascadia Code" panose="020B0609020000020004" pitchFamily="49" charset="0"/>
              <a:ea typeface="Cascadia Code" panose="020B0609020000020004" pitchFamily="49" charset="0"/>
              <a:cs typeface="Cascadia Code" panose="020B0609020000020004" pitchFamily="49" charset="0"/>
            </a:endParaRPr>
          </a:p>
          <a:p>
            <a:endParaRPr lang="es-ES" dirty="0">
              <a:latin typeface="Cascadia Code" panose="020B0609020000020004" pitchFamily="49" charset="0"/>
              <a:ea typeface="Cascadia Code" panose="020B0609020000020004" pitchFamily="49" charset="0"/>
              <a:cs typeface="Cascadia Code" panose="020B0609020000020004" pitchFamily="49" charset="0"/>
            </a:endParaRPr>
          </a:p>
          <a:p>
            <a:endParaRPr lang="es-ES" dirty="0">
              <a:latin typeface="Cascadia Code" panose="020B0609020000020004" pitchFamily="49" charset="0"/>
              <a:ea typeface="Cascadia Code" panose="020B0609020000020004" pitchFamily="49" charset="0"/>
              <a:cs typeface="Cascadia Code" panose="020B0609020000020004" pitchFamily="49" charset="0"/>
            </a:endParaRPr>
          </a:p>
          <a:p>
            <a:endParaRPr lang="es-ES" dirty="0">
              <a:latin typeface="Cascadia Code" panose="020B0609020000020004" pitchFamily="49" charset="0"/>
              <a:ea typeface="Cascadia Code" panose="020B0609020000020004" pitchFamily="49" charset="0"/>
              <a:cs typeface="Cascadia Code" panose="020B0609020000020004" pitchFamily="49" charset="0"/>
            </a:endParaRPr>
          </a:p>
          <a:p>
            <a:pPr marL="285750" indent="-285750">
              <a:buFont typeface="Wingdings" panose="05000000000000000000" pitchFamily="2" charset="2"/>
              <a:buChar char="q"/>
            </a:pPr>
            <a:endParaRPr lang="es-ES" dirty="0">
              <a:latin typeface="Cascadia Code" panose="020B0609020000020004" pitchFamily="49" charset="0"/>
              <a:ea typeface="Cascadia Code" panose="020B0609020000020004" pitchFamily="49" charset="0"/>
              <a:cs typeface="Cascadia Code" panose="020B0609020000020004" pitchFamily="49" charset="0"/>
            </a:endParaRPr>
          </a:p>
          <a:p>
            <a:pPr marL="285750" indent="-285750">
              <a:buFont typeface="Wingdings" panose="05000000000000000000" pitchFamily="2" charset="2"/>
              <a:buChar char="q"/>
            </a:pPr>
            <a:endParaRPr lang="es-ES" dirty="0">
              <a:latin typeface="Cascadia Code" panose="020B0609020000020004" pitchFamily="49" charset="0"/>
              <a:ea typeface="Cascadia Code" panose="020B0609020000020004" pitchFamily="49" charset="0"/>
              <a:cs typeface="Cascadia Code" panose="020B0609020000020004" pitchFamily="49" charset="0"/>
            </a:endParaRPr>
          </a:p>
          <a:p>
            <a:endParaRPr lang="es-ES" dirty="0"/>
          </a:p>
        </p:txBody>
      </p:sp>
      <p:sp>
        <p:nvSpPr>
          <p:cNvPr id="39" name="CuadroTexto 38">
            <a:extLst>
              <a:ext uri="{FF2B5EF4-FFF2-40B4-BE49-F238E27FC236}">
                <a16:creationId xmlns:a16="http://schemas.microsoft.com/office/drawing/2014/main" id="{D19F94A5-07B2-2D50-37AB-141F64CC0BB8}"/>
              </a:ext>
            </a:extLst>
          </p:cNvPr>
          <p:cNvSpPr txBox="1"/>
          <p:nvPr/>
        </p:nvSpPr>
        <p:spPr>
          <a:xfrm>
            <a:off x="23210" y="6494532"/>
            <a:ext cx="7042150" cy="369332"/>
          </a:xfrm>
          <a:prstGeom prst="rect">
            <a:avLst/>
          </a:prstGeom>
          <a:noFill/>
        </p:spPr>
        <p:txBody>
          <a:bodyPr wrap="square">
            <a:spAutoFit/>
          </a:bodyPr>
          <a:lstStyle/>
          <a:p>
            <a:r>
              <a:rPr lang="es-ES" dirty="0">
                <a:latin typeface="Cascadia Code" panose="020B0609020000020004" pitchFamily="49" charset="0"/>
                <a:ea typeface="Cascadia Code" panose="020B0609020000020004" pitchFamily="49" charset="0"/>
                <a:cs typeface="Cascadia Code" panose="020B0609020000020004" pitchFamily="49" charset="0"/>
              </a:rPr>
              <a:t>51</a:t>
            </a:r>
            <a:endParaRPr lang="es-ES" dirty="0"/>
          </a:p>
        </p:txBody>
      </p:sp>
      <p:cxnSp>
        <p:nvCxnSpPr>
          <p:cNvPr id="5" name="Conector recto de flecha 4">
            <a:extLst>
              <a:ext uri="{FF2B5EF4-FFF2-40B4-BE49-F238E27FC236}">
                <a16:creationId xmlns:a16="http://schemas.microsoft.com/office/drawing/2014/main" id="{298E4D85-34E7-970C-FD95-3B1E3C23FFAD}"/>
              </a:ext>
            </a:extLst>
          </p:cNvPr>
          <p:cNvCxnSpPr>
            <a:cxnSpLocks/>
          </p:cNvCxnSpPr>
          <p:nvPr/>
        </p:nvCxnSpPr>
        <p:spPr>
          <a:xfrm>
            <a:off x="2569295" y="4498874"/>
            <a:ext cx="33896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7" name="Imagen 6">
            <a:extLst>
              <a:ext uri="{FF2B5EF4-FFF2-40B4-BE49-F238E27FC236}">
                <a16:creationId xmlns:a16="http://schemas.microsoft.com/office/drawing/2014/main" id="{90BAE58C-9EC6-67E2-9FBF-F9F9CFC734BB}"/>
              </a:ext>
            </a:extLst>
          </p:cNvPr>
          <p:cNvPicPr>
            <a:picLocks noChangeAspect="1"/>
          </p:cNvPicPr>
          <p:nvPr/>
        </p:nvPicPr>
        <p:blipFill>
          <a:blip r:embed="rId3"/>
          <a:stretch>
            <a:fillRect/>
          </a:stretch>
        </p:blipFill>
        <p:spPr>
          <a:xfrm>
            <a:off x="260419" y="3885594"/>
            <a:ext cx="2308876" cy="2203448"/>
          </a:xfrm>
          <a:prstGeom prst="rect">
            <a:avLst/>
          </a:prstGeom>
          <a:ln>
            <a:solidFill>
              <a:schemeClr val="tx1"/>
            </a:solidFill>
          </a:ln>
        </p:spPr>
      </p:pic>
      <p:pic>
        <p:nvPicPr>
          <p:cNvPr id="13" name="Imagen 12">
            <a:extLst>
              <a:ext uri="{FF2B5EF4-FFF2-40B4-BE49-F238E27FC236}">
                <a16:creationId xmlns:a16="http://schemas.microsoft.com/office/drawing/2014/main" id="{0AEA5294-0E13-D37A-AC01-EE153899A928}"/>
              </a:ext>
            </a:extLst>
          </p:cNvPr>
          <p:cNvPicPr>
            <a:picLocks noChangeAspect="1"/>
          </p:cNvPicPr>
          <p:nvPr/>
        </p:nvPicPr>
        <p:blipFill>
          <a:blip r:embed="rId4"/>
          <a:stretch>
            <a:fillRect/>
          </a:stretch>
        </p:blipFill>
        <p:spPr>
          <a:xfrm>
            <a:off x="2908255" y="3767778"/>
            <a:ext cx="3753280" cy="2724933"/>
          </a:xfrm>
          <a:prstGeom prst="rect">
            <a:avLst/>
          </a:prstGeom>
          <a:ln>
            <a:solidFill>
              <a:schemeClr val="tx1"/>
            </a:solidFill>
          </a:ln>
        </p:spPr>
      </p:pic>
      <p:pic>
        <p:nvPicPr>
          <p:cNvPr id="16" name="Picture 2" descr="Keyboard Shortcuts">
            <a:extLst>
              <a:ext uri="{FF2B5EF4-FFF2-40B4-BE49-F238E27FC236}">
                <a16:creationId xmlns:a16="http://schemas.microsoft.com/office/drawing/2014/main" id="{BAF44F79-D1AC-7DB4-DDB1-866583204D9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88225" y="3767778"/>
            <a:ext cx="4410678" cy="2690501"/>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20" name="CuadroTexto 19">
            <a:extLst>
              <a:ext uri="{FF2B5EF4-FFF2-40B4-BE49-F238E27FC236}">
                <a16:creationId xmlns:a16="http://schemas.microsoft.com/office/drawing/2014/main" id="{A3E3A511-8179-9DF0-49E2-B84D6AE38A1B}"/>
              </a:ext>
            </a:extLst>
          </p:cNvPr>
          <p:cNvSpPr txBox="1"/>
          <p:nvPr/>
        </p:nvSpPr>
        <p:spPr>
          <a:xfrm>
            <a:off x="8395794" y="3352967"/>
            <a:ext cx="2161846" cy="369332"/>
          </a:xfrm>
          <a:prstGeom prst="rect">
            <a:avLst/>
          </a:prstGeom>
          <a:noFill/>
        </p:spPr>
        <p:txBody>
          <a:bodyPr wrap="square">
            <a:spAutoFit/>
          </a:bodyPr>
          <a:lstStyle/>
          <a:p>
            <a:r>
              <a:rPr lang="es-ES" dirty="0" err="1">
                <a:latin typeface="Cascadia Code" panose="020B0609020000020004" pitchFamily="49" charset="0"/>
                <a:ea typeface="Cascadia Code" panose="020B0609020000020004" pitchFamily="49" charset="0"/>
                <a:cs typeface="Cascadia Code" panose="020B0609020000020004" pitchFamily="49" charset="0"/>
                <a:sym typeface="Wingdings" panose="05000000000000000000" pitchFamily="2" charset="2"/>
              </a:rPr>
              <a:t>p.e</a:t>
            </a:r>
            <a:r>
              <a:rPr lang="es-ES" dirty="0">
                <a:latin typeface="Cascadia Code" panose="020B0609020000020004" pitchFamily="49" charset="0"/>
                <a:ea typeface="Cascadia Code" panose="020B0609020000020004" pitchFamily="49" charset="0"/>
                <a:cs typeface="Cascadia Code" panose="020B0609020000020004" pitchFamily="49" charset="0"/>
                <a:sym typeface="Wingdings" panose="05000000000000000000" pitchFamily="2" charset="2"/>
              </a:rPr>
              <a:t>.: </a:t>
            </a:r>
            <a:r>
              <a:rPr lang="es-ES" dirty="0" err="1">
                <a:latin typeface="Cascadia Code" panose="020B0609020000020004" pitchFamily="49" charset="0"/>
                <a:ea typeface="Cascadia Code" panose="020B0609020000020004" pitchFamily="49" charset="0"/>
                <a:cs typeface="Cascadia Code" panose="020B0609020000020004" pitchFamily="49" charset="0"/>
                <a:sym typeface="Wingdings" panose="05000000000000000000" pitchFamily="2" charset="2"/>
              </a:rPr>
              <a:t>Shorcuts</a:t>
            </a:r>
            <a:endParaRPr lang="es-ES" dirty="0"/>
          </a:p>
        </p:txBody>
      </p:sp>
    </p:spTree>
    <p:extLst>
      <p:ext uri="{BB962C8B-B14F-4D97-AF65-F5344CB8AC3E}">
        <p14:creationId xmlns:p14="http://schemas.microsoft.com/office/powerpoint/2010/main" val="276534653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1F1639-A768-16D1-4E18-5B663284A8B5}"/>
            </a:ext>
          </a:extLst>
        </p:cNvPr>
        <p:cNvGrpSpPr/>
        <p:nvPr/>
      </p:nvGrpSpPr>
      <p:grpSpPr>
        <a:xfrm>
          <a:off x="0" y="0"/>
          <a:ext cx="0" cy="0"/>
          <a:chOff x="0" y="0"/>
          <a:chExt cx="0" cy="0"/>
        </a:xfrm>
      </p:grpSpPr>
      <p:sp>
        <p:nvSpPr>
          <p:cNvPr id="6" name="Título 1">
            <a:extLst>
              <a:ext uri="{FF2B5EF4-FFF2-40B4-BE49-F238E27FC236}">
                <a16:creationId xmlns:a16="http://schemas.microsoft.com/office/drawing/2014/main" id="{5D1278C5-1951-407D-38C6-14033812929C}"/>
              </a:ext>
            </a:extLst>
          </p:cNvPr>
          <p:cNvSpPr txBox="1">
            <a:spLocks/>
          </p:cNvSpPr>
          <p:nvPr/>
        </p:nvSpPr>
        <p:spPr>
          <a:xfrm>
            <a:off x="15755" y="178802"/>
            <a:ext cx="9144000" cy="324289"/>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s-ES" sz="1800" dirty="0">
                <a:latin typeface="Cascadia Code" panose="020B0609020000020004" pitchFamily="49" charset="0"/>
                <a:ea typeface="Cascadia Code" panose="020B0609020000020004" pitchFamily="49" charset="0"/>
                <a:cs typeface="Cascadia Code" panose="020B0609020000020004" pitchFamily="49" charset="0"/>
              </a:rPr>
              <a:t>Unidad 1. Introducción a la Programación de Inteligencia Artificial</a:t>
            </a:r>
          </a:p>
        </p:txBody>
      </p:sp>
      <p:pic>
        <p:nvPicPr>
          <p:cNvPr id="9" name="Imagen 8" descr="Imagen que contiene señal, reloj&#10;&#10;Descripción generada automáticamente">
            <a:extLst>
              <a:ext uri="{FF2B5EF4-FFF2-40B4-BE49-F238E27FC236}">
                <a16:creationId xmlns:a16="http://schemas.microsoft.com/office/drawing/2014/main" id="{DBD50926-998C-FDAC-B26C-89D42338045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95660" y="26017"/>
            <a:ext cx="1180585" cy="979885"/>
          </a:xfrm>
          <a:prstGeom prst="rect">
            <a:avLst/>
          </a:prstGeom>
        </p:spPr>
      </p:pic>
      <p:cxnSp>
        <p:nvCxnSpPr>
          <p:cNvPr id="10" name="Conector recto 9">
            <a:extLst>
              <a:ext uri="{FF2B5EF4-FFF2-40B4-BE49-F238E27FC236}">
                <a16:creationId xmlns:a16="http://schemas.microsoft.com/office/drawing/2014/main" id="{B5ED2646-A4C8-F57B-3BFA-05890072463C}"/>
              </a:ext>
            </a:extLst>
          </p:cNvPr>
          <p:cNvCxnSpPr>
            <a:cxnSpLocks/>
            <a:endCxn id="11" idx="1"/>
          </p:cNvCxnSpPr>
          <p:nvPr/>
        </p:nvCxnSpPr>
        <p:spPr>
          <a:xfrm>
            <a:off x="15755" y="977450"/>
            <a:ext cx="2830314" cy="848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Rectángulo: esquinas redondeadas 10">
            <a:extLst>
              <a:ext uri="{FF2B5EF4-FFF2-40B4-BE49-F238E27FC236}">
                <a16:creationId xmlns:a16="http://schemas.microsoft.com/office/drawing/2014/main" id="{3BADC3B9-5A3F-3B66-5795-98140D80D606}"/>
              </a:ext>
            </a:extLst>
          </p:cNvPr>
          <p:cNvSpPr/>
          <p:nvPr/>
        </p:nvSpPr>
        <p:spPr>
          <a:xfrm>
            <a:off x="2846069" y="714560"/>
            <a:ext cx="6313685" cy="542740"/>
          </a:xfrm>
          <a:prstGeom prst="roundRect">
            <a:avLst/>
          </a:prstGeom>
          <a:solidFill>
            <a:srgbClr val="FFFFFF">
              <a:alpha val="20000"/>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2" name="Conector recto 11">
            <a:extLst>
              <a:ext uri="{FF2B5EF4-FFF2-40B4-BE49-F238E27FC236}">
                <a16:creationId xmlns:a16="http://schemas.microsoft.com/office/drawing/2014/main" id="{5B3D57A5-0D96-FFD2-438E-F11E00EFEFD8}"/>
              </a:ext>
            </a:extLst>
          </p:cNvPr>
          <p:cNvCxnSpPr>
            <a:cxnSpLocks/>
            <a:stCxn id="11" idx="3"/>
          </p:cNvCxnSpPr>
          <p:nvPr/>
        </p:nvCxnSpPr>
        <p:spPr>
          <a:xfrm>
            <a:off x="9159754" y="985930"/>
            <a:ext cx="3016491" cy="1186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CuadroTexto 21">
            <a:extLst>
              <a:ext uri="{FF2B5EF4-FFF2-40B4-BE49-F238E27FC236}">
                <a16:creationId xmlns:a16="http://schemas.microsoft.com/office/drawing/2014/main" id="{F7D03D79-74B2-60DA-3233-543E2A3DB247}"/>
              </a:ext>
            </a:extLst>
          </p:cNvPr>
          <p:cNvSpPr txBox="1"/>
          <p:nvPr/>
        </p:nvSpPr>
        <p:spPr>
          <a:xfrm>
            <a:off x="4681974" y="672525"/>
            <a:ext cx="3095161" cy="584775"/>
          </a:xfrm>
          <a:prstGeom prst="rect">
            <a:avLst/>
          </a:prstGeom>
          <a:noFill/>
        </p:spPr>
        <p:txBody>
          <a:bodyPr wrap="square">
            <a:spAutoFit/>
          </a:bodyPr>
          <a:lstStyle/>
          <a:p>
            <a:r>
              <a:rPr lang="es-ES" sz="3200" dirty="0">
                <a:latin typeface="Cascadia Code" panose="020B0609020000020004" pitchFamily="49" charset="0"/>
                <a:ea typeface="Cascadia Code" panose="020B0609020000020004" pitchFamily="49" charset="0"/>
                <a:cs typeface="Cascadia Code" panose="020B0609020000020004" pitchFamily="49" charset="0"/>
              </a:rPr>
              <a:t>Introducción</a:t>
            </a:r>
            <a:endParaRPr lang="es-ES" sz="3200" dirty="0"/>
          </a:p>
        </p:txBody>
      </p:sp>
      <p:sp>
        <p:nvSpPr>
          <p:cNvPr id="24" name="CuadroTexto 23">
            <a:extLst>
              <a:ext uri="{FF2B5EF4-FFF2-40B4-BE49-F238E27FC236}">
                <a16:creationId xmlns:a16="http://schemas.microsoft.com/office/drawing/2014/main" id="{6CEDDDE6-9EA3-DF9B-9CF5-046E03060077}"/>
              </a:ext>
            </a:extLst>
          </p:cNvPr>
          <p:cNvSpPr txBox="1"/>
          <p:nvPr/>
        </p:nvSpPr>
        <p:spPr>
          <a:xfrm>
            <a:off x="599379" y="1601572"/>
            <a:ext cx="10747296" cy="5216813"/>
          </a:xfrm>
          <a:prstGeom prst="rect">
            <a:avLst/>
          </a:prstGeom>
          <a:noFill/>
        </p:spPr>
        <p:txBody>
          <a:bodyPr wrap="square">
            <a:spAutoFit/>
          </a:bodyPr>
          <a:lstStyle/>
          <a:p>
            <a:pPr marL="285750" indent="-285750">
              <a:buFont typeface="Wingdings" panose="05000000000000000000" pitchFamily="2" charset="2"/>
              <a:buChar char="q"/>
            </a:pPr>
            <a:r>
              <a:rPr lang="es-ES" dirty="0">
                <a:highlight>
                  <a:srgbClr val="BC451B"/>
                </a:highlight>
                <a:latin typeface="Cascadia Code" panose="020B0609020000020004" pitchFamily="49" charset="0"/>
                <a:ea typeface="Cascadia Code" panose="020B0609020000020004" pitchFamily="49" charset="0"/>
                <a:cs typeface="Cascadia Code" panose="020B0609020000020004" pitchFamily="49" charset="0"/>
              </a:rPr>
              <a:t>Visual Studio </a:t>
            </a:r>
            <a:r>
              <a:rPr lang="es-ES" dirty="0" err="1">
                <a:highlight>
                  <a:srgbClr val="BC451B"/>
                </a:highlight>
                <a:latin typeface="Cascadia Code" panose="020B0609020000020004" pitchFamily="49" charset="0"/>
                <a:ea typeface="Cascadia Code" panose="020B0609020000020004" pitchFamily="49" charset="0"/>
                <a:cs typeface="Cascadia Code" panose="020B0609020000020004" pitchFamily="49" charset="0"/>
              </a:rPr>
              <a:t>Code</a:t>
            </a:r>
            <a:endParaRPr lang="es-ES" dirty="0">
              <a:highlight>
                <a:srgbClr val="BC451B"/>
              </a:highlight>
              <a:latin typeface="Cascadia Code" panose="020B0609020000020004" pitchFamily="49" charset="0"/>
              <a:ea typeface="Cascadia Code" panose="020B0609020000020004" pitchFamily="49" charset="0"/>
              <a:cs typeface="Cascadia Code" panose="020B0609020000020004" pitchFamily="49" charset="0"/>
            </a:endParaRPr>
          </a:p>
          <a:p>
            <a:pPr marL="285750" indent="-285750">
              <a:buFont typeface="Wingdings" panose="05000000000000000000" pitchFamily="2" charset="2"/>
              <a:buChar char="q"/>
            </a:pPr>
            <a:endParaRPr lang="es-ES" dirty="0">
              <a:latin typeface="Cascadia Code" panose="020B0609020000020004" pitchFamily="49" charset="0"/>
              <a:ea typeface="Cascadia Code" panose="020B0609020000020004" pitchFamily="49" charset="0"/>
              <a:cs typeface="Cascadia Code" panose="020B0609020000020004" pitchFamily="49" charset="0"/>
            </a:endParaRPr>
          </a:p>
          <a:p>
            <a:pPr>
              <a:lnSpc>
                <a:spcPct val="150000"/>
              </a:lnSpc>
            </a:pPr>
            <a:r>
              <a:rPr lang="es-ES" dirty="0">
                <a:solidFill>
                  <a:srgbClr val="FFC000"/>
                </a:solidFill>
                <a:latin typeface="Cascadia Code" panose="020B0609020000020004" pitchFamily="49" charset="0"/>
                <a:ea typeface="Cascadia Code" panose="020B0609020000020004" pitchFamily="49" charset="0"/>
                <a:cs typeface="Cascadia Code" panose="020B0609020000020004" pitchFamily="49" charset="0"/>
              </a:rPr>
              <a:t>EMMET</a:t>
            </a:r>
          </a:p>
          <a:p>
            <a:pPr algn="just">
              <a:lnSpc>
                <a:spcPct val="150000"/>
              </a:lnSpc>
            </a:pPr>
            <a:r>
              <a:rPr lang="es-ES" dirty="0">
                <a:latin typeface="Cascadia Code" panose="020B0609020000020004" pitchFamily="49" charset="0"/>
                <a:ea typeface="Cascadia Code" panose="020B0609020000020004" pitchFamily="49" charset="0"/>
                <a:cs typeface="Cascadia Code" panose="020B0609020000020004" pitchFamily="49" charset="0"/>
                <a:sym typeface="Wingdings" panose="05000000000000000000" pitchFamily="2" charset="2"/>
              </a:rPr>
              <a:t>Es una colección de </a:t>
            </a:r>
            <a:r>
              <a:rPr lang="es-ES" dirty="0" err="1">
                <a:latin typeface="Cascadia Code" panose="020B0609020000020004" pitchFamily="49" charset="0"/>
                <a:ea typeface="Cascadia Code" panose="020B0609020000020004" pitchFamily="49" charset="0"/>
                <a:cs typeface="Cascadia Code" panose="020B0609020000020004" pitchFamily="49" charset="0"/>
                <a:sym typeface="Wingdings" panose="05000000000000000000" pitchFamily="2" charset="2"/>
              </a:rPr>
              <a:t>plugins</a:t>
            </a:r>
            <a:r>
              <a:rPr lang="es-ES" dirty="0">
                <a:latin typeface="Cascadia Code" panose="020B0609020000020004" pitchFamily="49" charset="0"/>
                <a:ea typeface="Cascadia Code" panose="020B0609020000020004" pitchFamily="49" charset="0"/>
                <a:cs typeface="Cascadia Code" panose="020B0609020000020004" pitchFamily="49" charset="0"/>
                <a:sym typeface="Wingdings" panose="05000000000000000000" pitchFamily="2" charset="2"/>
              </a:rPr>
              <a:t> para editores de texto que realizan diferentes tareas que facilitan la edición: atajos, rellenar automáticamente, plantillas…</a:t>
            </a:r>
          </a:p>
          <a:p>
            <a:pPr>
              <a:lnSpc>
                <a:spcPct val="150000"/>
              </a:lnSpc>
            </a:pPr>
            <a:endParaRPr lang="es-ES" dirty="0">
              <a:latin typeface="Cascadia Code" panose="020B0609020000020004" pitchFamily="49" charset="0"/>
              <a:ea typeface="Cascadia Code" panose="020B0609020000020004" pitchFamily="49" charset="0"/>
              <a:cs typeface="Cascadia Code" panose="020B0609020000020004" pitchFamily="49" charset="0"/>
              <a:sym typeface="Wingdings" panose="05000000000000000000" pitchFamily="2" charset="2"/>
            </a:endParaRPr>
          </a:p>
          <a:p>
            <a:pPr>
              <a:lnSpc>
                <a:spcPct val="150000"/>
              </a:lnSpc>
            </a:pPr>
            <a:endParaRPr lang="es-ES" dirty="0">
              <a:latin typeface="Cascadia Code" panose="020B0609020000020004" pitchFamily="49" charset="0"/>
              <a:ea typeface="Cascadia Code" panose="020B0609020000020004" pitchFamily="49" charset="0"/>
              <a:cs typeface="Cascadia Code" panose="020B0609020000020004" pitchFamily="49" charset="0"/>
            </a:endParaRPr>
          </a:p>
          <a:p>
            <a:endParaRPr lang="es-ES" dirty="0">
              <a:latin typeface="Cascadia Code" panose="020B0609020000020004" pitchFamily="49" charset="0"/>
              <a:ea typeface="Cascadia Code" panose="020B0609020000020004" pitchFamily="49" charset="0"/>
              <a:cs typeface="Cascadia Code" panose="020B0609020000020004" pitchFamily="49" charset="0"/>
            </a:endParaRPr>
          </a:p>
          <a:p>
            <a:endParaRPr lang="es-ES" dirty="0">
              <a:latin typeface="Cascadia Code" panose="020B0609020000020004" pitchFamily="49" charset="0"/>
              <a:ea typeface="Cascadia Code" panose="020B0609020000020004" pitchFamily="49" charset="0"/>
              <a:cs typeface="Cascadia Code" panose="020B0609020000020004" pitchFamily="49" charset="0"/>
            </a:endParaRPr>
          </a:p>
          <a:p>
            <a:endParaRPr lang="es-ES" dirty="0">
              <a:latin typeface="Cascadia Code" panose="020B0609020000020004" pitchFamily="49" charset="0"/>
              <a:ea typeface="Cascadia Code" panose="020B0609020000020004" pitchFamily="49" charset="0"/>
              <a:cs typeface="Cascadia Code" panose="020B0609020000020004" pitchFamily="49" charset="0"/>
            </a:endParaRPr>
          </a:p>
          <a:p>
            <a:endParaRPr lang="es-ES" dirty="0">
              <a:latin typeface="Cascadia Code" panose="020B0609020000020004" pitchFamily="49" charset="0"/>
              <a:ea typeface="Cascadia Code" panose="020B0609020000020004" pitchFamily="49" charset="0"/>
              <a:cs typeface="Cascadia Code" panose="020B0609020000020004" pitchFamily="49" charset="0"/>
            </a:endParaRPr>
          </a:p>
          <a:p>
            <a:endParaRPr lang="es-ES" dirty="0">
              <a:latin typeface="Cascadia Code" panose="020B0609020000020004" pitchFamily="49" charset="0"/>
              <a:ea typeface="Cascadia Code" panose="020B0609020000020004" pitchFamily="49" charset="0"/>
              <a:cs typeface="Cascadia Code" panose="020B0609020000020004" pitchFamily="49" charset="0"/>
            </a:endParaRPr>
          </a:p>
          <a:p>
            <a:endParaRPr lang="es-ES" dirty="0">
              <a:latin typeface="Cascadia Code" panose="020B0609020000020004" pitchFamily="49" charset="0"/>
              <a:ea typeface="Cascadia Code" panose="020B0609020000020004" pitchFamily="49" charset="0"/>
              <a:cs typeface="Cascadia Code" panose="020B0609020000020004" pitchFamily="49" charset="0"/>
            </a:endParaRPr>
          </a:p>
          <a:p>
            <a:pPr marL="285750" indent="-285750">
              <a:buFont typeface="Wingdings" panose="05000000000000000000" pitchFamily="2" charset="2"/>
              <a:buChar char="q"/>
            </a:pPr>
            <a:endParaRPr lang="es-ES" dirty="0">
              <a:latin typeface="Cascadia Code" panose="020B0609020000020004" pitchFamily="49" charset="0"/>
              <a:ea typeface="Cascadia Code" panose="020B0609020000020004" pitchFamily="49" charset="0"/>
              <a:cs typeface="Cascadia Code" panose="020B0609020000020004" pitchFamily="49" charset="0"/>
            </a:endParaRPr>
          </a:p>
          <a:p>
            <a:pPr marL="285750" indent="-285750">
              <a:buFont typeface="Wingdings" panose="05000000000000000000" pitchFamily="2" charset="2"/>
              <a:buChar char="q"/>
            </a:pPr>
            <a:endParaRPr lang="es-ES" dirty="0">
              <a:latin typeface="Cascadia Code" panose="020B0609020000020004" pitchFamily="49" charset="0"/>
              <a:ea typeface="Cascadia Code" panose="020B0609020000020004" pitchFamily="49" charset="0"/>
              <a:cs typeface="Cascadia Code" panose="020B0609020000020004" pitchFamily="49" charset="0"/>
            </a:endParaRPr>
          </a:p>
          <a:p>
            <a:endParaRPr lang="es-ES" dirty="0"/>
          </a:p>
        </p:txBody>
      </p:sp>
      <p:sp>
        <p:nvSpPr>
          <p:cNvPr id="39" name="CuadroTexto 38">
            <a:extLst>
              <a:ext uri="{FF2B5EF4-FFF2-40B4-BE49-F238E27FC236}">
                <a16:creationId xmlns:a16="http://schemas.microsoft.com/office/drawing/2014/main" id="{D3098BB4-4D7D-CE60-8674-44D3116F4D13}"/>
              </a:ext>
            </a:extLst>
          </p:cNvPr>
          <p:cNvSpPr txBox="1"/>
          <p:nvPr/>
        </p:nvSpPr>
        <p:spPr>
          <a:xfrm>
            <a:off x="23210" y="6494532"/>
            <a:ext cx="7042150" cy="369332"/>
          </a:xfrm>
          <a:prstGeom prst="rect">
            <a:avLst/>
          </a:prstGeom>
          <a:noFill/>
        </p:spPr>
        <p:txBody>
          <a:bodyPr wrap="square">
            <a:spAutoFit/>
          </a:bodyPr>
          <a:lstStyle/>
          <a:p>
            <a:r>
              <a:rPr lang="es-ES" dirty="0">
                <a:latin typeface="Cascadia Code" panose="020B0609020000020004" pitchFamily="49" charset="0"/>
                <a:ea typeface="Cascadia Code" panose="020B0609020000020004" pitchFamily="49" charset="0"/>
                <a:cs typeface="Cascadia Code" panose="020B0609020000020004" pitchFamily="49" charset="0"/>
              </a:rPr>
              <a:t>52</a:t>
            </a:r>
            <a:endParaRPr lang="es-ES" dirty="0"/>
          </a:p>
        </p:txBody>
      </p:sp>
      <p:pic>
        <p:nvPicPr>
          <p:cNvPr id="3074" name="Picture 2" descr="Screen capture that shows IntelliSense in action for a JavaScript file.">
            <a:extLst>
              <a:ext uri="{FF2B5EF4-FFF2-40B4-BE49-F238E27FC236}">
                <a16:creationId xmlns:a16="http://schemas.microsoft.com/office/drawing/2014/main" id="{C6363912-2415-F871-9B8C-9109CA51C3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8863" y="3631347"/>
            <a:ext cx="5911158" cy="256535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3" name="CuadroTexto 2">
            <a:extLst>
              <a:ext uri="{FF2B5EF4-FFF2-40B4-BE49-F238E27FC236}">
                <a16:creationId xmlns:a16="http://schemas.microsoft.com/office/drawing/2014/main" id="{9626270F-ACD7-4F09-E3AB-5F1F9F8BD6A6}"/>
              </a:ext>
            </a:extLst>
          </p:cNvPr>
          <p:cNvSpPr txBox="1"/>
          <p:nvPr/>
        </p:nvSpPr>
        <p:spPr>
          <a:xfrm>
            <a:off x="7192361" y="4209978"/>
            <a:ext cx="4250776" cy="1290674"/>
          </a:xfrm>
          <a:prstGeom prst="rect">
            <a:avLst/>
          </a:prstGeom>
          <a:noFill/>
        </p:spPr>
        <p:txBody>
          <a:bodyPr wrap="square">
            <a:spAutoFit/>
          </a:bodyPr>
          <a:lstStyle/>
          <a:p>
            <a:pPr algn="just">
              <a:lnSpc>
                <a:spcPct val="150000"/>
              </a:lnSpc>
            </a:pPr>
            <a:r>
              <a:rPr lang="es-ES" sz="1800" dirty="0">
                <a:highlight>
                  <a:srgbClr val="008000"/>
                </a:highlight>
                <a:latin typeface="Cascadia Code" panose="020B0609020000020004" pitchFamily="49" charset="0"/>
                <a:ea typeface="Cascadia Code" panose="020B0609020000020004" pitchFamily="49" charset="0"/>
                <a:cs typeface="Cascadia Code" panose="020B0609020000020004" pitchFamily="49" charset="0"/>
              </a:rPr>
              <a:t>Prueba a crear un documento .</a:t>
            </a:r>
            <a:r>
              <a:rPr lang="es-ES" sz="1800" dirty="0" err="1">
                <a:highlight>
                  <a:srgbClr val="008000"/>
                </a:highlight>
                <a:latin typeface="Cascadia Code" panose="020B0609020000020004" pitchFamily="49" charset="0"/>
                <a:ea typeface="Cascadia Code" panose="020B0609020000020004" pitchFamily="49" charset="0"/>
                <a:cs typeface="Cascadia Code" panose="020B0609020000020004" pitchFamily="49" charset="0"/>
              </a:rPr>
              <a:t>html</a:t>
            </a:r>
            <a:r>
              <a:rPr lang="es-ES" sz="1800" dirty="0">
                <a:highlight>
                  <a:srgbClr val="008000"/>
                </a:highlight>
                <a:latin typeface="Cascadia Code" panose="020B0609020000020004" pitchFamily="49" charset="0"/>
                <a:ea typeface="Cascadia Code" panose="020B0609020000020004" pitchFamily="49" charset="0"/>
                <a:cs typeface="Cascadia Code" panose="020B0609020000020004" pitchFamily="49" charset="0"/>
              </a:rPr>
              <a:t> y escribir el carácter “!”. ¿Qué sucede?</a:t>
            </a:r>
            <a:endParaRPr lang="es-ES" sz="1800" dirty="0">
              <a:highlight>
                <a:srgbClr val="008000"/>
              </a:highlight>
            </a:endParaRPr>
          </a:p>
        </p:txBody>
      </p:sp>
    </p:spTree>
    <p:extLst>
      <p:ext uri="{BB962C8B-B14F-4D97-AF65-F5344CB8AC3E}">
        <p14:creationId xmlns:p14="http://schemas.microsoft.com/office/powerpoint/2010/main" val="344128256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95FAFB-B417-9C06-204D-3C3E7B3B5EDC}"/>
            </a:ext>
          </a:extLst>
        </p:cNvPr>
        <p:cNvGrpSpPr/>
        <p:nvPr/>
      </p:nvGrpSpPr>
      <p:grpSpPr>
        <a:xfrm>
          <a:off x="0" y="0"/>
          <a:ext cx="0" cy="0"/>
          <a:chOff x="0" y="0"/>
          <a:chExt cx="0" cy="0"/>
        </a:xfrm>
      </p:grpSpPr>
      <p:sp>
        <p:nvSpPr>
          <p:cNvPr id="6" name="Título 1">
            <a:extLst>
              <a:ext uri="{FF2B5EF4-FFF2-40B4-BE49-F238E27FC236}">
                <a16:creationId xmlns:a16="http://schemas.microsoft.com/office/drawing/2014/main" id="{1276BCB5-A0C3-1201-772F-85CA76E67D72}"/>
              </a:ext>
            </a:extLst>
          </p:cNvPr>
          <p:cNvSpPr txBox="1">
            <a:spLocks/>
          </p:cNvSpPr>
          <p:nvPr/>
        </p:nvSpPr>
        <p:spPr>
          <a:xfrm>
            <a:off x="15755" y="178802"/>
            <a:ext cx="9144000" cy="324289"/>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s-ES" sz="1800" dirty="0">
                <a:latin typeface="Cascadia Code" panose="020B0609020000020004" pitchFamily="49" charset="0"/>
                <a:ea typeface="Cascadia Code" panose="020B0609020000020004" pitchFamily="49" charset="0"/>
                <a:cs typeface="Cascadia Code" panose="020B0609020000020004" pitchFamily="49" charset="0"/>
              </a:rPr>
              <a:t>Unidad 1. Introducción a la Programación de Inteligencia Artificial</a:t>
            </a:r>
          </a:p>
        </p:txBody>
      </p:sp>
      <p:pic>
        <p:nvPicPr>
          <p:cNvPr id="9" name="Imagen 8" descr="Imagen que contiene señal, reloj&#10;&#10;Descripción generada automáticamente">
            <a:extLst>
              <a:ext uri="{FF2B5EF4-FFF2-40B4-BE49-F238E27FC236}">
                <a16:creationId xmlns:a16="http://schemas.microsoft.com/office/drawing/2014/main" id="{BCA57EC1-3E90-983A-DD18-D111E9B5AD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95660" y="26017"/>
            <a:ext cx="1180585" cy="979885"/>
          </a:xfrm>
          <a:prstGeom prst="rect">
            <a:avLst/>
          </a:prstGeom>
        </p:spPr>
      </p:pic>
      <p:cxnSp>
        <p:nvCxnSpPr>
          <p:cNvPr id="10" name="Conector recto 9">
            <a:extLst>
              <a:ext uri="{FF2B5EF4-FFF2-40B4-BE49-F238E27FC236}">
                <a16:creationId xmlns:a16="http://schemas.microsoft.com/office/drawing/2014/main" id="{CFFD3A59-B928-9D6A-81D5-81D84FB0E30A}"/>
              </a:ext>
            </a:extLst>
          </p:cNvPr>
          <p:cNvCxnSpPr>
            <a:cxnSpLocks/>
            <a:endCxn id="11" idx="1"/>
          </p:cNvCxnSpPr>
          <p:nvPr/>
        </p:nvCxnSpPr>
        <p:spPr>
          <a:xfrm>
            <a:off x="15755" y="977450"/>
            <a:ext cx="2830314" cy="848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Rectángulo: esquinas redondeadas 10">
            <a:extLst>
              <a:ext uri="{FF2B5EF4-FFF2-40B4-BE49-F238E27FC236}">
                <a16:creationId xmlns:a16="http://schemas.microsoft.com/office/drawing/2014/main" id="{98CEA952-808E-D7EB-B0A0-C401D8A05E2D}"/>
              </a:ext>
            </a:extLst>
          </p:cNvPr>
          <p:cNvSpPr/>
          <p:nvPr/>
        </p:nvSpPr>
        <p:spPr>
          <a:xfrm>
            <a:off x="2846069" y="714560"/>
            <a:ext cx="6313685" cy="542740"/>
          </a:xfrm>
          <a:prstGeom prst="roundRect">
            <a:avLst/>
          </a:prstGeom>
          <a:solidFill>
            <a:srgbClr val="FFFFFF">
              <a:alpha val="20000"/>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2" name="Conector recto 11">
            <a:extLst>
              <a:ext uri="{FF2B5EF4-FFF2-40B4-BE49-F238E27FC236}">
                <a16:creationId xmlns:a16="http://schemas.microsoft.com/office/drawing/2014/main" id="{2CB8F2C5-B531-3CF8-94C7-A1C13ABB1449}"/>
              </a:ext>
            </a:extLst>
          </p:cNvPr>
          <p:cNvCxnSpPr>
            <a:cxnSpLocks/>
            <a:stCxn id="11" idx="3"/>
          </p:cNvCxnSpPr>
          <p:nvPr/>
        </p:nvCxnSpPr>
        <p:spPr>
          <a:xfrm>
            <a:off x="9159754" y="985930"/>
            <a:ext cx="3016491" cy="1186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CuadroTexto 21">
            <a:extLst>
              <a:ext uri="{FF2B5EF4-FFF2-40B4-BE49-F238E27FC236}">
                <a16:creationId xmlns:a16="http://schemas.microsoft.com/office/drawing/2014/main" id="{C14DACEA-3278-AE16-3446-2A6C43C3192C}"/>
              </a:ext>
            </a:extLst>
          </p:cNvPr>
          <p:cNvSpPr txBox="1"/>
          <p:nvPr/>
        </p:nvSpPr>
        <p:spPr>
          <a:xfrm>
            <a:off x="4681974" y="672525"/>
            <a:ext cx="3095161" cy="584775"/>
          </a:xfrm>
          <a:prstGeom prst="rect">
            <a:avLst/>
          </a:prstGeom>
          <a:noFill/>
        </p:spPr>
        <p:txBody>
          <a:bodyPr wrap="square">
            <a:spAutoFit/>
          </a:bodyPr>
          <a:lstStyle/>
          <a:p>
            <a:r>
              <a:rPr lang="es-ES" sz="3200" dirty="0">
                <a:latin typeface="Cascadia Code" panose="020B0609020000020004" pitchFamily="49" charset="0"/>
                <a:ea typeface="Cascadia Code" panose="020B0609020000020004" pitchFamily="49" charset="0"/>
                <a:cs typeface="Cascadia Code" panose="020B0609020000020004" pitchFamily="49" charset="0"/>
              </a:rPr>
              <a:t>Introducción</a:t>
            </a:r>
            <a:endParaRPr lang="es-ES" sz="3200" dirty="0"/>
          </a:p>
        </p:txBody>
      </p:sp>
      <p:sp>
        <p:nvSpPr>
          <p:cNvPr id="24" name="CuadroTexto 23">
            <a:extLst>
              <a:ext uri="{FF2B5EF4-FFF2-40B4-BE49-F238E27FC236}">
                <a16:creationId xmlns:a16="http://schemas.microsoft.com/office/drawing/2014/main" id="{423BF2C2-2A9B-D6D2-51B1-5C05D63A87AF}"/>
              </a:ext>
            </a:extLst>
          </p:cNvPr>
          <p:cNvSpPr txBox="1"/>
          <p:nvPr/>
        </p:nvSpPr>
        <p:spPr>
          <a:xfrm>
            <a:off x="599379" y="1601572"/>
            <a:ext cx="10747296" cy="6047809"/>
          </a:xfrm>
          <a:prstGeom prst="rect">
            <a:avLst/>
          </a:prstGeom>
          <a:noFill/>
        </p:spPr>
        <p:txBody>
          <a:bodyPr wrap="square">
            <a:spAutoFit/>
          </a:bodyPr>
          <a:lstStyle/>
          <a:p>
            <a:pPr marL="285750" indent="-285750">
              <a:buFont typeface="Wingdings" panose="05000000000000000000" pitchFamily="2" charset="2"/>
              <a:buChar char="q"/>
            </a:pPr>
            <a:r>
              <a:rPr lang="es-ES" dirty="0">
                <a:highlight>
                  <a:srgbClr val="BC451B"/>
                </a:highlight>
                <a:latin typeface="Cascadia Code" panose="020B0609020000020004" pitchFamily="49" charset="0"/>
                <a:ea typeface="Cascadia Code" panose="020B0609020000020004" pitchFamily="49" charset="0"/>
                <a:cs typeface="Cascadia Code" panose="020B0609020000020004" pitchFamily="49" charset="0"/>
              </a:rPr>
              <a:t>Visual Studio </a:t>
            </a:r>
            <a:r>
              <a:rPr lang="es-ES" dirty="0" err="1">
                <a:highlight>
                  <a:srgbClr val="BC451B"/>
                </a:highlight>
                <a:latin typeface="Cascadia Code" panose="020B0609020000020004" pitchFamily="49" charset="0"/>
                <a:ea typeface="Cascadia Code" panose="020B0609020000020004" pitchFamily="49" charset="0"/>
                <a:cs typeface="Cascadia Code" panose="020B0609020000020004" pitchFamily="49" charset="0"/>
              </a:rPr>
              <a:t>Code</a:t>
            </a:r>
            <a:endParaRPr lang="es-ES" dirty="0">
              <a:highlight>
                <a:srgbClr val="BC451B"/>
              </a:highlight>
              <a:latin typeface="Cascadia Code" panose="020B0609020000020004" pitchFamily="49" charset="0"/>
              <a:ea typeface="Cascadia Code" panose="020B0609020000020004" pitchFamily="49" charset="0"/>
              <a:cs typeface="Cascadia Code" panose="020B0609020000020004" pitchFamily="49" charset="0"/>
            </a:endParaRPr>
          </a:p>
          <a:p>
            <a:pPr marL="285750" indent="-285750">
              <a:buFont typeface="Wingdings" panose="05000000000000000000" pitchFamily="2" charset="2"/>
              <a:buChar char="q"/>
            </a:pPr>
            <a:endParaRPr lang="es-ES" dirty="0">
              <a:latin typeface="Cascadia Code" panose="020B0609020000020004" pitchFamily="49" charset="0"/>
              <a:ea typeface="Cascadia Code" panose="020B0609020000020004" pitchFamily="49" charset="0"/>
              <a:cs typeface="Cascadia Code" panose="020B0609020000020004" pitchFamily="49" charset="0"/>
            </a:endParaRPr>
          </a:p>
          <a:p>
            <a:pPr>
              <a:lnSpc>
                <a:spcPct val="150000"/>
              </a:lnSpc>
            </a:pPr>
            <a:r>
              <a:rPr lang="es-ES" dirty="0">
                <a:solidFill>
                  <a:srgbClr val="FFC000"/>
                </a:solidFill>
                <a:latin typeface="Cascadia Code" panose="020B0609020000020004" pitchFamily="49" charset="0"/>
                <a:ea typeface="Cascadia Code" panose="020B0609020000020004" pitchFamily="49" charset="0"/>
                <a:cs typeface="Cascadia Code" panose="020B0609020000020004" pitchFamily="49" charset="0"/>
              </a:rPr>
              <a:t>Marketplace de Extensiones</a:t>
            </a:r>
          </a:p>
          <a:p>
            <a:pPr algn="just">
              <a:lnSpc>
                <a:spcPct val="150000"/>
              </a:lnSpc>
            </a:pPr>
            <a:r>
              <a:rPr lang="es-ES" dirty="0" err="1">
                <a:solidFill>
                  <a:srgbClr val="00B0F0"/>
                </a:solidFill>
                <a:latin typeface="Cascadia Code" panose="020B0609020000020004" pitchFamily="49" charset="0"/>
                <a:ea typeface="Cascadia Code" panose="020B0609020000020004" pitchFamily="49" charset="0"/>
                <a:cs typeface="Cascadia Code" panose="020B0609020000020004" pitchFamily="49" charset="0"/>
                <a:sym typeface="Wingdings" panose="05000000000000000000" pitchFamily="2" charset="2"/>
              </a:rPr>
              <a:t>VSCode</a:t>
            </a:r>
            <a:r>
              <a:rPr lang="es-ES" dirty="0">
                <a:latin typeface="Cascadia Code" panose="020B0609020000020004" pitchFamily="49" charset="0"/>
                <a:ea typeface="Cascadia Code" panose="020B0609020000020004" pitchFamily="49" charset="0"/>
                <a:cs typeface="Cascadia Code" panose="020B0609020000020004" pitchFamily="49" charset="0"/>
                <a:sym typeface="Wingdings" panose="05000000000000000000" pitchFamily="2" charset="2"/>
              </a:rPr>
              <a:t> tiene un gran ecosistema de extensiones que le permiten agregar lenguajes, depuradores y herramientas.</a:t>
            </a:r>
          </a:p>
          <a:p>
            <a:pPr algn="just">
              <a:lnSpc>
                <a:spcPct val="150000"/>
              </a:lnSpc>
            </a:pPr>
            <a:endParaRPr lang="es-ES" dirty="0">
              <a:latin typeface="Cascadia Code" panose="020B0609020000020004" pitchFamily="49" charset="0"/>
              <a:ea typeface="Cascadia Code" panose="020B0609020000020004" pitchFamily="49" charset="0"/>
              <a:cs typeface="Cascadia Code" panose="020B0609020000020004" pitchFamily="49" charset="0"/>
              <a:sym typeface="Wingdings" panose="05000000000000000000" pitchFamily="2" charset="2"/>
            </a:endParaRPr>
          </a:p>
          <a:p>
            <a:pPr algn="just">
              <a:lnSpc>
                <a:spcPct val="150000"/>
              </a:lnSpc>
            </a:pPr>
            <a:r>
              <a:rPr lang="es-ES" dirty="0">
                <a:latin typeface="Cascadia Code" panose="020B0609020000020004" pitchFamily="49" charset="0"/>
                <a:ea typeface="Cascadia Code" panose="020B0609020000020004" pitchFamily="49" charset="0"/>
                <a:cs typeface="Cascadia Code" panose="020B0609020000020004" pitchFamily="49" charset="0"/>
                <a:sym typeface="Wingdings" panose="05000000000000000000" pitchFamily="2" charset="2"/>
              </a:rPr>
              <a:t>Vamos a </a:t>
            </a:r>
            <a:r>
              <a:rPr lang="es-ES" dirty="0">
                <a:highlight>
                  <a:srgbClr val="008000"/>
                </a:highlight>
                <a:latin typeface="Cascadia Code" panose="020B0609020000020004" pitchFamily="49" charset="0"/>
                <a:ea typeface="Cascadia Code" panose="020B0609020000020004" pitchFamily="49" charset="0"/>
                <a:cs typeface="Cascadia Code" panose="020B0609020000020004" pitchFamily="49" charset="0"/>
                <a:sym typeface="Wingdings" panose="05000000000000000000" pitchFamily="2" charset="2"/>
              </a:rPr>
              <a:t>probar a instalar el lenguaje “Python” y tratar de escribir un script</a:t>
            </a:r>
            <a:r>
              <a:rPr lang="es-ES" dirty="0">
                <a:latin typeface="Cascadia Code" panose="020B0609020000020004" pitchFamily="49" charset="0"/>
                <a:ea typeface="Cascadia Code" panose="020B0609020000020004" pitchFamily="49" charset="0"/>
                <a:cs typeface="Cascadia Code" panose="020B0609020000020004" pitchFamily="49" charset="0"/>
                <a:sym typeface="Wingdings" panose="05000000000000000000" pitchFamily="2" charset="2"/>
              </a:rPr>
              <a:t>:</a:t>
            </a:r>
          </a:p>
          <a:p>
            <a:pPr>
              <a:lnSpc>
                <a:spcPct val="150000"/>
              </a:lnSpc>
            </a:pPr>
            <a:endParaRPr lang="es-ES" dirty="0">
              <a:latin typeface="Cascadia Code" panose="020B0609020000020004" pitchFamily="49" charset="0"/>
              <a:ea typeface="Cascadia Code" panose="020B0609020000020004" pitchFamily="49" charset="0"/>
              <a:cs typeface="Cascadia Code" panose="020B0609020000020004" pitchFamily="49" charset="0"/>
              <a:sym typeface="Wingdings" panose="05000000000000000000" pitchFamily="2" charset="2"/>
            </a:endParaRPr>
          </a:p>
          <a:p>
            <a:pPr>
              <a:lnSpc>
                <a:spcPct val="150000"/>
              </a:lnSpc>
            </a:pPr>
            <a:endParaRPr lang="es-ES" dirty="0">
              <a:latin typeface="Cascadia Code" panose="020B0609020000020004" pitchFamily="49" charset="0"/>
              <a:ea typeface="Cascadia Code" panose="020B0609020000020004" pitchFamily="49" charset="0"/>
              <a:cs typeface="Cascadia Code" panose="020B0609020000020004" pitchFamily="49" charset="0"/>
            </a:endParaRPr>
          </a:p>
          <a:p>
            <a:endParaRPr lang="es-ES" dirty="0">
              <a:latin typeface="Cascadia Code" panose="020B0609020000020004" pitchFamily="49" charset="0"/>
              <a:ea typeface="Cascadia Code" panose="020B0609020000020004" pitchFamily="49" charset="0"/>
              <a:cs typeface="Cascadia Code" panose="020B0609020000020004" pitchFamily="49" charset="0"/>
            </a:endParaRPr>
          </a:p>
          <a:p>
            <a:endParaRPr lang="es-ES" dirty="0">
              <a:latin typeface="Cascadia Code" panose="020B0609020000020004" pitchFamily="49" charset="0"/>
              <a:ea typeface="Cascadia Code" panose="020B0609020000020004" pitchFamily="49" charset="0"/>
              <a:cs typeface="Cascadia Code" panose="020B0609020000020004" pitchFamily="49" charset="0"/>
            </a:endParaRPr>
          </a:p>
          <a:p>
            <a:endParaRPr lang="es-ES" dirty="0">
              <a:latin typeface="Cascadia Code" panose="020B0609020000020004" pitchFamily="49" charset="0"/>
              <a:ea typeface="Cascadia Code" panose="020B0609020000020004" pitchFamily="49" charset="0"/>
              <a:cs typeface="Cascadia Code" panose="020B0609020000020004" pitchFamily="49" charset="0"/>
            </a:endParaRPr>
          </a:p>
          <a:p>
            <a:endParaRPr lang="es-ES" dirty="0">
              <a:latin typeface="Cascadia Code" panose="020B0609020000020004" pitchFamily="49" charset="0"/>
              <a:ea typeface="Cascadia Code" panose="020B0609020000020004" pitchFamily="49" charset="0"/>
              <a:cs typeface="Cascadia Code" panose="020B0609020000020004" pitchFamily="49" charset="0"/>
            </a:endParaRPr>
          </a:p>
          <a:p>
            <a:endParaRPr lang="es-ES" dirty="0">
              <a:latin typeface="Cascadia Code" panose="020B0609020000020004" pitchFamily="49" charset="0"/>
              <a:ea typeface="Cascadia Code" panose="020B0609020000020004" pitchFamily="49" charset="0"/>
              <a:cs typeface="Cascadia Code" panose="020B0609020000020004" pitchFamily="49" charset="0"/>
            </a:endParaRPr>
          </a:p>
          <a:p>
            <a:endParaRPr lang="es-ES" dirty="0">
              <a:latin typeface="Cascadia Code" panose="020B0609020000020004" pitchFamily="49" charset="0"/>
              <a:ea typeface="Cascadia Code" panose="020B0609020000020004" pitchFamily="49" charset="0"/>
              <a:cs typeface="Cascadia Code" panose="020B0609020000020004" pitchFamily="49" charset="0"/>
            </a:endParaRPr>
          </a:p>
          <a:p>
            <a:pPr marL="285750" indent="-285750">
              <a:buFont typeface="Wingdings" panose="05000000000000000000" pitchFamily="2" charset="2"/>
              <a:buChar char="q"/>
            </a:pPr>
            <a:endParaRPr lang="es-ES" dirty="0">
              <a:latin typeface="Cascadia Code" panose="020B0609020000020004" pitchFamily="49" charset="0"/>
              <a:ea typeface="Cascadia Code" panose="020B0609020000020004" pitchFamily="49" charset="0"/>
              <a:cs typeface="Cascadia Code" panose="020B0609020000020004" pitchFamily="49" charset="0"/>
            </a:endParaRPr>
          </a:p>
          <a:p>
            <a:pPr marL="285750" indent="-285750">
              <a:buFont typeface="Wingdings" panose="05000000000000000000" pitchFamily="2" charset="2"/>
              <a:buChar char="q"/>
            </a:pPr>
            <a:endParaRPr lang="es-ES" dirty="0">
              <a:latin typeface="Cascadia Code" panose="020B0609020000020004" pitchFamily="49" charset="0"/>
              <a:ea typeface="Cascadia Code" panose="020B0609020000020004" pitchFamily="49" charset="0"/>
              <a:cs typeface="Cascadia Code" panose="020B0609020000020004" pitchFamily="49" charset="0"/>
            </a:endParaRPr>
          </a:p>
          <a:p>
            <a:endParaRPr lang="es-ES" dirty="0"/>
          </a:p>
        </p:txBody>
      </p:sp>
      <p:sp>
        <p:nvSpPr>
          <p:cNvPr id="39" name="CuadroTexto 38">
            <a:extLst>
              <a:ext uri="{FF2B5EF4-FFF2-40B4-BE49-F238E27FC236}">
                <a16:creationId xmlns:a16="http://schemas.microsoft.com/office/drawing/2014/main" id="{853AD8BE-5E7E-C462-73EE-BA5DDEDDC180}"/>
              </a:ext>
            </a:extLst>
          </p:cNvPr>
          <p:cNvSpPr txBox="1"/>
          <p:nvPr/>
        </p:nvSpPr>
        <p:spPr>
          <a:xfrm>
            <a:off x="23210" y="6494532"/>
            <a:ext cx="7042150" cy="369332"/>
          </a:xfrm>
          <a:prstGeom prst="rect">
            <a:avLst/>
          </a:prstGeom>
          <a:noFill/>
        </p:spPr>
        <p:txBody>
          <a:bodyPr wrap="square">
            <a:spAutoFit/>
          </a:bodyPr>
          <a:lstStyle/>
          <a:p>
            <a:r>
              <a:rPr lang="es-ES" dirty="0">
                <a:latin typeface="Cascadia Code" panose="020B0609020000020004" pitchFamily="49" charset="0"/>
                <a:ea typeface="Cascadia Code" panose="020B0609020000020004" pitchFamily="49" charset="0"/>
                <a:cs typeface="Cascadia Code" panose="020B0609020000020004" pitchFamily="49" charset="0"/>
              </a:rPr>
              <a:t>53</a:t>
            </a:r>
            <a:endParaRPr lang="es-ES" dirty="0"/>
          </a:p>
        </p:txBody>
      </p:sp>
      <p:pic>
        <p:nvPicPr>
          <p:cNvPr id="7" name="Imagen 6">
            <a:extLst>
              <a:ext uri="{FF2B5EF4-FFF2-40B4-BE49-F238E27FC236}">
                <a16:creationId xmlns:a16="http://schemas.microsoft.com/office/drawing/2014/main" id="{D1F286AC-0588-6EC4-D9D6-B30A8D4B4D69}"/>
              </a:ext>
            </a:extLst>
          </p:cNvPr>
          <p:cNvPicPr>
            <a:picLocks noChangeAspect="1"/>
          </p:cNvPicPr>
          <p:nvPr/>
        </p:nvPicPr>
        <p:blipFill>
          <a:blip r:embed="rId3"/>
          <a:stretch>
            <a:fillRect/>
          </a:stretch>
        </p:blipFill>
        <p:spPr>
          <a:xfrm>
            <a:off x="733325" y="5097295"/>
            <a:ext cx="4225487" cy="722372"/>
          </a:xfrm>
          <a:prstGeom prst="rect">
            <a:avLst/>
          </a:prstGeom>
          <a:ln>
            <a:solidFill>
              <a:schemeClr val="tx1"/>
            </a:solidFill>
          </a:ln>
        </p:spPr>
      </p:pic>
      <p:pic>
        <p:nvPicPr>
          <p:cNvPr id="13" name="Imagen 12">
            <a:extLst>
              <a:ext uri="{FF2B5EF4-FFF2-40B4-BE49-F238E27FC236}">
                <a16:creationId xmlns:a16="http://schemas.microsoft.com/office/drawing/2014/main" id="{8814D96C-4A1D-26CA-3A99-7B24CD6E2CC4}"/>
              </a:ext>
            </a:extLst>
          </p:cNvPr>
          <p:cNvPicPr>
            <a:picLocks noChangeAspect="1"/>
          </p:cNvPicPr>
          <p:nvPr/>
        </p:nvPicPr>
        <p:blipFill>
          <a:blip r:embed="rId4"/>
          <a:stretch>
            <a:fillRect/>
          </a:stretch>
        </p:blipFill>
        <p:spPr>
          <a:xfrm>
            <a:off x="6502737" y="4344056"/>
            <a:ext cx="4165262" cy="2228850"/>
          </a:xfrm>
          <a:prstGeom prst="rect">
            <a:avLst/>
          </a:prstGeom>
          <a:ln>
            <a:solidFill>
              <a:schemeClr val="tx1"/>
            </a:solidFill>
          </a:ln>
        </p:spPr>
      </p:pic>
      <p:cxnSp>
        <p:nvCxnSpPr>
          <p:cNvPr id="14" name="Conector recto de flecha 13">
            <a:extLst>
              <a:ext uri="{FF2B5EF4-FFF2-40B4-BE49-F238E27FC236}">
                <a16:creationId xmlns:a16="http://schemas.microsoft.com/office/drawing/2014/main" id="{220D09F5-62E3-828C-5246-03D7718D938D}"/>
              </a:ext>
            </a:extLst>
          </p:cNvPr>
          <p:cNvCxnSpPr>
            <a:cxnSpLocks/>
            <a:stCxn id="7" idx="3"/>
            <a:endCxn id="13" idx="1"/>
          </p:cNvCxnSpPr>
          <p:nvPr/>
        </p:nvCxnSpPr>
        <p:spPr>
          <a:xfrm>
            <a:off x="4958812" y="5458481"/>
            <a:ext cx="154392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5293278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B2DE9F-824D-4A1F-2C7F-4200AF085569}"/>
            </a:ext>
          </a:extLst>
        </p:cNvPr>
        <p:cNvGrpSpPr/>
        <p:nvPr/>
      </p:nvGrpSpPr>
      <p:grpSpPr>
        <a:xfrm>
          <a:off x="0" y="0"/>
          <a:ext cx="0" cy="0"/>
          <a:chOff x="0" y="0"/>
          <a:chExt cx="0" cy="0"/>
        </a:xfrm>
      </p:grpSpPr>
      <p:sp>
        <p:nvSpPr>
          <p:cNvPr id="6" name="Título 1">
            <a:extLst>
              <a:ext uri="{FF2B5EF4-FFF2-40B4-BE49-F238E27FC236}">
                <a16:creationId xmlns:a16="http://schemas.microsoft.com/office/drawing/2014/main" id="{C0CE3B49-1F53-C8E6-68CB-E89083A897FD}"/>
              </a:ext>
            </a:extLst>
          </p:cNvPr>
          <p:cNvSpPr txBox="1">
            <a:spLocks/>
          </p:cNvSpPr>
          <p:nvPr/>
        </p:nvSpPr>
        <p:spPr>
          <a:xfrm>
            <a:off x="15755" y="178802"/>
            <a:ext cx="9144000" cy="324289"/>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s-ES" sz="1800" dirty="0">
                <a:latin typeface="Cascadia Code" panose="020B0609020000020004" pitchFamily="49" charset="0"/>
                <a:ea typeface="Cascadia Code" panose="020B0609020000020004" pitchFamily="49" charset="0"/>
                <a:cs typeface="Cascadia Code" panose="020B0609020000020004" pitchFamily="49" charset="0"/>
              </a:rPr>
              <a:t>Unidad 1. Introducción a la Programación de Inteligencia Artificial</a:t>
            </a:r>
          </a:p>
        </p:txBody>
      </p:sp>
      <p:pic>
        <p:nvPicPr>
          <p:cNvPr id="9" name="Imagen 8" descr="Imagen que contiene señal, reloj&#10;&#10;Descripción generada automáticamente">
            <a:extLst>
              <a:ext uri="{FF2B5EF4-FFF2-40B4-BE49-F238E27FC236}">
                <a16:creationId xmlns:a16="http://schemas.microsoft.com/office/drawing/2014/main" id="{606698A5-E154-A68E-EDA6-86081B3FCD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95660" y="26017"/>
            <a:ext cx="1180585" cy="979885"/>
          </a:xfrm>
          <a:prstGeom prst="rect">
            <a:avLst/>
          </a:prstGeom>
        </p:spPr>
      </p:pic>
      <p:cxnSp>
        <p:nvCxnSpPr>
          <p:cNvPr id="10" name="Conector recto 9">
            <a:extLst>
              <a:ext uri="{FF2B5EF4-FFF2-40B4-BE49-F238E27FC236}">
                <a16:creationId xmlns:a16="http://schemas.microsoft.com/office/drawing/2014/main" id="{82334CD3-3594-41E0-73F4-442872A2FDD9}"/>
              </a:ext>
            </a:extLst>
          </p:cNvPr>
          <p:cNvCxnSpPr>
            <a:cxnSpLocks/>
            <a:endCxn id="11" idx="1"/>
          </p:cNvCxnSpPr>
          <p:nvPr/>
        </p:nvCxnSpPr>
        <p:spPr>
          <a:xfrm>
            <a:off x="15755" y="977450"/>
            <a:ext cx="2830314" cy="848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Rectángulo: esquinas redondeadas 10">
            <a:extLst>
              <a:ext uri="{FF2B5EF4-FFF2-40B4-BE49-F238E27FC236}">
                <a16:creationId xmlns:a16="http://schemas.microsoft.com/office/drawing/2014/main" id="{CA083FA5-732B-04E2-1B42-7CF79E08D0C2}"/>
              </a:ext>
            </a:extLst>
          </p:cNvPr>
          <p:cNvSpPr/>
          <p:nvPr/>
        </p:nvSpPr>
        <p:spPr>
          <a:xfrm>
            <a:off x="2846069" y="714560"/>
            <a:ext cx="6313685" cy="542740"/>
          </a:xfrm>
          <a:prstGeom prst="roundRect">
            <a:avLst/>
          </a:prstGeom>
          <a:solidFill>
            <a:srgbClr val="FFFFFF">
              <a:alpha val="20000"/>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2" name="Conector recto 11">
            <a:extLst>
              <a:ext uri="{FF2B5EF4-FFF2-40B4-BE49-F238E27FC236}">
                <a16:creationId xmlns:a16="http://schemas.microsoft.com/office/drawing/2014/main" id="{23B08008-40A4-A3B1-9D28-AD283E63C6F4}"/>
              </a:ext>
            </a:extLst>
          </p:cNvPr>
          <p:cNvCxnSpPr>
            <a:cxnSpLocks/>
            <a:stCxn id="11" idx="3"/>
          </p:cNvCxnSpPr>
          <p:nvPr/>
        </p:nvCxnSpPr>
        <p:spPr>
          <a:xfrm>
            <a:off x="9159754" y="985930"/>
            <a:ext cx="3016491" cy="1186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CuadroTexto 21">
            <a:extLst>
              <a:ext uri="{FF2B5EF4-FFF2-40B4-BE49-F238E27FC236}">
                <a16:creationId xmlns:a16="http://schemas.microsoft.com/office/drawing/2014/main" id="{B1319AC3-FB01-88A6-24AD-5E5069A77982}"/>
              </a:ext>
            </a:extLst>
          </p:cNvPr>
          <p:cNvSpPr txBox="1"/>
          <p:nvPr/>
        </p:nvSpPr>
        <p:spPr>
          <a:xfrm>
            <a:off x="4681974" y="672525"/>
            <a:ext cx="3095161" cy="584775"/>
          </a:xfrm>
          <a:prstGeom prst="rect">
            <a:avLst/>
          </a:prstGeom>
          <a:noFill/>
        </p:spPr>
        <p:txBody>
          <a:bodyPr wrap="square">
            <a:spAutoFit/>
          </a:bodyPr>
          <a:lstStyle/>
          <a:p>
            <a:r>
              <a:rPr lang="es-ES" sz="3200" dirty="0">
                <a:latin typeface="Cascadia Code" panose="020B0609020000020004" pitchFamily="49" charset="0"/>
                <a:ea typeface="Cascadia Code" panose="020B0609020000020004" pitchFamily="49" charset="0"/>
                <a:cs typeface="Cascadia Code" panose="020B0609020000020004" pitchFamily="49" charset="0"/>
              </a:rPr>
              <a:t>Introducción</a:t>
            </a:r>
            <a:endParaRPr lang="es-ES" sz="3200" dirty="0"/>
          </a:p>
        </p:txBody>
      </p:sp>
      <p:sp>
        <p:nvSpPr>
          <p:cNvPr id="24" name="CuadroTexto 23">
            <a:extLst>
              <a:ext uri="{FF2B5EF4-FFF2-40B4-BE49-F238E27FC236}">
                <a16:creationId xmlns:a16="http://schemas.microsoft.com/office/drawing/2014/main" id="{2A9D754C-AC23-49CF-E18F-F84A8523C5B0}"/>
              </a:ext>
            </a:extLst>
          </p:cNvPr>
          <p:cNvSpPr txBox="1"/>
          <p:nvPr/>
        </p:nvSpPr>
        <p:spPr>
          <a:xfrm>
            <a:off x="629263" y="1528670"/>
            <a:ext cx="10747296" cy="6047809"/>
          </a:xfrm>
          <a:prstGeom prst="rect">
            <a:avLst/>
          </a:prstGeom>
          <a:noFill/>
        </p:spPr>
        <p:txBody>
          <a:bodyPr wrap="square">
            <a:spAutoFit/>
          </a:bodyPr>
          <a:lstStyle/>
          <a:p>
            <a:pPr marL="285750" indent="-285750">
              <a:buFont typeface="Wingdings" panose="05000000000000000000" pitchFamily="2" charset="2"/>
              <a:buChar char="q"/>
            </a:pPr>
            <a:r>
              <a:rPr lang="es-ES" dirty="0">
                <a:highlight>
                  <a:srgbClr val="BC451B"/>
                </a:highlight>
                <a:latin typeface="Cascadia Code" panose="020B0609020000020004" pitchFamily="49" charset="0"/>
                <a:ea typeface="Cascadia Code" panose="020B0609020000020004" pitchFamily="49" charset="0"/>
                <a:cs typeface="Cascadia Code" panose="020B0609020000020004" pitchFamily="49" charset="0"/>
              </a:rPr>
              <a:t>Visual Studio </a:t>
            </a:r>
            <a:r>
              <a:rPr lang="es-ES" dirty="0" err="1">
                <a:highlight>
                  <a:srgbClr val="BC451B"/>
                </a:highlight>
                <a:latin typeface="Cascadia Code" panose="020B0609020000020004" pitchFamily="49" charset="0"/>
                <a:ea typeface="Cascadia Code" panose="020B0609020000020004" pitchFamily="49" charset="0"/>
                <a:cs typeface="Cascadia Code" panose="020B0609020000020004" pitchFamily="49" charset="0"/>
              </a:rPr>
              <a:t>Code</a:t>
            </a:r>
            <a:endParaRPr lang="es-ES" dirty="0">
              <a:highlight>
                <a:srgbClr val="BC451B"/>
              </a:highlight>
              <a:latin typeface="Cascadia Code" panose="020B0609020000020004" pitchFamily="49" charset="0"/>
              <a:ea typeface="Cascadia Code" panose="020B0609020000020004" pitchFamily="49" charset="0"/>
              <a:cs typeface="Cascadia Code" panose="020B0609020000020004" pitchFamily="49" charset="0"/>
            </a:endParaRPr>
          </a:p>
          <a:p>
            <a:pPr marL="285750" indent="-285750">
              <a:buFont typeface="Wingdings" panose="05000000000000000000" pitchFamily="2" charset="2"/>
              <a:buChar char="q"/>
            </a:pPr>
            <a:endParaRPr lang="es-ES" dirty="0">
              <a:latin typeface="Cascadia Code" panose="020B0609020000020004" pitchFamily="49" charset="0"/>
              <a:ea typeface="Cascadia Code" panose="020B0609020000020004" pitchFamily="49" charset="0"/>
              <a:cs typeface="Cascadia Code" panose="020B0609020000020004" pitchFamily="49" charset="0"/>
            </a:endParaRPr>
          </a:p>
          <a:p>
            <a:pPr>
              <a:lnSpc>
                <a:spcPct val="150000"/>
              </a:lnSpc>
            </a:pPr>
            <a:r>
              <a:rPr lang="es-ES" dirty="0">
                <a:solidFill>
                  <a:srgbClr val="FFC000"/>
                </a:solidFill>
                <a:latin typeface="Cascadia Code" panose="020B0609020000020004" pitchFamily="49" charset="0"/>
                <a:ea typeface="Cascadia Code" panose="020B0609020000020004" pitchFamily="49" charset="0"/>
                <a:cs typeface="Cascadia Code" panose="020B0609020000020004" pitchFamily="49" charset="0"/>
              </a:rPr>
              <a:t>Ejecutar y Depurar Código</a:t>
            </a:r>
          </a:p>
          <a:p>
            <a:pPr algn="just">
              <a:lnSpc>
                <a:spcPct val="150000"/>
              </a:lnSpc>
            </a:pPr>
            <a:r>
              <a:rPr lang="es-ES" dirty="0">
                <a:latin typeface="Cascadia Code" panose="020B0609020000020004" pitchFamily="49" charset="0"/>
                <a:ea typeface="Cascadia Code" panose="020B0609020000020004" pitchFamily="49" charset="0"/>
                <a:cs typeface="Cascadia Code" panose="020B0609020000020004" pitchFamily="49" charset="0"/>
                <a:sym typeface="Wingdings" panose="05000000000000000000" pitchFamily="2" charset="2"/>
              </a:rPr>
              <a:t>Al igual que hicimos en Eclipse, </a:t>
            </a:r>
            <a:r>
              <a:rPr lang="es-ES" dirty="0" err="1">
                <a:solidFill>
                  <a:srgbClr val="00B0F0"/>
                </a:solidFill>
                <a:latin typeface="Cascadia Code" panose="020B0609020000020004" pitchFamily="49" charset="0"/>
                <a:ea typeface="Cascadia Code" panose="020B0609020000020004" pitchFamily="49" charset="0"/>
                <a:cs typeface="Cascadia Code" panose="020B0609020000020004" pitchFamily="49" charset="0"/>
                <a:sym typeface="Wingdings" panose="05000000000000000000" pitchFamily="2" charset="2"/>
              </a:rPr>
              <a:t>VSCode</a:t>
            </a:r>
            <a:r>
              <a:rPr lang="es-ES" dirty="0">
                <a:latin typeface="Cascadia Code" panose="020B0609020000020004" pitchFamily="49" charset="0"/>
                <a:ea typeface="Cascadia Code" panose="020B0609020000020004" pitchFamily="49" charset="0"/>
                <a:cs typeface="Cascadia Code" panose="020B0609020000020004" pitchFamily="49" charset="0"/>
                <a:sym typeface="Wingdings" panose="05000000000000000000" pitchFamily="2" charset="2"/>
              </a:rPr>
              <a:t> tiene compatibilidad con la ejecución y depurar código.</a:t>
            </a:r>
          </a:p>
          <a:p>
            <a:pPr algn="just">
              <a:lnSpc>
                <a:spcPct val="150000"/>
              </a:lnSpc>
            </a:pPr>
            <a:endParaRPr lang="es-ES" dirty="0">
              <a:latin typeface="Cascadia Code" panose="020B0609020000020004" pitchFamily="49" charset="0"/>
              <a:ea typeface="Cascadia Code" panose="020B0609020000020004" pitchFamily="49" charset="0"/>
              <a:cs typeface="Cascadia Code" panose="020B0609020000020004" pitchFamily="49" charset="0"/>
              <a:sym typeface="Wingdings" panose="05000000000000000000" pitchFamily="2" charset="2"/>
            </a:endParaRPr>
          </a:p>
          <a:p>
            <a:pPr algn="just">
              <a:lnSpc>
                <a:spcPct val="150000"/>
              </a:lnSpc>
            </a:pPr>
            <a:r>
              <a:rPr lang="es-ES" dirty="0">
                <a:latin typeface="Cascadia Code" panose="020B0609020000020004" pitchFamily="49" charset="0"/>
                <a:ea typeface="Cascadia Code" panose="020B0609020000020004" pitchFamily="49" charset="0"/>
                <a:cs typeface="Cascadia Code" panose="020B0609020000020004" pitchFamily="49" charset="0"/>
                <a:sym typeface="Wingdings" panose="05000000000000000000" pitchFamily="2" charset="2"/>
              </a:rPr>
              <a:t>Vamos a </a:t>
            </a:r>
            <a:r>
              <a:rPr lang="es-ES" dirty="0">
                <a:highlight>
                  <a:srgbClr val="008000"/>
                </a:highlight>
                <a:latin typeface="Cascadia Code" panose="020B0609020000020004" pitchFamily="49" charset="0"/>
                <a:ea typeface="Cascadia Code" panose="020B0609020000020004" pitchFamily="49" charset="0"/>
                <a:cs typeface="Cascadia Code" panose="020B0609020000020004" pitchFamily="49" charset="0"/>
                <a:sym typeface="Wingdings" panose="05000000000000000000" pitchFamily="2" charset="2"/>
              </a:rPr>
              <a:t>probar a depurar el anterior Script .</a:t>
            </a:r>
            <a:r>
              <a:rPr lang="es-ES" dirty="0" err="1">
                <a:highlight>
                  <a:srgbClr val="008000"/>
                </a:highlight>
                <a:latin typeface="Cascadia Code" panose="020B0609020000020004" pitchFamily="49" charset="0"/>
                <a:ea typeface="Cascadia Code" panose="020B0609020000020004" pitchFamily="49" charset="0"/>
                <a:cs typeface="Cascadia Code" panose="020B0609020000020004" pitchFamily="49" charset="0"/>
                <a:sym typeface="Wingdings" panose="05000000000000000000" pitchFamily="2" charset="2"/>
              </a:rPr>
              <a:t>py</a:t>
            </a:r>
            <a:r>
              <a:rPr lang="es-ES" dirty="0">
                <a:latin typeface="Cascadia Code" panose="020B0609020000020004" pitchFamily="49" charset="0"/>
                <a:ea typeface="Cascadia Code" panose="020B0609020000020004" pitchFamily="49" charset="0"/>
                <a:cs typeface="Cascadia Code" panose="020B0609020000020004" pitchFamily="49" charset="0"/>
                <a:sym typeface="Wingdings" panose="05000000000000000000" pitchFamily="2" charset="2"/>
              </a:rPr>
              <a:t>:</a:t>
            </a:r>
          </a:p>
          <a:p>
            <a:pPr>
              <a:lnSpc>
                <a:spcPct val="150000"/>
              </a:lnSpc>
            </a:pPr>
            <a:endParaRPr lang="es-ES" dirty="0">
              <a:latin typeface="Cascadia Code" panose="020B0609020000020004" pitchFamily="49" charset="0"/>
              <a:ea typeface="Cascadia Code" panose="020B0609020000020004" pitchFamily="49" charset="0"/>
              <a:cs typeface="Cascadia Code" panose="020B0609020000020004" pitchFamily="49" charset="0"/>
              <a:sym typeface="Wingdings" panose="05000000000000000000" pitchFamily="2" charset="2"/>
            </a:endParaRPr>
          </a:p>
          <a:p>
            <a:pPr>
              <a:lnSpc>
                <a:spcPct val="150000"/>
              </a:lnSpc>
            </a:pPr>
            <a:endParaRPr lang="es-ES" dirty="0">
              <a:latin typeface="Cascadia Code" panose="020B0609020000020004" pitchFamily="49" charset="0"/>
              <a:ea typeface="Cascadia Code" panose="020B0609020000020004" pitchFamily="49" charset="0"/>
              <a:cs typeface="Cascadia Code" panose="020B0609020000020004" pitchFamily="49" charset="0"/>
            </a:endParaRPr>
          </a:p>
          <a:p>
            <a:endParaRPr lang="es-ES" dirty="0">
              <a:latin typeface="Cascadia Code" panose="020B0609020000020004" pitchFamily="49" charset="0"/>
              <a:ea typeface="Cascadia Code" panose="020B0609020000020004" pitchFamily="49" charset="0"/>
              <a:cs typeface="Cascadia Code" panose="020B0609020000020004" pitchFamily="49" charset="0"/>
            </a:endParaRPr>
          </a:p>
          <a:p>
            <a:endParaRPr lang="es-ES" dirty="0">
              <a:latin typeface="Cascadia Code" panose="020B0609020000020004" pitchFamily="49" charset="0"/>
              <a:ea typeface="Cascadia Code" panose="020B0609020000020004" pitchFamily="49" charset="0"/>
              <a:cs typeface="Cascadia Code" panose="020B0609020000020004" pitchFamily="49" charset="0"/>
            </a:endParaRPr>
          </a:p>
          <a:p>
            <a:endParaRPr lang="es-ES" dirty="0">
              <a:latin typeface="Cascadia Code" panose="020B0609020000020004" pitchFamily="49" charset="0"/>
              <a:ea typeface="Cascadia Code" panose="020B0609020000020004" pitchFamily="49" charset="0"/>
              <a:cs typeface="Cascadia Code" panose="020B0609020000020004" pitchFamily="49" charset="0"/>
            </a:endParaRPr>
          </a:p>
          <a:p>
            <a:endParaRPr lang="es-ES" dirty="0">
              <a:latin typeface="Cascadia Code" panose="020B0609020000020004" pitchFamily="49" charset="0"/>
              <a:ea typeface="Cascadia Code" panose="020B0609020000020004" pitchFamily="49" charset="0"/>
              <a:cs typeface="Cascadia Code" panose="020B0609020000020004" pitchFamily="49" charset="0"/>
            </a:endParaRPr>
          </a:p>
          <a:p>
            <a:endParaRPr lang="es-ES" dirty="0">
              <a:latin typeface="Cascadia Code" panose="020B0609020000020004" pitchFamily="49" charset="0"/>
              <a:ea typeface="Cascadia Code" panose="020B0609020000020004" pitchFamily="49" charset="0"/>
              <a:cs typeface="Cascadia Code" panose="020B0609020000020004" pitchFamily="49" charset="0"/>
            </a:endParaRPr>
          </a:p>
          <a:p>
            <a:endParaRPr lang="es-ES" dirty="0">
              <a:latin typeface="Cascadia Code" panose="020B0609020000020004" pitchFamily="49" charset="0"/>
              <a:ea typeface="Cascadia Code" panose="020B0609020000020004" pitchFamily="49" charset="0"/>
              <a:cs typeface="Cascadia Code" panose="020B0609020000020004" pitchFamily="49" charset="0"/>
            </a:endParaRPr>
          </a:p>
          <a:p>
            <a:pPr marL="285750" indent="-285750">
              <a:buFont typeface="Wingdings" panose="05000000000000000000" pitchFamily="2" charset="2"/>
              <a:buChar char="q"/>
            </a:pPr>
            <a:endParaRPr lang="es-ES" dirty="0">
              <a:latin typeface="Cascadia Code" panose="020B0609020000020004" pitchFamily="49" charset="0"/>
              <a:ea typeface="Cascadia Code" panose="020B0609020000020004" pitchFamily="49" charset="0"/>
              <a:cs typeface="Cascadia Code" panose="020B0609020000020004" pitchFamily="49" charset="0"/>
            </a:endParaRPr>
          </a:p>
          <a:p>
            <a:pPr marL="285750" indent="-285750">
              <a:buFont typeface="Wingdings" panose="05000000000000000000" pitchFamily="2" charset="2"/>
              <a:buChar char="q"/>
            </a:pPr>
            <a:endParaRPr lang="es-ES" dirty="0">
              <a:latin typeface="Cascadia Code" panose="020B0609020000020004" pitchFamily="49" charset="0"/>
              <a:ea typeface="Cascadia Code" panose="020B0609020000020004" pitchFamily="49" charset="0"/>
              <a:cs typeface="Cascadia Code" panose="020B0609020000020004" pitchFamily="49" charset="0"/>
            </a:endParaRPr>
          </a:p>
          <a:p>
            <a:endParaRPr lang="es-ES" dirty="0"/>
          </a:p>
        </p:txBody>
      </p:sp>
      <p:sp>
        <p:nvSpPr>
          <p:cNvPr id="39" name="CuadroTexto 38">
            <a:extLst>
              <a:ext uri="{FF2B5EF4-FFF2-40B4-BE49-F238E27FC236}">
                <a16:creationId xmlns:a16="http://schemas.microsoft.com/office/drawing/2014/main" id="{A1C5BA31-5EBE-25C9-27B1-CF4F705B6B0C}"/>
              </a:ext>
            </a:extLst>
          </p:cNvPr>
          <p:cNvSpPr txBox="1"/>
          <p:nvPr/>
        </p:nvSpPr>
        <p:spPr>
          <a:xfrm>
            <a:off x="23210" y="6494532"/>
            <a:ext cx="7042150" cy="369332"/>
          </a:xfrm>
          <a:prstGeom prst="rect">
            <a:avLst/>
          </a:prstGeom>
          <a:noFill/>
        </p:spPr>
        <p:txBody>
          <a:bodyPr wrap="square">
            <a:spAutoFit/>
          </a:bodyPr>
          <a:lstStyle/>
          <a:p>
            <a:r>
              <a:rPr lang="es-ES" dirty="0">
                <a:latin typeface="Cascadia Code" panose="020B0609020000020004" pitchFamily="49" charset="0"/>
                <a:ea typeface="Cascadia Code" panose="020B0609020000020004" pitchFamily="49" charset="0"/>
                <a:cs typeface="Cascadia Code" panose="020B0609020000020004" pitchFamily="49" charset="0"/>
              </a:rPr>
              <a:t>54</a:t>
            </a:r>
            <a:endParaRPr lang="es-ES" dirty="0"/>
          </a:p>
        </p:txBody>
      </p:sp>
      <p:pic>
        <p:nvPicPr>
          <p:cNvPr id="3" name="Imagen 2">
            <a:extLst>
              <a:ext uri="{FF2B5EF4-FFF2-40B4-BE49-F238E27FC236}">
                <a16:creationId xmlns:a16="http://schemas.microsoft.com/office/drawing/2014/main" id="{D114800F-B14D-5BAA-F334-B60AD8B40193}"/>
              </a:ext>
            </a:extLst>
          </p:cNvPr>
          <p:cNvPicPr>
            <a:picLocks noChangeAspect="1"/>
          </p:cNvPicPr>
          <p:nvPr/>
        </p:nvPicPr>
        <p:blipFill>
          <a:blip r:embed="rId3"/>
          <a:stretch>
            <a:fillRect/>
          </a:stretch>
        </p:blipFill>
        <p:spPr>
          <a:xfrm>
            <a:off x="222360" y="4354332"/>
            <a:ext cx="3553482" cy="1200794"/>
          </a:xfrm>
          <a:prstGeom prst="rect">
            <a:avLst/>
          </a:prstGeom>
          <a:ln>
            <a:solidFill>
              <a:schemeClr val="tx1"/>
            </a:solidFill>
          </a:ln>
        </p:spPr>
      </p:pic>
      <p:sp>
        <p:nvSpPr>
          <p:cNvPr id="5" name="CuadroTexto 4">
            <a:extLst>
              <a:ext uri="{FF2B5EF4-FFF2-40B4-BE49-F238E27FC236}">
                <a16:creationId xmlns:a16="http://schemas.microsoft.com/office/drawing/2014/main" id="{974B48FF-863B-1FCC-8AD4-2DAF3287B016}"/>
              </a:ext>
            </a:extLst>
          </p:cNvPr>
          <p:cNvSpPr txBox="1"/>
          <p:nvPr/>
        </p:nvSpPr>
        <p:spPr>
          <a:xfrm>
            <a:off x="396008" y="5647548"/>
            <a:ext cx="6113078" cy="523220"/>
          </a:xfrm>
          <a:prstGeom prst="rect">
            <a:avLst/>
          </a:prstGeom>
          <a:noFill/>
        </p:spPr>
        <p:txBody>
          <a:bodyPr wrap="square">
            <a:spAutoFit/>
          </a:bodyPr>
          <a:lstStyle/>
          <a:p>
            <a:r>
              <a:rPr lang="es-ES" sz="1400" dirty="0">
                <a:latin typeface="Cascadia Code" panose="020B0609020000020004" pitchFamily="49" charset="0"/>
                <a:ea typeface="Cascadia Code" panose="020B0609020000020004" pitchFamily="49" charset="0"/>
                <a:cs typeface="Cascadia Code" panose="020B0609020000020004" pitchFamily="49" charset="0"/>
                <a:sym typeface="Wingdings" panose="05000000000000000000" pitchFamily="2" charset="2"/>
              </a:rPr>
              <a:t>Añadimos un </a:t>
            </a:r>
            <a:r>
              <a:rPr lang="es-ES" sz="1400" dirty="0" err="1">
                <a:latin typeface="Cascadia Code" panose="020B0609020000020004" pitchFamily="49" charset="0"/>
                <a:ea typeface="Cascadia Code" panose="020B0609020000020004" pitchFamily="49" charset="0"/>
                <a:cs typeface="Cascadia Code" panose="020B0609020000020004" pitchFamily="49" charset="0"/>
                <a:sym typeface="Wingdings" panose="05000000000000000000" pitchFamily="2" charset="2"/>
              </a:rPr>
              <a:t>Breakpoint</a:t>
            </a:r>
            <a:r>
              <a:rPr lang="es-ES" sz="1400" dirty="0">
                <a:latin typeface="Cascadia Code" panose="020B0609020000020004" pitchFamily="49" charset="0"/>
                <a:ea typeface="Cascadia Code" panose="020B0609020000020004" pitchFamily="49" charset="0"/>
                <a:cs typeface="Cascadia Code" panose="020B0609020000020004" pitchFamily="49" charset="0"/>
                <a:sym typeface="Wingdings" panose="05000000000000000000" pitchFamily="2" charset="2"/>
              </a:rPr>
              <a:t> en </a:t>
            </a:r>
          </a:p>
          <a:p>
            <a:r>
              <a:rPr lang="es-ES" sz="1400" dirty="0">
                <a:latin typeface="Cascadia Code" panose="020B0609020000020004" pitchFamily="49" charset="0"/>
                <a:ea typeface="Cascadia Code" panose="020B0609020000020004" pitchFamily="49" charset="0"/>
                <a:cs typeface="Cascadia Code" panose="020B0609020000020004" pitchFamily="49" charset="0"/>
                <a:sym typeface="Wingdings" panose="05000000000000000000" pitchFamily="2" charset="2"/>
              </a:rPr>
              <a:t>la instrucción </a:t>
            </a:r>
            <a:r>
              <a:rPr lang="es-ES" sz="1400" dirty="0" err="1">
                <a:latin typeface="Cascadia Code" panose="020B0609020000020004" pitchFamily="49" charset="0"/>
                <a:ea typeface="Cascadia Code" panose="020B0609020000020004" pitchFamily="49" charset="0"/>
                <a:cs typeface="Cascadia Code" panose="020B0609020000020004" pitchFamily="49" charset="0"/>
                <a:sym typeface="Wingdings" panose="05000000000000000000" pitchFamily="2" charset="2"/>
              </a:rPr>
              <a:t>print</a:t>
            </a:r>
            <a:endParaRPr lang="es-ES" sz="1600" dirty="0"/>
          </a:p>
        </p:txBody>
      </p:sp>
      <p:pic>
        <p:nvPicPr>
          <p:cNvPr id="15" name="Imagen 14">
            <a:extLst>
              <a:ext uri="{FF2B5EF4-FFF2-40B4-BE49-F238E27FC236}">
                <a16:creationId xmlns:a16="http://schemas.microsoft.com/office/drawing/2014/main" id="{D9D209D4-E1A4-E3B8-783D-B7B4F09B4E49}"/>
              </a:ext>
            </a:extLst>
          </p:cNvPr>
          <p:cNvPicPr>
            <a:picLocks noChangeAspect="1"/>
          </p:cNvPicPr>
          <p:nvPr/>
        </p:nvPicPr>
        <p:blipFill>
          <a:blip r:embed="rId4"/>
          <a:stretch>
            <a:fillRect/>
          </a:stretch>
        </p:blipFill>
        <p:spPr>
          <a:xfrm>
            <a:off x="4176587" y="4344346"/>
            <a:ext cx="4281613" cy="764992"/>
          </a:xfrm>
          <a:prstGeom prst="rect">
            <a:avLst/>
          </a:prstGeom>
          <a:ln>
            <a:solidFill>
              <a:schemeClr val="tx1"/>
            </a:solidFill>
          </a:ln>
        </p:spPr>
      </p:pic>
      <p:pic>
        <p:nvPicPr>
          <p:cNvPr id="17" name="Imagen 16">
            <a:extLst>
              <a:ext uri="{FF2B5EF4-FFF2-40B4-BE49-F238E27FC236}">
                <a16:creationId xmlns:a16="http://schemas.microsoft.com/office/drawing/2014/main" id="{7DEC420C-DD54-39AC-9B00-C0B2C3B48910}"/>
              </a:ext>
            </a:extLst>
          </p:cNvPr>
          <p:cNvPicPr>
            <a:picLocks noChangeAspect="1"/>
          </p:cNvPicPr>
          <p:nvPr/>
        </p:nvPicPr>
        <p:blipFill>
          <a:blip r:embed="rId5"/>
          <a:stretch>
            <a:fillRect/>
          </a:stretch>
        </p:blipFill>
        <p:spPr>
          <a:xfrm>
            <a:off x="4176587" y="5555126"/>
            <a:ext cx="4377907" cy="703664"/>
          </a:xfrm>
          <a:prstGeom prst="rect">
            <a:avLst/>
          </a:prstGeom>
          <a:ln>
            <a:solidFill>
              <a:schemeClr val="tx1"/>
            </a:solidFill>
          </a:ln>
        </p:spPr>
      </p:pic>
      <p:sp>
        <p:nvSpPr>
          <p:cNvPr id="18" name="CuadroTexto 17">
            <a:extLst>
              <a:ext uri="{FF2B5EF4-FFF2-40B4-BE49-F238E27FC236}">
                <a16:creationId xmlns:a16="http://schemas.microsoft.com/office/drawing/2014/main" id="{1ACA6464-3D59-CB18-066A-F29C2D0C7128}"/>
              </a:ext>
            </a:extLst>
          </p:cNvPr>
          <p:cNvSpPr txBox="1"/>
          <p:nvPr/>
        </p:nvSpPr>
        <p:spPr>
          <a:xfrm>
            <a:off x="4396026" y="5167635"/>
            <a:ext cx="6113078" cy="307777"/>
          </a:xfrm>
          <a:prstGeom prst="rect">
            <a:avLst/>
          </a:prstGeom>
          <a:noFill/>
        </p:spPr>
        <p:txBody>
          <a:bodyPr wrap="square">
            <a:spAutoFit/>
          </a:bodyPr>
          <a:lstStyle/>
          <a:p>
            <a:r>
              <a:rPr lang="es-ES" sz="1400" dirty="0">
                <a:latin typeface="Cascadia Code" panose="020B0609020000020004" pitchFamily="49" charset="0"/>
                <a:ea typeface="Cascadia Code" panose="020B0609020000020004" pitchFamily="49" charset="0"/>
                <a:cs typeface="Cascadia Code" panose="020B0609020000020004" pitchFamily="49" charset="0"/>
                <a:sym typeface="Wingdings" panose="05000000000000000000" pitchFamily="2" charset="2"/>
              </a:rPr>
              <a:t>Seleccionamos el </a:t>
            </a:r>
            <a:r>
              <a:rPr lang="es-ES" sz="1400" dirty="0" err="1">
                <a:latin typeface="Cascadia Code" panose="020B0609020000020004" pitchFamily="49" charset="0"/>
                <a:ea typeface="Cascadia Code" panose="020B0609020000020004" pitchFamily="49" charset="0"/>
                <a:cs typeface="Cascadia Code" panose="020B0609020000020004" pitchFamily="49" charset="0"/>
                <a:sym typeface="Wingdings" panose="05000000000000000000" pitchFamily="2" charset="2"/>
              </a:rPr>
              <a:t>Debugger</a:t>
            </a:r>
            <a:r>
              <a:rPr lang="es-ES" sz="1400" dirty="0">
                <a:latin typeface="Cascadia Code" panose="020B0609020000020004" pitchFamily="49" charset="0"/>
                <a:ea typeface="Cascadia Code" panose="020B0609020000020004" pitchFamily="49" charset="0"/>
                <a:cs typeface="Cascadia Code" panose="020B0609020000020004" pitchFamily="49" charset="0"/>
                <a:sym typeface="Wingdings" panose="05000000000000000000" pitchFamily="2" charset="2"/>
              </a:rPr>
              <a:t> de Python</a:t>
            </a:r>
            <a:endParaRPr lang="es-ES" sz="1600" dirty="0"/>
          </a:p>
        </p:txBody>
      </p:sp>
      <p:sp>
        <p:nvSpPr>
          <p:cNvPr id="19" name="CuadroTexto 18">
            <a:extLst>
              <a:ext uri="{FF2B5EF4-FFF2-40B4-BE49-F238E27FC236}">
                <a16:creationId xmlns:a16="http://schemas.microsoft.com/office/drawing/2014/main" id="{CB5EA0FD-AA58-E0A4-FE65-98E42FE6AB16}"/>
              </a:ext>
            </a:extLst>
          </p:cNvPr>
          <p:cNvSpPr txBox="1"/>
          <p:nvPr/>
        </p:nvSpPr>
        <p:spPr>
          <a:xfrm>
            <a:off x="4681974" y="6300876"/>
            <a:ext cx="6113078" cy="307777"/>
          </a:xfrm>
          <a:prstGeom prst="rect">
            <a:avLst/>
          </a:prstGeom>
          <a:noFill/>
        </p:spPr>
        <p:txBody>
          <a:bodyPr wrap="square">
            <a:spAutoFit/>
          </a:bodyPr>
          <a:lstStyle/>
          <a:p>
            <a:r>
              <a:rPr lang="es-ES" sz="1400" dirty="0">
                <a:latin typeface="Cascadia Code" panose="020B0609020000020004" pitchFamily="49" charset="0"/>
                <a:ea typeface="Cascadia Code" panose="020B0609020000020004" pitchFamily="49" charset="0"/>
                <a:cs typeface="Cascadia Code" panose="020B0609020000020004" pitchFamily="49" charset="0"/>
                <a:sym typeface="Wingdings" panose="05000000000000000000" pitchFamily="2" charset="2"/>
              </a:rPr>
              <a:t>Sobre el fichero actual</a:t>
            </a:r>
            <a:endParaRPr lang="es-ES" sz="1600" dirty="0"/>
          </a:p>
        </p:txBody>
      </p:sp>
      <p:pic>
        <p:nvPicPr>
          <p:cNvPr id="25" name="Imagen 24">
            <a:extLst>
              <a:ext uri="{FF2B5EF4-FFF2-40B4-BE49-F238E27FC236}">
                <a16:creationId xmlns:a16="http://schemas.microsoft.com/office/drawing/2014/main" id="{159F51CB-07D3-B5F6-5A40-6DC785FB97DC}"/>
              </a:ext>
            </a:extLst>
          </p:cNvPr>
          <p:cNvPicPr>
            <a:picLocks noChangeAspect="1"/>
          </p:cNvPicPr>
          <p:nvPr/>
        </p:nvPicPr>
        <p:blipFill>
          <a:blip r:embed="rId6"/>
          <a:stretch>
            <a:fillRect/>
          </a:stretch>
        </p:blipFill>
        <p:spPr>
          <a:xfrm>
            <a:off x="9050301" y="5308220"/>
            <a:ext cx="2491527" cy="992656"/>
          </a:xfrm>
          <a:prstGeom prst="rect">
            <a:avLst/>
          </a:prstGeom>
          <a:ln>
            <a:solidFill>
              <a:schemeClr val="tx1"/>
            </a:solidFill>
          </a:ln>
        </p:spPr>
      </p:pic>
      <p:pic>
        <p:nvPicPr>
          <p:cNvPr id="27" name="Imagen 26">
            <a:extLst>
              <a:ext uri="{FF2B5EF4-FFF2-40B4-BE49-F238E27FC236}">
                <a16:creationId xmlns:a16="http://schemas.microsoft.com/office/drawing/2014/main" id="{5FFFD923-7A7F-1EAB-1A28-C014A4CFC88A}"/>
              </a:ext>
            </a:extLst>
          </p:cNvPr>
          <p:cNvPicPr>
            <a:picLocks noChangeAspect="1"/>
          </p:cNvPicPr>
          <p:nvPr/>
        </p:nvPicPr>
        <p:blipFill>
          <a:blip r:embed="rId7"/>
          <a:stretch>
            <a:fillRect/>
          </a:stretch>
        </p:blipFill>
        <p:spPr>
          <a:xfrm>
            <a:off x="9467272" y="3496405"/>
            <a:ext cx="1657584" cy="1230437"/>
          </a:xfrm>
          <a:prstGeom prst="rect">
            <a:avLst/>
          </a:prstGeom>
          <a:ln>
            <a:solidFill>
              <a:schemeClr val="tx1"/>
            </a:solidFill>
          </a:ln>
        </p:spPr>
      </p:pic>
      <p:sp>
        <p:nvSpPr>
          <p:cNvPr id="28" name="CuadroTexto 27">
            <a:extLst>
              <a:ext uri="{FF2B5EF4-FFF2-40B4-BE49-F238E27FC236}">
                <a16:creationId xmlns:a16="http://schemas.microsoft.com/office/drawing/2014/main" id="{9517FE3E-865E-6D3B-852D-E2F7EF49CA62}"/>
              </a:ext>
            </a:extLst>
          </p:cNvPr>
          <p:cNvSpPr txBox="1"/>
          <p:nvPr/>
        </p:nvSpPr>
        <p:spPr>
          <a:xfrm>
            <a:off x="8637429" y="3050920"/>
            <a:ext cx="3554571" cy="307777"/>
          </a:xfrm>
          <a:prstGeom prst="rect">
            <a:avLst/>
          </a:prstGeom>
          <a:noFill/>
        </p:spPr>
        <p:txBody>
          <a:bodyPr wrap="square">
            <a:spAutoFit/>
          </a:bodyPr>
          <a:lstStyle/>
          <a:p>
            <a:r>
              <a:rPr lang="es-ES" sz="1400" dirty="0">
                <a:latin typeface="Cascadia Code" panose="020B0609020000020004" pitchFamily="49" charset="0"/>
                <a:ea typeface="Cascadia Code" panose="020B0609020000020004" pitchFamily="49" charset="0"/>
                <a:cs typeface="Cascadia Code" panose="020B0609020000020004" pitchFamily="49" charset="0"/>
                <a:sym typeface="Wingdings" panose="05000000000000000000" pitchFamily="2" charset="2"/>
              </a:rPr>
              <a:t>Irán apareciendo las variables</a:t>
            </a:r>
            <a:endParaRPr lang="es-ES" sz="1600" dirty="0"/>
          </a:p>
        </p:txBody>
      </p:sp>
      <p:sp>
        <p:nvSpPr>
          <p:cNvPr id="29" name="CuadroTexto 28">
            <a:extLst>
              <a:ext uri="{FF2B5EF4-FFF2-40B4-BE49-F238E27FC236}">
                <a16:creationId xmlns:a16="http://schemas.microsoft.com/office/drawing/2014/main" id="{6EC56E02-49EE-EBE7-1ADD-8F63F4AE4A5A}"/>
              </a:ext>
            </a:extLst>
          </p:cNvPr>
          <p:cNvSpPr txBox="1"/>
          <p:nvPr/>
        </p:nvSpPr>
        <p:spPr>
          <a:xfrm>
            <a:off x="8637429" y="4899120"/>
            <a:ext cx="3554571" cy="307777"/>
          </a:xfrm>
          <a:prstGeom prst="rect">
            <a:avLst/>
          </a:prstGeom>
          <a:noFill/>
        </p:spPr>
        <p:txBody>
          <a:bodyPr wrap="square">
            <a:spAutoFit/>
          </a:bodyPr>
          <a:lstStyle/>
          <a:p>
            <a:r>
              <a:rPr lang="es-ES" sz="1400" dirty="0">
                <a:latin typeface="Cascadia Code" panose="020B0609020000020004" pitchFamily="49" charset="0"/>
                <a:ea typeface="Cascadia Code" panose="020B0609020000020004" pitchFamily="49" charset="0"/>
                <a:cs typeface="Cascadia Code" panose="020B0609020000020004" pitchFamily="49" charset="0"/>
                <a:sym typeface="Wingdings" panose="05000000000000000000" pitchFamily="2" charset="2"/>
              </a:rPr>
              <a:t>Panel de control (F5 continuar)</a:t>
            </a:r>
            <a:endParaRPr lang="es-ES" sz="1600" dirty="0"/>
          </a:p>
        </p:txBody>
      </p:sp>
    </p:spTree>
    <p:extLst>
      <p:ext uri="{BB962C8B-B14F-4D97-AF65-F5344CB8AC3E}">
        <p14:creationId xmlns:p14="http://schemas.microsoft.com/office/powerpoint/2010/main" val="19233168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68D994-64E5-1BC3-704B-5274829CB6AE}"/>
            </a:ext>
          </a:extLst>
        </p:cNvPr>
        <p:cNvGrpSpPr/>
        <p:nvPr/>
      </p:nvGrpSpPr>
      <p:grpSpPr>
        <a:xfrm>
          <a:off x="0" y="0"/>
          <a:ext cx="0" cy="0"/>
          <a:chOff x="0" y="0"/>
          <a:chExt cx="0" cy="0"/>
        </a:xfrm>
      </p:grpSpPr>
      <p:sp>
        <p:nvSpPr>
          <p:cNvPr id="6" name="Título 1">
            <a:extLst>
              <a:ext uri="{FF2B5EF4-FFF2-40B4-BE49-F238E27FC236}">
                <a16:creationId xmlns:a16="http://schemas.microsoft.com/office/drawing/2014/main" id="{536CC81E-1054-D296-0515-5F3D1FB04A5E}"/>
              </a:ext>
            </a:extLst>
          </p:cNvPr>
          <p:cNvSpPr txBox="1">
            <a:spLocks/>
          </p:cNvSpPr>
          <p:nvPr/>
        </p:nvSpPr>
        <p:spPr>
          <a:xfrm>
            <a:off x="15755" y="178802"/>
            <a:ext cx="9144000" cy="324289"/>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s-ES" sz="1800" dirty="0">
                <a:latin typeface="Cascadia Code" panose="020B0609020000020004" pitchFamily="49" charset="0"/>
                <a:ea typeface="Cascadia Code" panose="020B0609020000020004" pitchFamily="49" charset="0"/>
                <a:cs typeface="Cascadia Code" panose="020B0609020000020004" pitchFamily="49" charset="0"/>
              </a:rPr>
              <a:t>Unidad 1. Introducción a la Programación de Inteligencia Artificial</a:t>
            </a:r>
          </a:p>
        </p:txBody>
      </p:sp>
      <p:pic>
        <p:nvPicPr>
          <p:cNvPr id="9" name="Imagen 8" descr="Imagen que contiene señal, reloj&#10;&#10;Descripción generada automáticamente">
            <a:extLst>
              <a:ext uri="{FF2B5EF4-FFF2-40B4-BE49-F238E27FC236}">
                <a16:creationId xmlns:a16="http://schemas.microsoft.com/office/drawing/2014/main" id="{A681A14F-8F1E-38E7-EE1B-4D75251FD8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95660" y="26017"/>
            <a:ext cx="1180585" cy="979885"/>
          </a:xfrm>
          <a:prstGeom prst="rect">
            <a:avLst/>
          </a:prstGeom>
        </p:spPr>
      </p:pic>
      <p:cxnSp>
        <p:nvCxnSpPr>
          <p:cNvPr id="10" name="Conector recto 9">
            <a:extLst>
              <a:ext uri="{FF2B5EF4-FFF2-40B4-BE49-F238E27FC236}">
                <a16:creationId xmlns:a16="http://schemas.microsoft.com/office/drawing/2014/main" id="{F983AF1F-51A8-866A-6E76-33A4C7513425}"/>
              </a:ext>
            </a:extLst>
          </p:cNvPr>
          <p:cNvCxnSpPr>
            <a:cxnSpLocks/>
            <a:endCxn id="11" idx="1"/>
          </p:cNvCxnSpPr>
          <p:nvPr/>
        </p:nvCxnSpPr>
        <p:spPr>
          <a:xfrm>
            <a:off x="15755" y="977450"/>
            <a:ext cx="2830314" cy="848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Rectángulo: esquinas redondeadas 10">
            <a:extLst>
              <a:ext uri="{FF2B5EF4-FFF2-40B4-BE49-F238E27FC236}">
                <a16:creationId xmlns:a16="http://schemas.microsoft.com/office/drawing/2014/main" id="{F1EC0168-D05F-CB28-3584-A6EDA3D7F6E3}"/>
              </a:ext>
            </a:extLst>
          </p:cNvPr>
          <p:cNvSpPr/>
          <p:nvPr/>
        </p:nvSpPr>
        <p:spPr>
          <a:xfrm>
            <a:off x="2846069" y="714560"/>
            <a:ext cx="6313685" cy="542740"/>
          </a:xfrm>
          <a:prstGeom prst="roundRect">
            <a:avLst/>
          </a:prstGeom>
          <a:solidFill>
            <a:srgbClr val="FFFFFF">
              <a:alpha val="20000"/>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2" name="Conector recto 11">
            <a:extLst>
              <a:ext uri="{FF2B5EF4-FFF2-40B4-BE49-F238E27FC236}">
                <a16:creationId xmlns:a16="http://schemas.microsoft.com/office/drawing/2014/main" id="{9BAA8B20-85B3-7308-ADFB-83DB60ED5CF6}"/>
              </a:ext>
            </a:extLst>
          </p:cNvPr>
          <p:cNvCxnSpPr>
            <a:cxnSpLocks/>
            <a:stCxn id="11" idx="3"/>
          </p:cNvCxnSpPr>
          <p:nvPr/>
        </p:nvCxnSpPr>
        <p:spPr>
          <a:xfrm>
            <a:off x="9159754" y="985930"/>
            <a:ext cx="3016491" cy="1186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CuadroTexto 21">
            <a:extLst>
              <a:ext uri="{FF2B5EF4-FFF2-40B4-BE49-F238E27FC236}">
                <a16:creationId xmlns:a16="http://schemas.microsoft.com/office/drawing/2014/main" id="{CE190A88-B1B9-321F-2C11-1D6EAC2279BE}"/>
              </a:ext>
            </a:extLst>
          </p:cNvPr>
          <p:cNvSpPr txBox="1"/>
          <p:nvPr/>
        </p:nvSpPr>
        <p:spPr>
          <a:xfrm>
            <a:off x="4681974" y="672525"/>
            <a:ext cx="3095161" cy="584775"/>
          </a:xfrm>
          <a:prstGeom prst="rect">
            <a:avLst/>
          </a:prstGeom>
          <a:noFill/>
        </p:spPr>
        <p:txBody>
          <a:bodyPr wrap="square">
            <a:spAutoFit/>
          </a:bodyPr>
          <a:lstStyle/>
          <a:p>
            <a:r>
              <a:rPr lang="es-ES" sz="3200" dirty="0">
                <a:latin typeface="Cascadia Code" panose="020B0609020000020004" pitchFamily="49" charset="0"/>
                <a:ea typeface="Cascadia Code" panose="020B0609020000020004" pitchFamily="49" charset="0"/>
                <a:cs typeface="Cascadia Code" panose="020B0609020000020004" pitchFamily="49" charset="0"/>
              </a:rPr>
              <a:t>Introducción</a:t>
            </a:r>
            <a:endParaRPr lang="es-ES" sz="3200" dirty="0"/>
          </a:p>
        </p:txBody>
      </p:sp>
      <p:sp>
        <p:nvSpPr>
          <p:cNvPr id="24" name="CuadroTexto 23">
            <a:extLst>
              <a:ext uri="{FF2B5EF4-FFF2-40B4-BE49-F238E27FC236}">
                <a16:creationId xmlns:a16="http://schemas.microsoft.com/office/drawing/2014/main" id="{F8BFF764-AFCD-4D5E-5894-BFA945011B28}"/>
              </a:ext>
            </a:extLst>
          </p:cNvPr>
          <p:cNvSpPr txBox="1"/>
          <p:nvPr/>
        </p:nvSpPr>
        <p:spPr>
          <a:xfrm>
            <a:off x="629263" y="1528670"/>
            <a:ext cx="10747296" cy="5216813"/>
          </a:xfrm>
          <a:prstGeom prst="rect">
            <a:avLst/>
          </a:prstGeom>
          <a:noFill/>
        </p:spPr>
        <p:txBody>
          <a:bodyPr wrap="square">
            <a:spAutoFit/>
          </a:bodyPr>
          <a:lstStyle/>
          <a:p>
            <a:pPr marL="285750" indent="-285750">
              <a:buFont typeface="Wingdings" panose="05000000000000000000" pitchFamily="2" charset="2"/>
              <a:buChar char="q"/>
            </a:pPr>
            <a:r>
              <a:rPr lang="es-ES" dirty="0">
                <a:highlight>
                  <a:srgbClr val="BC451B"/>
                </a:highlight>
                <a:latin typeface="Cascadia Code" panose="020B0609020000020004" pitchFamily="49" charset="0"/>
                <a:ea typeface="Cascadia Code" panose="020B0609020000020004" pitchFamily="49" charset="0"/>
                <a:cs typeface="Cascadia Code" panose="020B0609020000020004" pitchFamily="49" charset="0"/>
              </a:rPr>
              <a:t>Visual Studio </a:t>
            </a:r>
            <a:r>
              <a:rPr lang="es-ES" dirty="0" err="1">
                <a:highlight>
                  <a:srgbClr val="BC451B"/>
                </a:highlight>
                <a:latin typeface="Cascadia Code" panose="020B0609020000020004" pitchFamily="49" charset="0"/>
                <a:ea typeface="Cascadia Code" panose="020B0609020000020004" pitchFamily="49" charset="0"/>
                <a:cs typeface="Cascadia Code" panose="020B0609020000020004" pitchFamily="49" charset="0"/>
              </a:rPr>
              <a:t>Code</a:t>
            </a:r>
            <a:endParaRPr lang="es-ES" dirty="0">
              <a:highlight>
                <a:srgbClr val="BC451B"/>
              </a:highlight>
              <a:latin typeface="Cascadia Code" panose="020B0609020000020004" pitchFamily="49" charset="0"/>
              <a:ea typeface="Cascadia Code" panose="020B0609020000020004" pitchFamily="49" charset="0"/>
              <a:cs typeface="Cascadia Code" panose="020B0609020000020004" pitchFamily="49" charset="0"/>
            </a:endParaRPr>
          </a:p>
          <a:p>
            <a:pPr marL="285750" indent="-285750">
              <a:buFont typeface="Wingdings" panose="05000000000000000000" pitchFamily="2" charset="2"/>
              <a:buChar char="q"/>
            </a:pPr>
            <a:endParaRPr lang="es-ES" dirty="0">
              <a:latin typeface="Cascadia Code" panose="020B0609020000020004" pitchFamily="49" charset="0"/>
              <a:ea typeface="Cascadia Code" panose="020B0609020000020004" pitchFamily="49" charset="0"/>
              <a:cs typeface="Cascadia Code" panose="020B0609020000020004" pitchFamily="49" charset="0"/>
            </a:endParaRPr>
          </a:p>
          <a:p>
            <a:pPr>
              <a:lnSpc>
                <a:spcPct val="150000"/>
              </a:lnSpc>
            </a:pPr>
            <a:r>
              <a:rPr lang="es-ES" dirty="0">
                <a:solidFill>
                  <a:srgbClr val="FFC000"/>
                </a:solidFill>
                <a:latin typeface="Cascadia Code" panose="020B0609020000020004" pitchFamily="49" charset="0"/>
                <a:ea typeface="Cascadia Code" panose="020B0609020000020004" pitchFamily="49" charset="0"/>
                <a:cs typeface="Cascadia Code" panose="020B0609020000020004" pitchFamily="49" charset="0"/>
              </a:rPr>
              <a:t>Cambiar Idioma</a:t>
            </a:r>
          </a:p>
          <a:p>
            <a:pPr algn="just">
              <a:lnSpc>
                <a:spcPct val="150000"/>
              </a:lnSpc>
            </a:pPr>
            <a:r>
              <a:rPr lang="es-ES" dirty="0">
                <a:latin typeface="Cascadia Code" panose="020B0609020000020004" pitchFamily="49" charset="0"/>
                <a:ea typeface="Cascadia Code" panose="020B0609020000020004" pitchFamily="49" charset="0"/>
                <a:cs typeface="Cascadia Code" panose="020B0609020000020004" pitchFamily="49" charset="0"/>
                <a:sym typeface="Wingdings" panose="05000000000000000000" pitchFamily="2" charset="2"/>
              </a:rPr>
              <a:t>A diferencia que en Eclipse, en </a:t>
            </a:r>
            <a:r>
              <a:rPr lang="es-ES" dirty="0" err="1">
                <a:solidFill>
                  <a:srgbClr val="00B0F0"/>
                </a:solidFill>
                <a:latin typeface="Cascadia Code" panose="020B0609020000020004" pitchFamily="49" charset="0"/>
                <a:ea typeface="Cascadia Code" panose="020B0609020000020004" pitchFamily="49" charset="0"/>
                <a:cs typeface="Cascadia Code" panose="020B0609020000020004" pitchFamily="49" charset="0"/>
                <a:sym typeface="Wingdings" panose="05000000000000000000" pitchFamily="2" charset="2"/>
              </a:rPr>
              <a:t>VSCode</a:t>
            </a:r>
            <a:r>
              <a:rPr lang="es-ES" dirty="0">
                <a:latin typeface="Cascadia Code" panose="020B0609020000020004" pitchFamily="49" charset="0"/>
                <a:ea typeface="Cascadia Code" panose="020B0609020000020004" pitchFamily="49" charset="0"/>
                <a:cs typeface="Cascadia Code" panose="020B0609020000020004" pitchFamily="49" charset="0"/>
                <a:sym typeface="Wingdings" panose="05000000000000000000" pitchFamily="2" charset="2"/>
              </a:rPr>
              <a:t> es mucho más sencillo cambiar el idioma de interfaz:</a:t>
            </a:r>
          </a:p>
          <a:p>
            <a:pPr>
              <a:lnSpc>
                <a:spcPct val="150000"/>
              </a:lnSpc>
            </a:pPr>
            <a:endParaRPr lang="es-ES" dirty="0">
              <a:latin typeface="Cascadia Code" panose="020B0609020000020004" pitchFamily="49" charset="0"/>
              <a:ea typeface="Cascadia Code" panose="020B0609020000020004" pitchFamily="49" charset="0"/>
              <a:cs typeface="Cascadia Code" panose="020B0609020000020004" pitchFamily="49" charset="0"/>
              <a:sym typeface="Wingdings" panose="05000000000000000000" pitchFamily="2" charset="2"/>
            </a:endParaRPr>
          </a:p>
          <a:p>
            <a:pPr>
              <a:lnSpc>
                <a:spcPct val="150000"/>
              </a:lnSpc>
            </a:pPr>
            <a:endParaRPr lang="es-ES" dirty="0">
              <a:latin typeface="Cascadia Code" panose="020B0609020000020004" pitchFamily="49" charset="0"/>
              <a:ea typeface="Cascadia Code" panose="020B0609020000020004" pitchFamily="49" charset="0"/>
              <a:cs typeface="Cascadia Code" panose="020B0609020000020004" pitchFamily="49" charset="0"/>
            </a:endParaRPr>
          </a:p>
          <a:p>
            <a:endParaRPr lang="es-ES" dirty="0">
              <a:latin typeface="Cascadia Code" panose="020B0609020000020004" pitchFamily="49" charset="0"/>
              <a:ea typeface="Cascadia Code" panose="020B0609020000020004" pitchFamily="49" charset="0"/>
              <a:cs typeface="Cascadia Code" panose="020B0609020000020004" pitchFamily="49" charset="0"/>
            </a:endParaRPr>
          </a:p>
          <a:p>
            <a:endParaRPr lang="es-ES" dirty="0">
              <a:latin typeface="Cascadia Code" panose="020B0609020000020004" pitchFamily="49" charset="0"/>
              <a:ea typeface="Cascadia Code" panose="020B0609020000020004" pitchFamily="49" charset="0"/>
              <a:cs typeface="Cascadia Code" panose="020B0609020000020004" pitchFamily="49" charset="0"/>
            </a:endParaRPr>
          </a:p>
          <a:p>
            <a:endParaRPr lang="es-ES" dirty="0">
              <a:latin typeface="Cascadia Code" panose="020B0609020000020004" pitchFamily="49" charset="0"/>
              <a:ea typeface="Cascadia Code" panose="020B0609020000020004" pitchFamily="49" charset="0"/>
              <a:cs typeface="Cascadia Code" panose="020B0609020000020004" pitchFamily="49" charset="0"/>
            </a:endParaRPr>
          </a:p>
          <a:p>
            <a:endParaRPr lang="es-ES" dirty="0">
              <a:latin typeface="Cascadia Code" panose="020B0609020000020004" pitchFamily="49" charset="0"/>
              <a:ea typeface="Cascadia Code" panose="020B0609020000020004" pitchFamily="49" charset="0"/>
              <a:cs typeface="Cascadia Code" panose="020B0609020000020004" pitchFamily="49" charset="0"/>
            </a:endParaRPr>
          </a:p>
          <a:p>
            <a:endParaRPr lang="es-ES" dirty="0">
              <a:latin typeface="Cascadia Code" panose="020B0609020000020004" pitchFamily="49" charset="0"/>
              <a:ea typeface="Cascadia Code" panose="020B0609020000020004" pitchFamily="49" charset="0"/>
              <a:cs typeface="Cascadia Code" panose="020B0609020000020004" pitchFamily="49" charset="0"/>
            </a:endParaRPr>
          </a:p>
          <a:p>
            <a:endParaRPr lang="es-ES" dirty="0">
              <a:latin typeface="Cascadia Code" panose="020B0609020000020004" pitchFamily="49" charset="0"/>
              <a:ea typeface="Cascadia Code" panose="020B0609020000020004" pitchFamily="49" charset="0"/>
              <a:cs typeface="Cascadia Code" panose="020B0609020000020004" pitchFamily="49" charset="0"/>
            </a:endParaRPr>
          </a:p>
          <a:p>
            <a:pPr marL="285750" indent="-285750">
              <a:buFont typeface="Wingdings" panose="05000000000000000000" pitchFamily="2" charset="2"/>
              <a:buChar char="q"/>
            </a:pPr>
            <a:endParaRPr lang="es-ES" dirty="0">
              <a:latin typeface="Cascadia Code" panose="020B0609020000020004" pitchFamily="49" charset="0"/>
              <a:ea typeface="Cascadia Code" panose="020B0609020000020004" pitchFamily="49" charset="0"/>
              <a:cs typeface="Cascadia Code" panose="020B0609020000020004" pitchFamily="49" charset="0"/>
            </a:endParaRPr>
          </a:p>
          <a:p>
            <a:pPr marL="285750" indent="-285750">
              <a:buFont typeface="Wingdings" panose="05000000000000000000" pitchFamily="2" charset="2"/>
              <a:buChar char="q"/>
            </a:pPr>
            <a:endParaRPr lang="es-ES" dirty="0">
              <a:latin typeface="Cascadia Code" panose="020B0609020000020004" pitchFamily="49" charset="0"/>
              <a:ea typeface="Cascadia Code" panose="020B0609020000020004" pitchFamily="49" charset="0"/>
              <a:cs typeface="Cascadia Code" panose="020B0609020000020004" pitchFamily="49" charset="0"/>
            </a:endParaRPr>
          </a:p>
          <a:p>
            <a:endParaRPr lang="es-ES" dirty="0"/>
          </a:p>
        </p:txBody>
      </p:sp>
      <p:sp>
        <p:nvSpPr>
          <p:cNvPr id="39" name="CuadroTexto 38">
            <a:extLst>
              <a:ext uri="{FF2B5EF4-FFF2-40B4-BE49-F238E27FC236}">
                <a16:creationId xmlns:a16="http://schemas.microsoft.com/office/drawing/2014/main" id="{74EE654A-18C3-8A34-6142-3300C7943CD5}"/>
              </a:ext>
            </a:extLst>
          </p:cNvPr>
          <p:cNvSpPr txBox="1"/>
          <p:nvPr/>
        </p:nvSpPr>
        <p:spPr>
          <a:xfrm>
            <a:off x="23210" y="6494532"/>
            <a:ext cx="7042150" cy="369332"/>
          </a:xfrm>
          <a:prstGeom prst="rect">
            <a:avLst/>
          </a:prstGeom>
          <a:noFill/>
        </p:spPr>
        <p:txBody>
          <a:bodyPr wrap="square">
            <a:spAutoFit/>
          </a:bodyPr>
          <a:lstStyle/>
          <a:p>
            <a:r>
              <a:rPr lang="es-ES" dirty="0">
                <a:latin typeface="Cascadia Code" panose="020B0609020000020004" pitchFamily="49" charset="0"/>
                <a:ea typeface="Cascadia Code" panose="020B0609020000020004" pitchFamily="49" charset="0"/>
                <a:cs typeface="Cascadia Code" panose="020B0609020000020004" pitchFamily="49" charset="0"/>
              </a:rPr>
              <a:t>55</a:t>
            </a:r>
            <a:endParaRPr lang="es-ES" dirty="0"/>
          </a:p>
        </p:txBody>
      </p:sp>
      <p:pic>
        <p:nvPicPr>
          <p:cNvPr id="4" name="Imagen 3">
            <a:extLst>
              <a:ext uri="{FF2B5EF4-FFF2-40B4-BE49-F238E27FC236}">
                <a16:creationId xmlns:a16="http://schemas.microsoft.com/office/drawing/2014/main" id="{40B01A51-1647-4F3E-7A1E-1B0536979727}"/>
              </a:ext>
            </a:extLst>
          </p:cNvPr>
          <p:cNvPicPr>
            <a:picLocks noChangeAspect="1"/>
          </p:cNvPicPr>
          <p:nvPr/>
        </p:nvPicPr>
        <p:blipFill>
          <a:blip r:embed="rId3"/>
          <a:stretch>
            <a:fillRect/>
          </a:stretch>
        </p:blipFill>
        <p:spPr>
          <a:xfrm>
            <a:off x="1202121" y="3560813"/>
            <a:ext cx="6019800" cy="1152525"/>
          </a:xfrm>
          <a:prstGeom prst="rect">
            <a:avLst/>
          </a:prstGeom>
          <a:ln>
            <a:solidFill>
              <a:schemeClr val="tx1"/>
            </a:solidFill>
          </a:ln>
        </p:spPr>
      </p:pic>
      <p:pic>
        <p:nvPicPr>
          <p:cNvPr id="8" name="Imagen 7">
            <a:extLst>
              <a:ext uri="{FF2B5EF4-FFF2-40B4-BE49-F238E27FC236}">
                <a16:creationId xmlns:a16="http://schemas.microsoft.com/office/drawing/2014/main" id="{090CDBA1-0E8D-5919-0FCA-092070E429F2}"/>
              </a:ext>
            </a:extLst>
          </p:cNvPr>
          <p:cNvPicPr>
            <a:picLocks noChangeAspect="1"/>
          </p:cNvPicPr>
          <p:nvPr/>
        </p:nvPicPr>
        <p:blipFill>
          <a:blip r:embed="rId4"/>
          <a:stretch>
            <a:fillRect/>
          </a:stretch>
        </p:blipFill>
        <p:spPr>
          <a:xfrm>
            <a:off x="4681974" y="4577672"/>
            <a:ext cx="5972175" cy="1781175"/>
          </a:xfrm>
          <a:prstGeom prst="rect">
            <a:avLst/>
          </a:prstGeom>
          <a:ln>
            <a:solidFill>
              <a:schemeClr val="tx1"/>
            </a:solidFill>
          </a:ln>
        </p:spPr>
      </p:pic>
    </p:spTree>
    <p:extLst>
      <p:ext uri="{BB962C8B-B14F-4D97-AF65-F5344CB8AC3E}">
        <p14:creationId xmlns:p14="http://schemas.microsoft.com/office/powerpoint/2010/main" val="335788159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17A9E8-73F2-A3A1-8295-D67B787048FD}"/>
            </a:ext>
          </a:extLst>
        </p:cNvPr>
        <p:cNvGrpSpPr/>
        <p:nvPr/>
      </p:nvGrpSpPr>
      <p:grpSpPr>
        <a:xfrm>
          <a:off x="0" y="0"/>
          <a:ext cx="0" cy="0"/>
          <a:chOff x="0" y="0"/>
          <a:chExt cx="0" cy="0"/>
        </a:xfrm>
      </p:grpSpPr>
      <p:sp>
        <p:nvSpPr>
          <p:cNvPr id="6" name="Título 1">
            <a:extLst>
              <a:ext uri="{FF2B5EF4-FFF2-40B4-BE49-F238E27FC236}">
                <a16:creationId xmlns:a16="http://schemas.microsoft.com/office/drawing/2014/main" id="{B3DE0FD4-27BE-85A4-7EB2-97F5AE74676E}"/>
              </a:ext>
            </a:extLst>
          </p:cNvPr>
          <p:cNvSpPr txBox="1">
            <a:spLocks/>
          </p:cNvSpPr>
          <p:nvPr/>
        </p:nvSpPr>
        <p:spPr>
          <a:xfrm>
            <a:off x="15755" y="178802"/>
            <a:ext cx="9144000" cy="324289"/>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s-ES" sz="1800" dirty="0">
                <a:latin typeface="Cascadia Code" panose="020B0609020000020004" pitchFamily="49" charset="0"/>
                <a:ea typeface="Cascadia Code" panose="020B0609020000020004" pitchFamily="49" charset="0"/>
                <a:cs typeface="Cascadia Code" panose="020B0609020000020004" pitchFamily="49" charset="0"/>
              </a:rPr>
              <a:t>Unidad 1. Introducción a la Programación de Inteligencia Artificial</a:t>
            </a:r>
          </a:p>
        </p:txBody>
      </p:sp>
      <p:pic>
        <p:nvPicPr>
          <p:cNvPr id="9" name="Imagen 8" descr="Imagen que contiene señal, reloj&#10;&#10;Descripción generada automáticamente">
            <a:extLst>
              <a:ext uri="{FF2B5EF4-FFF2-40B4-BE49-F238E27FC236}">
                <a16:creationId xmlns:a16="http://schemas.microsoft.com/office/drawing/2014/main" id="{34C72E5C-BAB4-BDF5-4B14-7481A6CBDB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95660" y="26017"/>
            <a:ext cx="1180585" cy="979885"/>
          </a:xfrm>
          <a:prstGeom prst="rect">
            <a:avLst/>
          </a:prstGeom>
        </p:spPr>
      </p:pic>
      <p:cxnSp>
        <p:nvCxnSpPr>
          <p:cNvPr id="10" name="Conector recto 9">
            <a:extLst>
              <a:ext uri="{FF2B5EF4-FFF2-40B4-BE49-F238E27FC236}">
                <a16:creationId xmlns:a16="http://schemas.microsoft.com/office/drawing/2014/main" id="{57566C6B-964C-58FE-C3D5-86EDCF0838AD}"/>
              </a:ext>
            </a:extLst>
          </p:cNvPr>
          <p:cNvCxnSpPr>
            <a:cxnSpLocks/>
            <a:endCxn id="11" idx="1"/>
          </p:cNvCxnSpPr>
          <p:nvPr/>
        </p:nvCxnSpPr>
        <p:spPr>
          <a:xfrm>
            <a:off x="15755" y="977450"/>
            <a:ext cx="2830314" cy="848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Rectángulo: esquinas redondeadas 10">
            <a:extLst>
              <a:ext uri="{FF2B5EF4-FFF2-40B4-BE49-F238E27FC236}">
                <a16:creationId xmlns:a16="http://schemas.microsoft.com/office/drawing/2014/main" id="{4A71DFBA-5FEC-A3EA-5457-A8E3A4D191C8}"/>
              </a:ext>
            </a:extLst>
          </p:cNvPr>
          <p:cNvSpPr/>
          <p:nvPr/>
        </p:nvSpPr>
        <p:spPr>
          <a:xfrm>
            <a:off x="2846069" y="714560"/>
            <a:ext cx="6313685" cy="542740"/>
          </a:xfrm>
          <a:prstGeom prst="roundRect">
            <a:avLst/>
          </a:prstGeom>
          <a:solidFill>
            <a:srgbClr val="FFFFFF">
              <a:alpha val="20000"/>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2" name="Conector recto 11">
            <a:extLst>
              <a:ext uri="{FF2B5EF4-FFF2-40B4-BE49-F238E27FC236}">
                <a16:creationId xmlns:a16="http://schemas.microsoft.com/office/drawing/2014/main" id="{6B6A687E-7F59-35CD-8C9E-DCECAE1A63F4}"/>
              </a:ext>
            </a:extLst>
          </p:cNvPr>
          <p:cNvCxnSpPr>
            <a:cxnSpLocks/>
            <a:stCxn id="11" idx="3"/>
          </p:cNvCxnSpPr>
          <p:nvPr/>
        </p:nvCxnSpPr>
        <p:spPr>
          <a:xfrm>
            <a:off x="9159754" y="985930"/>
            <a:ext cx="3016491" cy="1186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CuadroTexto 21">
            <a:extLst>
              <a:ext uri="{FF2B5EF4-FFF2-40B4-BE49-F238E27FC236}">
                <a16:creationId xmlns:a16="http://schemas.microsoft.com/office/drawing/2014/main" id="{E7B7F70D-4C69-86EC-FF0E-0B4557918B94}"/>
              </a:ext>
            </a:extLst>
          </p:cNvPr>
          <p:cNvSpPr txBox="1"/>
          <p:nvPr/>
        </p:nvSpPr>
        <p:spPr>
          <a:xfrm>
            <a:off x="4681974" y="672525"/>
            <a:ext cx="3095161" cy="584775"/>
          </a:xfrm>
          <a:prstGeom prst="rect">
            <a:avLst/>
          </a:prstGeom>
          <a:noFill/>
        </p:spPr>
        <p:txBody>
          <a:bodyPr wrap="square">
            <a:spAutoFit/>
          </a:bodyPr>
          <a:lstStyle/>
          <a:p>
            <a:r>
              <a:rPr lang="es-ES" sz="3200" dirty="0">
                <a:latin typeface="Cascadia Code" panose="020B0609020000020004" pitchFamily="49" charset="0"/>
                <a:ea typeface="Cascadia Code" panose="020B0609020000020004" pitchFamily="49" charset="0"/>
                <a:cs typeface="Cascadia Code" panose="020B0609020000020004" pitchFamily="49" charset="0"/>
              </a:rPr>
              <a:t>Introducción</a:t>
            </a:r>
            <a:endParaRPr lang="es-ES" sz="3200" dirty="0"/>
          </a:p>
        </p:txBody>
      </p:sp>
      <p:sp>
        <p:nvSpPr>
          <p:cNvPr id="24" name="CuadroTexto 23">
            <a:extLst>
              <a:ext uri="{FF2B5EF4-FFF2-40B4-BE49-F238E27FC236}">
                <a16:creationId xmlns:a16="http://schemas.microsoft.com/office/drawing/2014/main" id="{9188A41D-5383-9039-C6E0-354B04CEFA27}"/>
              </a:ext>
            </a:extLst>
          </p:cNvPr>
          <p:cNvSpPr txBox="1"/>
          <p:nvPr/>
        </p:nvSpPr>
        <p:spPr>
          <a:xfrm>
            <a:off x="629263" y="1528670"/>
            <a:ext cx="10747296" cy="6047809"/>
          </a:xfrm>
          <a:prstGeom prst="rect">
            <a:avLst/>
          </a:prstGeom>
          <a:noFill/>
        </p:spPr>
        <p:txBody>
          <a:bodyPr wrap="square">
            <a:spAutoFit/>
          </a:bodyPr>
          <a:lstStyle/>
          <a:p>
            <a:pPr marL="285750" indent="-285750">
              <a:buFont typeface="Wingdings" panose="05000000000000000000" pitchFamily="2" charset="2"/>
              <a:buChar char="q"/>
            </a:pPr>
            <a:r>
              <a:rPr lang="es-ES" dirty="0">
                <a:highlight>
                  <a:srgbClr val="BC451B"/>
                </a:highlight>
                <a:latin typeface="Cascadia Code" panose="020B0609020000020004" pitchFamily="49" charset="0"/>
                <a:ea typeface="Cascadia Code" panose="020B0609020000020004" pitchFamily="49" charset="0"/>
                <a:cs typeface="Cascadia Code" panose="020B0609020000020004" pitchFamily="49" charset="0"/>
              </a:rPr>
              <a:t>Visual Studio </a:t>
            </a:r>
            <a:r>
              <a:rPr lang="es-ES" dirty="0" err="1">
                <a:highlight>
                  <a:srgbClr val="BC451B"/>
                </a:highlight>
                <a:latin typeface="Cascadia Code" panose="020B0609020000020004" pitchFamily="49" charset="0"/>
                <a:ea typeface="Cascadia Code" panose="020B0609020000020004" pitchFamily="49" charset="0"/>
                <a:cs typeface="Cascadia Code" panose="020B0609020000020004" pitchFamily="49" charset="0"/>
              </a:rPr>
              <a:t>Code</a:t>
            </a:r>
            <a:endParaRPr lang="es-ES" dirty="0">
              <a:highlight>
                <a:srgbClr val="BC451B"/>
              </a:highlight>
              <a:latin typeface="Cascadia Code" panose="020B0609020000020004" pitchFamily="49" charset="0"/>
              <a:ea typeface="Cascadia Code" panose="020B0609020000020004" pitchFamily="49" charset="0"/>
              <a:cs typeface="Cascadia Code" panose="020B0609020000020004" pitchFamily="49" charset="0"/>
            </a:endParaRPr>
          </a:p>
          <a:p>
            <a:pPr marL="285750" indent="-285750">
              <a:buFont typeface="Wingdings" panose="05000000000000000000" pitchFamily="2" charset="2"/>
              <a:buChar char="q"/>
            </a:pPr>
            <a:endParaRPr lang="es-ES" dirty="0">
              <a:latin typeface="Cascadia Code" panose="020B0609020000020004" pitchFamily="49" charset="0"/>
              <a:ea typeface="Cascadia Code" panose="020B0609020000020004" pitchFamily="49" charset="0"/>
              <a:cs typeface="Cascadia Code" panose="020B0609020000020004" pitchFamily="49" charset="0"/>
            </a:endParaRPr>
          </a:p>
          <a:p>
            <a:pPr>
              <a:lnSpc>
                <a:spcPct val="150000"/>
              </a:lnSpc>
            </a:pPr>
            <a:r>
              <a:rPr lang="es-ES" dirty="0" err="1">
                <a:solidFill>
                  <a:srgbClr val="FFC000"/>
                </a:solidFill>
                <a:latin typeface="Cascadia Code" panose="020B0609020000020004" pitchFamily="49" charset="0"/>
                <a:ea typeface="Cascadia Code" panose="020B0609020000020004" pitchFamily="49" charset="0"/>
                <a:cs typeface="Cascadia Code" panose="020B0609020000020004" pitchFamily="49" charset="0"/>
              </a:rPr>
              <a:t>Minimapa</a:t>
            </a:r>
            <a:r>
              <a:rPr lang="es-ES" dirty="0">
                <a:solidFill>
                  <a:srgbClr val="FFC000"/>
                </a:solidFill>
                <a:latin typeface="Cascadia Code" panose="020B0609020000020004" pitchFamily="49" charset="0"/>
                <a:ea typeface="Cascadia Code" panose="020B0609020000020004" pitchFamily="49" charset="0"/>
                <a:cs typeface="Cascadia Code" panose="020B0609020000020004" pitchFamily="49" charset="0"/>
              </a:rPr>
              <a:t> y </a:t>
            </a:r>
            <a:r>
              <a:rPr lang="es-ES" dirty="0" err="1">
                <a:solidFill>
                  <a:srgbClr val="FFC000"/>
                </a:solidFill>
                <a:latin typeface="Cascadia Code" panose="020B0609020000020004" pitchFamily="49" charset="0"/>
                <a:ea typeface="Cascadia Code" panose="020B0609020000020004" pitchFamily="49" charset="0"/>
                <a:cs typeface="Cascadia Code" panose="020B0609020000020004" pitchFamily="49" charset="0"/>
              </a:rPr>
              <a:t>Sticky</a:t>
            </a:r>
            <a:r>
              <a:rPr lang="es-ES" dirty="0">
                <a:solidFill>
                  <a:srgbClr val="FFC000"/>
                </a:solidFill>
                <a:latin typeface="Cascadia Code" panose="020B0609020000020004" pitchFamily="49" charset="0"/>
                <a:ea typeface="Cascadia Code" panose="020B0609020000020004" pitchFamily="49" charset="0"/>
                <a:cs typeface="Cascadia Code" panose="020B0609020000020004" pitchFamily="49" charset="0"/>
              </a:rPr>
              <a:t> </a:t>
            </a:r>
            <a:r>
              <a:rPr lang="es-ES" dirty="0" err="1">
                <a:solidFill>
                  <a:srgbClr val="FFC000"/>
                </a:solidFill>
                <a:latin typeface="Cascadia Code" panose="020B0609020000020004" pitchFamily="49" charset="0"/>
                <a:ea typeface="Cascadia Code" panose="020B0609020000020004" pitchFamily="49" charset="0"/>
                <a:cs typeface="Cascadia Code" panose="020B0609020000020004" pitchFamily="49" charset="0"/>
              </a:rPr>
              <a:t>Scroll</a:t>
            </a:r>
            <a:endParaRPr lang="es-ES" dirty="0">
              <a:solidFill>
                <a:srgbClr val="FFC000"/>
              </a:solidFill>
              <a:latin typeface="Cascadia Code" panose="020B0609020000020004" pitchFamily="49" charset="0"/>
              <a:ea typeface="Cascadia Code" panose="020B0609020000020004" pitchFamily="49" charset="0"/>
              <a:cs typeface="Cascadia Code" panose="020B0609020000020004" pitchFamily="49" charset="0"/>
            </a:endParaRPr>
          </a:p>
          <a:p>
            <a:pPr algn="just">
              <a:lnSpc>
                <a:spcPct val="150000"/>
              </a:lnSpc>
            </a:pPr>
            <a:r>
              <a:rPr lang="es-ES" dirty="0">
                <a:latin typeface="Cascadia Code" panose="020B0609020000020004" pitchFamily="49" charset="0"/>
                <a:ea typeface="Cascadia Code" panose="020B0609020000020004" pitchFamily="49" charset="0"/>
                <a:cs typeface="Cascadia Code" panose="020B0609020000020004" pitchFamily="49" charset="0"/>
                <a:sym typeface="Wingdings" panose="05000000000000000000" pitchFamily="2" charset="2"/>
              </a:rPr>
              <a:t>Otras dos utilidades muy prácticas que tiene </a:t>
            </a:r>
            <a:r>
              <a:rPr lang="es-ES" dirty="0" err="1">
                <a:solidFill>
                  <a:srgbClr val="00B0F0"/>
                </a:solidFill>
                <a:latin typeface="Cascadia Code" panose="020B0609020000020004" pitchFamily="49" charset="0"/>
                <a:ea typeface="Cascadia Code" panose="020B0609020000020004" pitchFamily="49" charset="0"/>
                <a:cs typeface="Cascadia Code" panose="020B0609020000020004" pitchFamily="49" charset="0"/>
                <a:sym typeface="Wingdings" panose="05000000000000000000" pitchFamily="2" charset="2"/>
              </a:rPr>
              <a:t>VSCode</a:t>
            </a:r>
            <a:r>
              <a:rPr lang="es-ES" dirty="0">
                <a:latin typeface="Cascadia Code" panose="020B0609020000020004" pitchFamily="49" charset="0"/>
                <a:ea typeface="Cascadia Code" panose="020B0609020000020004" pitchFamily="49" charset="0"/>
                <a:cs typeface="Cascadia Code" panose="020B0609020000020004" pitchFamily="49" charset="0"/>
                <a:sym typeface="Wingdings" panose="05000000000000000000" pitchFamily="2" charset="2"/>
              </a:rPr>
              <a:t> son:</a:t>
            </a:r>
          </a:p>
          <a:p>
            <a:pPr algn="just">
              <a:lnSpc>
                <a:spcPct val="150000"/>
              </a:lnSpc>
            </a:pPr>
            <a:endParaRPr lang="es-ES" dirty="0">
              <a:latin typeface="Cascadia Code" panose="020B0609020000020004" pitchFamily="49" charset="0"/>
              <a:ea typeface="Cascadia Code" panose="020B0609020000020004" pitchFamily="49" charset="0"/>
              <a:cs typeface="Cascadia Code" panose="020B0609020000020004" pitchFamily="49" charset="0"/>
              <a:sym typeface="Wingdings" panose="05000000000000000000" pitchFamily="2" charset="2"/>
            </a:endParaRPr>
          </a:p>
          <a:p>
            <a:pPr algn="just">
              <a:lnSpc>
                <a:spcPct val="150000"/>
              </a:lnSpc>
            </a:pPr>
            <a:r>
              <a:rPr lang="es-ES" dirty="0" err="1">
                <a:solidFill>
                  <a:srgbClr val="00B050"/>
                </a:solidFill>
                <a:latin typeface="Cascadia Code" panose="020B0609020000020004" pitchFamily="49" charset="0"/>
                <a:ea typeface="Cascadia Code" panose="020B0609020000020004" pitchFamily="49" charset="0"/>
                <a:cs typeface="Cascadia Code" panose="020B0609020000020004" pitchFamily="49" charset="0"/>
                <a:sym typeface="Wingdings" panose="05000000000000000000" pitchFamily="2" charset="2"/>
              </a:rPr>
              <a:t>Minimapa</a:t>
            </a:r>
            <a:r>
              <a:rPr lang="es-ES" dirty="0">
                <a:latin typeface="Cascadia Code" panose="020B0609020000020004" pitchFamily="49" charset="0"/>
                <a:ea typeface="Cascadia Code" panose="020B0609020000020004" pitchFamily="49" charset="0"/>
                <a:cs typeface="Cascadia Code" panose="020B0609020000020004" pitchFamily="49" charset="0"/>
                <a:sym typeface="Wingdings" panose="05000000000000000000" pitchFamily="2" charset="2"/>
              </a:rPr>
              <a:t>: muestra una visión general 			</a:t>
            </a:r>
            <a:r>
              <a:rPr lang="es-ES" dirty="0" err="1">
                <a:solidFill>
                  <a:srgbClr val="00B050"/>
                </a:solidFill>
                <a:latin typeface="Cascadia Code" panose="020B0609020000020004" pitchFamily="49" charset="0"/>
                <a:ea typeface="Cascadia Code" panose="020B0609020000020004" pitchFamily="49" charset="0"/>
                <a:cs typeface="Cascadia Code" panose="020B0609020000020004" pitchFamily="49" charset="0"/>
                <a:sym typeface="Wingdings" panose="05000000000000000000" pitchFamily="2" charset="2"/>
              </a:rPr>
              <a:t>Sticky</a:t>
            </a:r>
            <a:r>
              <a:rPr lang="es-ES" dirty="0">
                <a:solidFill>
                  <a:srgbClr val="00B050"/>
                </a:solidFill>
                <a:latin typeface="Cascadia Code" panose="020B0609020000020004" pitchFamily="49" charset="0"/>
                <a:ea typeface="Cascadia Code" panose="020B0609020000020004" pitchFamily="49" charset="0"/>
                <a:cs typeface="Cascadia Code" panose="020B0609020000020004" pitchFamily="49" charset="0"/>
                <a:sym typeface="Wingdings" panose="05000000000000000000" pitchFamily="2" charset="2"/>
              </a:rPr>
              <a:t> </a:t>
            </a:r>
            <a:r>
              <a:rPr lang="es-ES" dirty="0" err="1">
                <a:solidFill>
                  <a:srgbClr val="00B050"/>
                </a:solidFill>
                <a:latin typeface="Cascadia Code" panose="020B0609020000020004" pitchFamily="49" charset="0"/>
                <a:ea typeface="Cascadia Code" panose="020B0609020000020004" pitchFamily="49" charset="0"/>
                <a:cs typeface="Cascadia Code" panose="020B0609020000020004" pitchFamily="49" charset="0"/>
                <a:sym typeface="Wingdings" panose="05000000000000000000" pitchFamily="2" charset="2"/>
              </a:rPr>
              <a:t>Scroll</a:t>
            </a:r>
            <a:r>
              <a:rPr lang="es-ES" dirty="0">
                <a:latin typeface="Cascadia Code" panose="020B0609020000020004" pitchFamily="49" charset="0"/>
                <a:ea typeface="Cascadia Code" panose="020B0609020000020004" pitchFamily="49" charset="0"/>
                <a:cs typeface="Cascadia Code" panose="020B0609020000020004" pitchFamily="49" charset="0"/>
                <a:sym typeface="Wingdings" panose="05000000000000000000" pitchFamily="2" charset="2"/>
              </a:rPr>
              <a:t>: mantiene las líneas</a:t>
            </a:r>
          </a:p>
          <a:p>
            <a:pPr algn="just">
              <a:lnSpc>
                <a:spcPct val="150000"/>
              </a:lnSpc>
            </a:pPr>
            <a:r>
              <a:rPr lang="es-ES" dirty="0">
                <a:latin typeface="Cascadia Code" panose="020B0609020000020004" pitchFamily="49" charset="0"/>
                <a:ea typeface="Cascadia Code" panose="020B0609020000020004" pitchFamily="49" charset="0"/>
                <a:cs typeface="Cascadia Code" panose="020B0609020000020004" pitchFamily="49" charset="0"/>
                <a:sym typeface="Wingdings" panose="05000000000000000000" pitchFamily="2" charset="2"/>
              </a:rPr>
              <a:t>de tu script.										iniciales fijadas.</a:t>
            </a:r>
          </a:p>
          <a:p>
            <a:pPr>
              <a:lnSpc>
                <a:spcPct val="150000"/>
              </a:lnSpc>
            </a:pPr>
            <a:endParaRPr lang="es-ES" dirty="0">
              <a:latin typeface="Cascadia Code" panose="020B0609020000020004" pitchFamily="49" charset="0"/>
              <a:ea typeface="Cascadia Code" panose="020B0609020000020004" pitchFamily="49" charset="0"/>
              <a:cs typeface="Cascadia Code" panose="020B0609020000020004" pitchFamily="49" charset="0"/>
              <a:sym typeface="Wingdings" panose="05000000000000000000" pitchFamily="2" charset="2"/>
            </a:endParaRPr>
          </a:p>
          <a:p>
            <a:pPr>
              <a:lnSpc>
                <a:spcPct val="150000"/>
              </a:lnSpc>
            </a:pPr>
            <a:endParaRPr lang="es-ES" dirty="0">
              <a:latin typeface="Cascadia Code" panose="020B0609020000020004" pitchFamily="49" charset="0"/>
              <a:ea typeface="Cascadia Code" panose="020B0609020000020004" pitchFamily="49" charset="0"/>
              <a:cs typeface="Cascadia Code" panose="020B0609020000020004" pitchFamily="49" charset="0"/>
            </a:endParaRPr>
          </a:p>
          <a:p>
            <a:endParaRPr lang="es-ES" dirty="0">
              <a:latin typeface="Cascadia Code" panose="020B0609020000020004" pitchFamily="49" charset="0"/>
              <a:ea typeface="Cascadia Code" panose="020B0609020000020004" pitchFamily="49" charset="0"/>
              <a:cs typeface="Cascadia Code" panose="020B0609020000020004" pitchFamily="49" charset="0"/>
            </a:endParaRPr>
          </a:p>
          <a:p>
            <a:endParaRPr lang="es-ES" dirty="0">
              <a:latin typeface="Cascadia Code" panose="020B0609020000020004" pitchFamily="49" charset="0"/>
              <a:ea typeface="Cascadia Code" panose="020B0609020000020004" pitchFamily="49" charset="0"/>
              <a:cs typeface="Cascadia Code" panose="020B0609020000020004" pitchFamily="49" charset="0"/>
            </a:endParaRPr>
          </a:p>
          <a:p>
            <a:endParaRPr lang="es-ES" dirty="0">
              <a:latin typeface="Cascadia Code" panose="020B0609020000020004" pitchFamily="49" charset="0"/>
              <a:ea typeface="Cascadia Code" panose="020B0609020000020004" pitchFamily="49" charset="0"/>
              <a:cs typeface="Cascadia Code" panose="020B0609020000020004" pitchFamily="49" charset="0"/>
            </a:endParaRPr>
          </a:p>
          <a:p>
            <a:endParaRPr lang="es-ES" dirty="0">
              <a:latin typeface="Cascadia Code" panose="020B0609020000020004" pitchFamily="49" charset="0"/>
              <a:ea typeface="Cascadia Code" panose="020B0609020000020004" pitchFamily="49" charset="0"/>
              <a:cs typeface="Cascadia Code" panose="020B0609020000020004" pitchFamily="49" charset="0"/>
            </a:endParaRPr>
          </a:p>
          <a:p>
            <a:endParaRPr lang="es-ES" dirty="0">
              <a:latin typeface="Cascadia Code" panose="020B0609020000020004" pitchFamily="49" charset="0"/>
              <a:ea typeface="Cascadia Code" panose="020B0609020000020004" pitchFamily="49" charset="0"/>
              <a:cs typeface="Cascadia Code" panose="020B0609020000020004" pitchFamily="49" charset="0"/>
            </a:endParaRPr>
          </a:p>
          <a:p>
            <a:endParaRPr lang="es-ES" dirty="0">
              <a:latin typeface="Cascadia Code" panose="020B0609020000020004" pitchFamily="49" charset="0"/>
              <a:ea typeface="Cascadia Code" panose="020B0609020000020004" pitchFamily="49" charset="0"/>
              <a:cs typeface="Cascadia Code" panose="020B0609020000020004" pitchFamily="49" charset="0"/>
            </a:endParaRPr>
          </a:p>
          <a:p>
            <a:pPr marL="285750" indent="-285750">
              <a:buFont typeface="Wingdings" panose="05000000000000000000" pitchFamily="2" charset="2"/>
              <a:buChar char="q"/>
            </a:pPr>
            <a:endParaRPr lang="es-ES" dirty="0">
              <a:latin typeface="Cascadia Code" panose="020B0609020000020004" pitchFamily="49" charset="0"/>
              <a:ea typeface="Cascadia Code" panose="020B0609020000020004" pitchFamily="49" charset="0"/>
              <a:cs typeface="Cascadia Code" panose="020B0609020000020004" pitchFamily="49" charset="0"/>
            </a:endParaRPr>
          </a:p>
          <a:p>
            <a:pPr marL="285750" indent="-285750">
              <a:buFont typeface="Wingdings" panose="05000000000000000000" pitchFamily="2" charset="2"/>
              <a:buChar char="q"/>
            </a:pPr>
            <a:endParaRPr lang="es-ES" dirty="0">
              <a:latin typeface="Cascadia Code" panose="020B0609020000020004" pitchFamily="49" charset="0"/>
              <a:ea typeface="Cascadia Code" panose="020B0609020000020004" pitchFamily="49" charset="0"/>
              <a:cs typeface="Cascadia Code" panose="020B0609020000020004" pitchFamily="49" charset="0"/>
            </a:endParaRPr>
          </a:p>
          <a:p>
            <a:endParaRPr lang="es-ES" dirty="0"/>
          </a:p>
        </p:txBody>
      </p:sp>
      <p:sp>
        <p:nvSpPr>
          <p:cNvPr id="39" name="CuadroTexto 38">
            <a:extLst>
              <a:ext uri="{FF2B5EF4-FFF2-40B4-BE49-F238E27FC236}">
                <a16:creationId xmlns:a16="http://schemas.microsoft.com/office/drawing/2014/main" id="{AE61D244-C4DE-A250-96B0-4135EBCB46E2}"/>
              </a:ext>
            </a:extLst>
          </p:cNvPr>
          <p:cNvSpPr txBox="1"/>
          <p:nvPr/>
        </p:nvSpPr>
        <p:spPr>
          <a:xfrm>
            <a:off x="23210" y="6494532"/>
            <a:ext cx="7042150" cy="369332"/>
          </a:xfrm>
          <a:prstGeom prst="rect">
            <a:avLst/>
          </a:prstGeom>
          <a:noFill/>
        </p:spPr>
        <p:txBody>
          <a:bodyPr wrap="square">
            <a:spAutoFit/>
          </a:bodyPr>
          <a:lstStyle/>
          <a:p>
            <a:r>
              <a:rPr lang="es-ES" dirty="0">
                <a:latin typeface="Cascadia Code" panose="020B0609020000020004" pitchFamily="49" charset="0"/>
                <a:ea typeface="Cascadia Code" panose="020B0609020000020004" pitchFamily="49" charset="0"/>
                <a:cs typeface="Cascadia Code" panose="020B0609020000020004" pitchFamily="49" charset="0"/>
              </a:rPr>
              <a:t>56</a:t>
            </a:r>
            <a:endParaRPr lang="es-ES" dirty="0"/>
          </a:p>
        </p:txBody>
      </p:sp>
      <p:pic>
        <p:nvPicPr>
          <p:cNvPr id="3" name="Imagen 2">
            <a:extLst>
              <a:ext uri="{FF2B5EF4-FFF2-40B4-BE49-F238E27FC236}">
                <a16:creationId xmlns:a16="http://schemas.microsoft.com/office/drawing/2014/main" id="{9F31902D-D321-D032-A854-C1CA31C4576B}"/>
              </a:ext>
            </a:extLst>
          </p:cNvPr>
          <p:cNvPicPr>
            <a:picLocks noChangeAspect="1"/>
          </p:cNvPicPr>
          <p:nvPr/>
        </p:nvPicPr>
        <p:blipFill>
          <a:blip r:embed="rId3"/>
          <a:stretch>
            <a:fillRect/>
          </a:stretch>
        </p:blipFill>
        <p:spPr>
          <a:xfrm>
            <a:off x="1159258" y="4240924"/>
            <a:ext cx="4195763" cy="2314575"/>
          </a:xfrm>
          <a:prstGeom prst="rect">
            <a:avLst/>
          </a:prstGeom>
          <a:ln>
            <a:solidFill>
              <a:schemeClr val="tx1"/>
            </a:solidFill>
          </a:ln>
        </p:spPr>
      </p:pic>
      <p:pic>
        <p:nvPicPr>
          <p:cNvPr id="7" name="Imagen 6">
            <a:extLst>
              <a:ext uri="{FF2B5EF4-FFF2-40B4-BE49-F238E27FC236}">
                <a16:creationId xmlns:a16="http://schemas.microsoft.com/office/drawing/2014/main" id="{174AF871-6136-DB75-55AE-647CF1D9808F}"/>
              </a:ext>
            </a:extLst>
          </p:cNvPr>
          <p:cNvPicPr>
            <a:picLocks noChangeAspect="1"/>
          </p:cNvPicPr>
          <p:nvPr/>
        </p:nvPicPr>
        <p:blipFill>
          <a:blip r:embed="rId4"/>
          <a:stretch>
            <a:fillRect/>
          </a:stretch>
        </p:blipFill>
        <p:spPr>
          <a:xfrm>
            <a:off x="6836981" y="4445476"/>
            <a:ext cx="4338838" cy="1905469"/>
          </a:xfrm>
          <a:prstGeom prst="rect">
            <a:avLst/>
          </a:prstGeom>
          <a:ln>
            <a:solidFill>
              <a:schemeClr val="tx1"/>
            </a:solidFill>
          </a:ln>
        </p:spPr>
      </p:pic>
    </p:spTree>
    <p:extLst>
      <p:ext uri="{BB962C8B-B14F-4D97-AF65-F5344CB8AC3E}">
        <p14:creationId xmlns:p14="http://schemas.microsoft.com/office/powerpoint/2010/main" val="385203733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31FDF2-AE4C-EA74-EF36-D576F8651846}"/>
            </a:ext>
          </a:extLst>
        </p:cNvPr>
        <p:cNvGrpSpPr/>
        <p:nvPr/>
      </p:nvGrpSpPr>
      <p:grpSpPr>
        <a:xfrm>
          <a:off x="0" y="0"/>
          <a:ext cx="0" cy="0"/>
          <a:chOff x="0" y="0"/>
          <a:chExt cx="0" cy="0"/>
        </a:xfrm>
      </p:grpSpPr>
      <p:sp>
        <p:nvSpPr>
          <p:cNvPr id="6" name="Título 1">
            <a:extLst>
              <a:ext uri="{FF2B5EF4-FFF2-40B4-BE49-F238E27FC236}">
                <a16:creationId xmlns:a16="http://schemas.microsoft.com/office/drawing/2014/main" id="{25F9A0D7-D326-0086-0BC0-A1285C071DD8}"/>
              </a:ext>
            </a:extLst>
          </p:cNvPr>
          <p:cNvSpPr txBox="1">
            <a:spLocks/>
          </p:cNvSpPr>
          <p:nvPr/>
        </p:nvSpPr>
        <p:spPr>
          <a:xfrm>
            <a:off x="15755" y="178802"/>
            <a:ext cx="9144000" cy="324289"/>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s-ES" sz="1800" dirty="0">
                <a:latin typeface="Cascadia Code" panose="020B0609020000020004" pitchFamily="49" charset="0"/>
                <a:ea typeface="Cascadia Code" panose="020B0609020000020004" pitchFamily="49" charset="0"/>
                <a:cs typeface="Cascadia Code" panose="020B0609020000020004" pitchFamily="49" charset="0"/>
              </a:rPr>
              <a:t>Unidad 1. Introducción a la Programación de Inteligencia Artificial</a:t>
            </a:r>
          </a:p>
        </p:txBody>
      </p:sp>
      <p:pic>
        <p:nvPicPr>
          <p:cNvPr id="9" name="Imagen 8" descr="Imagen que contiene señal, reloj&#10;&#10;Descripción generada automáticamente">
            <a:extLst>
              <a:ext uri="{FF2B5EF4-FFF2-40B4-BE49-F238E27FC236}">
                <a16:creationId xmlns:a16="http://schemas.microsoft.com/office/drawing/2014/main" id="{4B3A4761-4C68-39CC-671B-3519A81A1C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95660" y="26017"/>
            <a:ext cx="1180585" cy="979885"/>
          </a:xfrm>
          <a:prstGeom prst="rect">
            <a:avLst/>
          </a:prstGeom>
        </p:spPr>
      </p:pic>
      <p:cxnSp>
        <p:nvCxnSpPr>
          <p:cNvPr id="10" name="Conector recto 9">
            <a:extLst>
              <a:ext uri="{FF2B5EF4-FFF2-40B4-BE49-F238E27FC236}">
                <a16:creationId xmlns:a16="http://schemas.microsoft.com/office/drawing/2014/main" id="{38301BCF-DC16-BBAA-84FB-C9526F5BF505}"/>
              </a:ext>
            </a:extLst>
          </p:cNvPr>
          <p:cNvCxnSpPr>
            <a:cxnSpLocks/>
            <a:endCxn id="11" idx="1"/>
          </p:cNvCxnSpPr>
          <p:nvPr/>
        </p:nvCxnSpPr>
        <p:spPr>
          <a:xfrm>
            <a:off x="15755" y="977450"/>
            <a:ext cx="2830314" cy="848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Rectángulo: esquinas redondeadas 10">
            <a:extLst>
              <a:ext uri="{FF2B5EF4-FFF2-40B4-BE49-F238E27FC236}">
                <a16:creationId xmlns:a16="http://schemas.microsoft.com/office/drawing/2014/main" id="{CCB71496-7B88-2B77-F722-EADB832133CA}"/>
              </a:ext>
            </a:extLst>
          </p:cNvPr>
          <p:cNvSpPr/>
          <p:nvPr/>
        </p:nvSpPr>
        <p:spPr>
          <a:xfrm>
            <a:off x="2846069" y="714560"/>
            <a:ext cx="6313685" cy="542740"/>
          </a:xfrm>
          <a:prstGeom prst="roundRect">
            <a:avLst/>
          </a:prstGeom>
          <a:solidFill>
            <a:srgbClr val="FFFFFF">
              <a:alpha val="20000"/>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2" name="Conector recto 11">
            <a:extLst>
              <a:ext uri="{FF2B5EF4-FFF2-40B4-BE49-F238E27FC236}">
                <a16:creationId xmlns:a16="http://schemas.microsoft.com/office/drawing/2014/main" id="{C876CCC4-AA34-408F-3019-715744907735}"/>
              </a:ext>
            </a:extLst>
          </p:cNvPr>
          <p:cNvCxnSpPr>
            <a:cxnSpLocks/>
            <a:stCxn id="11" idx="3"/>
          </p:cNvCxnSpPr>
          <p:nvPr/>
        </p:nvCxnSpPr>
        <p:spPr>
          <a:xfrm>
            <a:off x="9159754" y="985930"/>
            <a:ext cx="3016491" cy="1186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CuadroTexto 21">
            <a:extLst>
              <a:ext uri="{FF2B5EF4-FFF2-40B4-BE49-F238E27FC236}">
                <a16:creationId xmlns:a16="http://schemas.microsoft.com/office/drawing/2014/main" id="{E8BA2B8D-66F6-C8A5-D9F5-5F9094806CF2}"/>
              </a:ext>
            </a:extLst>
          </p:cNvPr>
          <p:cNvSpPr txBox="1"/>
          <p:nvPr/>
        </p:nvSpPr>
        <p:spPr>
          <a:xfrm>
            <a:off x="4681974" y="672525"/>
            <a:ext cx="3095161" cy="584775"/>
          </a:xfrm>
          <a:prstGeom prst="rect">
            <a:avLst/>
          </a:prstGeom>
          <a:noFill/>
        </p:spPr>
        <p:txBody>
          <a:bodyPr wrap="square">
            <a:spAutoFit/>
          </a:bodyPr>
          <a:lstStyle/>
          <a:p>
            <a:r>
              <a:rPr lang="es-ES" sz="3200" dirty="0">
                <a:latin typeface="Cascadia Code" panose="020B0609020000020004" pitchFamily="49" charset="0"/>
                <a:ea typeface="Cascadia Code" panose="020B0609020000020004" pitchFamily="49" charset="0"/>
                <a:cs typeface="Cascadia Code" panose="020B0609020000020004" pitchFamily="49" charset="0"/>
              </a:rPr>
              <a:t>Introducción</a:t>
            </a:r>
            <a:endParaRPr lang="es-ES" sz="3200" dirty="0"/>
          </a:p>
        </p:txBody>
      </p:sp>
      <p:sp>
        <p:nvSpPr>
          <p:cNvPr id="24" name="CuadroTexto 23">
            <a:extLst>
              <a:ext uri="{FF2B5EF4-FFF2-40B4-BE49-F238E27FC236}">
                <a16:creationId xmlns:a16="http://schemas.microsoft.com/office/drawing/2014/main" id="{DD32B9CD-73B1-B64B-8D78-00599DF8F23B}"/>
              </a:ext>
            </a:extLst>
          </p:cNvPr>
          <p:cNvSpPr txBox="1"/>
          <p:nvPr/>
        </p:nvSpPr>
        <p:spPr>
          <a:xfrm>
            <a:off x="629263" y="1528670"/>
            <a:ext cx="10747296" cy="5216813"/>
          </a:xfrm>
          <a:prstGeom prst="rect">
            <a:avLst/>
          </a:prstGeom>
          <a:noFill/>
        </p:spPr>
        <p:txBody>
          <a:bodyPr wrap="square">
            <a:spAutoFit/>
          </a:bodyPr>
          <a:lstStyle/>
          <a:p>
            <a:pPr marL="285750" indent="-285750">
              <a:buFont typeface="Wingdings" panose="05000000000000000000" pitchFamily="2" charset="2"/>
              <a:buChar char="q"/>
            </a:pPr>
            <a:r>
              <a:rPr lang="es-ES" dirty="0">
                <a:highlight>
                  <a:srgbClr val="BC451B"/>
                </a:highlight>
                <a:latin typeface="Cascadia Code" panose="020B0609020000020004" pitchFamily="49" charset="0"/>
                <a:ea typeface="Cascadia Code" panose="020B0609020000020004" pitchFamily="49" charset="0"/>
                <a:cs typeface="Cascadia Code" panose="020B0609020000020004" pitchFamily="49" charset="0"/>
              </a:rPr>
              <a:t>Visual Studio </a:t>
            </a:r>
            <a:r>
              <a:rPr lang="es-ES" dirty="0" err="1">
                <a:highlight>
                  <a:srgbClr val="BC451B"/>
                </a:highlight>
                <a:latin typeface="Cascadia Code" panose="020B0609020000020004" pitchFamily="49" charset="0"/>
                <a:ea typeface="Cascadia Code" panose="020B0609020000020004" pitchFamily="49" charset="0"/>
                <a:cs typeface="Cascadia Code" panose="020B0609020000020004" pitchFamily="49" charset="0"/>
              </a:rPr>
              <a:t>Code</a:t>
            </a:r>
            <a:endParaRPr lang="es-ES" dirty="0">
              <a:highlight>
                <a:srgbClr val="BC451B"/>
              </a:highlight>
              <a:latin typeface="Cascadia Code" panose="020B0609020000020004" pitchFamily="49" charset="0"/>
              <a:ea typeface="Cascadia Code" panose="020B0609020000020004" pitchFamily="49" charset="0"/>
              <a:cs typeface="Cascadia Code" panose="020B0609020000020004" pitchFamily="49" charset="0"/>
            </a:endParaRPr>
          </a:p>
          <a:p>
            <a:pPr marL="285750" indent="-285750">
              <a:buFont typeface="Wingdings" panose="05000000000000000000" pitchFamily="2" charset="2"/>
              <a:buChar char="q"/>
            </a:pPr>
            <a:endParaRPr lang="es-ES" dirty="0">
              <a:latin typeface="Cascadia Code" panose="020B0609020000020004" pitchFamily="49" charset="0"/>
              <a:ea typeface="Cascadia Code" panose="020B0609020000020004" pitchFamily="49" charset="0"/>
              <a:cs typeface="Cascadia Code" panose="020B0609020000020004" pitchFamily="49" charset="0"/>
            </a:endParaRPr>
          </a:p>
          <a:p>
            <a:pPr>
              <a:lnSpc>
                <a:spcPct val="150000"/>
              </a:lnSpc>
            </a:pPr>
            <a:r>
              <a:rPr lang="es-ES" dirty="0">
                <a:solidFill>
                  <a:srgbClr val="FFC000"/>
                </a:solidFill>
                <a:latin typeface="Cascadia Code" panose="020B0609020000020004" pitchFamily="49" charset="0"/>
                <a:ea typeface="Cascadia Code" panose="020B0609020000020004" pitchFamily="49" charset="0"/>
                <a:cs typeface="Cascadia Code" panose="020B0609020000020004" pitchFamily="49" charset="0"/>
              </a:rPr>
              <a:t>Timeline</a:t>
            </a:r>
          </a:p>
          <a:p>
            <a:pPr algn="just">
              <a:lnSpc>
                <a:spcPct val="150000"/>
              </a:lnSpc>
            </a:pPr>
            <a:r>
              <a:rPr lang="es-ES" dirty="0">
                <a:latin typeface="Cascadia Code" panose="020B0609020000020004" pitchFamily="49" charset="0"/>
                <a:ea typeface="Cascadia Code" panose="020B0609020000020004" pitchFamily="49" charset="0"/>
                <a:cs typeface="Cascadia Code" panose="020B0609020000020004" pitchFamily="49" charset="0"/>
                <a:sym typeface="Wingdings" panose="05000000000000000000" pitchFamily="2" charset="2"/>
              </a:rPr>
              <a:t>La vista del Timeline nos permite ver el historial de cambios y realizar comparaciones de los cambios:</a:t>
            </a:r>
          </a:p>
          <a:p>
            <a:pPr>
              <a:lnSpc>
                <a:spcPct val="150000"/>
              </a:lnSpc>
            </a:pPr>
            <a:endParaRPr lang="es-ES" dirty="0">
              <a:latin typeface="Cascadia Code" panose="020B0609020000020004" pitchFamily="49" charset="0"/>
              <a:ea typeface="Cascadia Code" panose="020B0609020000020004" pitchFamily="49" charset="0"/>
              <a:cs typeface="Cascadia Code" panose="020B0609020000020004" pitchFamily="49" charset="0"/>
              <a:sym typeface="Wingdings" panose="05000000000000000000" pitchFamily="2" charset="2"/>
            </a:endParaRPr>
          </a:p>
          <a:p>
            <a:pPr>
              <a:lnSpc>
                <a:spcPct val="150000"/>
              </a:lnSpc>
            </a:pPr>
            <a:endParaRPr lang="es-ES" dirty="0">
              <a:latin typeface="Cascadia Code" panose="020B0609020000020004" pitchFamily="49" charset="0"/>
              <a:ea typeface="Cascadia Code" panose="020B0609020000020004" pitchFamily="49" charset="0"/>
              <a:cs typeface="Cascadia Code" panose="020B0609020000020004" pitchFamily="49" charset="0"/>
            </a:endParaRPr>
          </a:p>
          <a:p>
            <a:endParaRPr lang="es-ES" dirty="0">
              <a:latin typeface="Cascadia Code" panose="020B0609020000020004" pitchFamily="49" charset="0"/>
              <a:ea typeface="Cascadia Code" panose="020B0609020000020004" pitchFamily="49" charset="0"/>
              <a:cs typeface="Cascadia Code" panose="020B0609020000020004" pitchFamily="49" charset="0"/>
            </a:endParaRPr>
          </a:p>
          <a:p>
            <a:endParaRPr lang="es-ES" dirty="0">
              <a:latin typeface="Cascadia Code" panose="020B0609020000020004" pitchFamily="49" charset="0"/>
              <a:ea typeface="Cascadia Code" panose="020B0609020000020004" pitchFamily="49" charset="0"/>
              <a:cs typeface="Cascadia Code" panose="020B0609020000020004" pitchFamily="49" charset="0"/>
            </a:endParaRPr>
          </a:p>
          <a:p>
            <a:endParaRPr lang="es-ES" dirty="0">
              <a:latin typeface="Cascadia Code" panose="020B0609020000020004" pitchFamily="49" charset="0"/>
              <a:ea typeface="Cascadia Code" panose="020B0609020000020004" pitchFamily="49" charset="0"/>
              <a:cs typeface="Cascadia Code" panose="020B0609020000020004" pitchFamily="49" charset="0"/>
            </a:endParaRPr>
          </a:p>
          <a:p>
            <a:endParaRPr lang="es-ES" dirty="0">
              <a:latin typeface="Cascadia Code" panose="020B0609020000020004" pitchFamily="49" charset="0"/>
              <a:ea typeface="Cascadia Code" panose="020B0609020000020004" pitchFamily="49" charset="0"/>
              <a:cs typeface="Cascadia Code" panose="020B0609020000020004" pitchFamily="49" charset="0"/>
            </a:endParaRPr>
          </a:p>
          <a:p>
            <a:endParaRPr lang="es-ES" dirty="0">
              <a:latin typeface="Cascadia Code" panose="020B0609020000020004" pitchFamily="49" charset="0"/>
              <a:ea typeface="Cascadia Code" panose="020B0609020000020004" pitchFamily="49" charset="0"/>
              <a:cs typeface="Cascadia Code" panose="020B0609020000020004" pitchFamily="49" charset="0"/>
            </a:endParaRPr>
          </a:p>
          <a:p>
            <a:endParaRPr lang="es-ES" dirty="0">
              <a:latin typeface="Cascadia Code" panose="020B0609020000020004" pitchFamily="49" charset="0"/>
              <a:ea typeface="Cascadia Code" panose="020B0609020000020004" pitchFamily="49" charset="0"/>
              <a:cs typeface="Cascadia Code" panose="020B0609020000020004" pitchFamily="49" charset="0"/>
            </a:endParaRPr>
          </a:p>
          <a:p>
            <a:pPr marL="285750" indent="-285750">
              <a:buFont typeface="Wingdings" panose="05000000000000000000" pitchFamily="2" charset="2"/>
              <a:buChar char="q"/>
            </a:pPr>
            <a:endParaRPr lang="es-ES" dirty="0">
              <a:latin typeface="Cascadia Code" panose="020B0609020000020004" pitchFamily="49" charset="0"/>
              <a:ea typeface="Cascadia Code" panose="020B0609020000020004" pitchFamily="49" charset="0"/>
              <a:cs typeface="Cascadia Code" panose="020B0609020000020004" pitchFamily="49" charset="0"/>
            </a:endParaRPr>
          </a:p>
          <a:p>
            <a:pPr marL="285750" indent="-285750">
              <a:buFont typeface="Wingdings" panose="05000000000000000000" pitchFamily="2" charset="2"/>
              <a:buChar char="q"/>
            </a:pPr>
            <a:endParaRPr lang="es-ES" dirty="0">
              <a:latin typeface="Cascadia Code" panose="020B0609020000020004" pitchFamily="49" charset="0"/>
              <a:ea typeface="Cascadia Code" panose="020B0609020000020004" pitchFamily="49" charset="0"/>
              <a:cs typeface="Cascadia Code" panose="020B0609020000020004" pitchFamily="49" charset="0"/>
            </a:endParaRPr>
          </a:p>
          <a:p>
            <a:endParaRPr lang="es-ES" dirty="0"/>
          </a:p>
        </p:txBody>
      </p:sp>
      <p:sp>
        <p:nvSpPr>
          <p:cNvPr id="39" name="CuadroTexto 38">
            <a:extLst>
              <a:ext uri="{FF2B5EF4-FFF2-40B4-BE49-F238E27FC236}">
                <a16:creationId xmlns:a16="http://schemas.microsoft.com/office/drawing/2014/main" id="{A9B88733-A7E4-DDBA-62CC-4CD90C827A8B}"/>
              </a:ext>
            </a:extLst>
          </p:cNvPr>
          <p:cNvSpPr txBox="1"/>
          <p:nvPr/>
        </p:nvSpPr>
        <p:spPr>
          <a:xfrm>
            <a:off x="23210" y="6494532"/>
            <a:ext cx="7042150" cy="369332"/>
          </a:xfrm>
          <a:prstGeom prst="rect">
            <a:avLst/>
          </a:prstGeom>
          <a:noFill/>
        </p:spPr>
        <p:txBody>
          <a:bodyPr wrap="square">
            <a:spAutoFit/>
          </a:bodyPr>
          <a:lstStyle/>
          <a:p>
            <a:r>
              <a:rPr lang="es-ES" dirty="0">
                <a:latin typeface="Cascadia Code" panose="020B0609020000020004" pitchFamily="49" charset="0"/>
                <a:ea typeface="Cascadia Code" panose="020B0609020000020004" pitchFamily="49" charset="0"/>
                <a:cs typeface="Cascadia Code" panose="020B0609020000020004" pitchFamily="49" charset="0"/>
              </a:rPr>
              <a:t>57</a:t>
            </a:r>
            <a:endParaRPr lang="es-ES" dirty="0"/>
          </a:p>
        </p:txBody>
      </p:sp>
      <p:pic>
        <p:nvPicPr>
          <p:cNvPr id="8" name="Imagen 7">
            <a:extLst>
              <a:ext uri="{FF2B5EF4-FFF2-40B4-BE49-F238E27FC236}">
                <a16:creationId xmlns:a16="http://schemas.microsoft.com/office/drawing/2014/main" id="{BFFF2700-C7D1-838B-52F9-302DB6579FFB}"/>
              </a:ext>
            </a:extLst>
          </p:cNvPr>
          <p:cNvPicPr>
            <a:picLocks noChangeAspect="1"/>
          </p:cNvPicPr>
          <p:nvPr/>
        </p:nvPicPr>
        <p:blipFill>
          <a:blip r:embed="rId3"/>
          <a:stretch>
            <a:fillRect/>
          </a:stretch>
        </p:blipFill>
        <p:spPr>
          <a:xfrm>
            <a:off x="1083879" y="3429000"/>
            <a:ext cx="10024241" cy="2376585"/>
          </a:xfrm>
          <a:prstGeom prst="rect">
            <a:avLst/>
          </a:prstGeom>
          <a:ln>
            <a:solidFill>
              <a:schemeClr val="tx1"/>
            </a:solidFill>
          </a:ln>
        </p:spPr>
      </p:pic>
      <p:sp>
        <p:nvSpPr>
          <p:cNvPr id="14" name="CuadroTexto 13">
            <a:extLst>
              <a:ext uri="{FF2B5EF4-FFF2-40B4-BE49-F238E27FC236}">
                <a16:creationId xmlns:a16="http://schemas.microsoft.com/office/drawing/2014/main" id="{B439D1EC-22F1-1FEA-C698-8D80706B1098}"/>
              </a:ext>
            </a:extLst>
          </p:cNvPr>
          <p:cNvSpPr txBox="1"/>
          <p:nvPr/>
        </p:nvSpPr>
        <p:spPr>
          <a:xfrm>
            <a:off x="4011349" y="6003245"/>
            <a:ext cx="8161748" cy="459806"/>
          </a:xfrm>
          <a:prstGeom prst="rect">
            <a:avLst/>
          </a:prstGeom>
          <a:noFill/>
        </p:spPr>
        <p:txBody>
          <a:bodyPr wrap="square">
            <a:spAutoFit/>
          </a:bodyPr>
          <a:lstStyle/>
          <a:p>
            <a:pPr algn="just">
              <a:lnSpc>
                <a:spcPct val="150000"/>
              </a:lnSpc>
            </a:pPr>
            <a:r>
              <a:rPr lang="es-ES" dirty="0">
                <a:highlight>
                  <a:srgbClr val="008000"/>
                </a:highlight>
                <a:latin typeface="Cascadia Code" panose="020B0609020000020004" pitchFamily="49" charset="0"/>
                <a:ea typeface="Cascadia Code" panose="020B0609020000020004" pitchFamily="49" charset="0"/>
                <a:cs typeface="Cascadia Code" panose="020B0609020000020004" pitchFamily="49" charset="0"/>
                <a:sym typeface="Wingdings" panose="05000000000000000000" pitchFamily="2" charset="2"/>
              </a:rPr>
              <a:t>Prueba a realizar un cambio y comparar los scripts.</a:t>
            </a:r>
          </a:p>
        </p:txBody>
      </p:sp>
    </p:spTree>
    <p:extLst>
      <p:ext uri="{BB962C8B-B14F-4D97-AF65-F5344CB8AC3E}">
        <p14:creationId xmlns:p14="http://schemas.microsoft.com/office/powerpoint/2010/main" val="26868643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Historia de Python - Wikipedia, la enciclopedia libre">
            <a:extLst>
              <a:ext uri="{FF2B5EF4-FFF2-40B4-BE49-F238E27FC236}">
                <a16:creationId xmlns:a16="http://schemas.microsoft.com/office/drawing/2014/main" id="{406E3C54-CDC6-ABC9-82E2-2A298D3EC186}"/>
              </a:ext>
            </a:extLst>
          </p:cNvPr>
          <p:cNvPicPr>
            <a:picLocks noChangeAspect="1" noChangeArrowheads="1"/>
          </p:cNvPicPr>
          <p:nvPr/>
        </p:nvPicPr>
        <p:blipFill rotWithShape="1">
          <a:blip r:embed="rId3">
            <a:alphaModFix amt="50000"/>
            <a:extLst>
              <a:ext uri="{BEBA8EAE-BF5A-486C-A8C5-ECC9F3942E4B}">
                <a14:imgProps xmlns:a14="http://schemas.microsoft.com/office/drawing/2010/main">
                  <a14:imgLayer r:embed="rId4">
                    <a14:imgEffect>
                      <a14:saturation sat="33000"/>
                    </a14:imgEffect>
                  </a14:imgLayer>
                </a14:imgProps>
              </a:ext>
              <a:ext uri="{28A0092B-C50C-407E-A947-70E740481C1C}">
                <a14:useLocalDpi xmlns:a14="http://schemas.microsoft.com/office/drawing/2010/main" val="0"/>
              </a:ext>
            </a:extLst>
          </a:blip>
          <a:srcRect r="12696" b="30695"/>
          <a:stretch/>
        </p:blipFill>
        <p:spPr bwMode="auto">
          <a:xfrm>
            <a:off x="7522981" y="2789978"/>
            <a:ext cx="4669019" cy="4068022"/>
          </a:xfrm>
          <a:prstGeom prst="rect">
            <a:avLst/>
          </a:prstGeom>
          <a:noFill/>
          <a:extLst>
            <a:ext uri="{909E8E84-426E-40DD-AFC4-6F175D3DCCD1}">
              <a14:hiddenFill xmlns:a14="http://schemas.microsoft.com/office/drawing/2010/main">
                <a:solidFill>
                  <a:srgbClr val="FFFFFF"/>
                </a:solidFill>
              </a14:hiddenFill>
            </a:ext>
          </a:extLst>
        </p:spPr>
      </p:pic>
      <p:sp>
        <p:nvSpPr>
          <p:cNvPr id="6" name="Título 1">
            <a:extLst>
              <a:ext uri="{FF2B5EF4-FFF2-40B4-BE49-F238E27FC236}">
                <a16:creationId xmlns:a16="http://schemas.microsoft.com/office/drawing/2014/main" id="{03E9B5F6-D12F-D76F-64B8-A813D2D8B9A9}"/>
              </a:ext>
            </a:extLst>
          </p:cNvPr>
          <p:cNvSpPr txBox="1">
            <a:spLocks/>
          </p:cNvSpPr>
          <p:nvPr/>
        </p:nvSpPr>
        <p:spPr>
          <a:xfrm>
            <a:off x="15755" y="178802"/>
            <a:ext cx="9144000" cy="324289"/>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s-ES" sz="1800" dirty="0">
                <a:latin typeface="Cascadia Code" panose="020B0609020000020004" pitchFamily="49" charset="0"/>
                <a:ea typeface="Cascadia Code" panose="020B0609020000020004" pitchFamily="49" charset="0"/>
                <a:cs typeface="Cascadia Code" panose="020B0609020000020004" pitchFamily="49" charset="0"/>
              </a:rPr>
              <a:t>Unidad 1. Introducción a la Programación de Inteligencia Artificial</a:t>
            </a:r>
          </a:p>
        </p:txBody>
      </p:sp>
      <p:pic>
        <p:nvPicPr>
          <p:cNvPr id="9" name="Imagen 8" descr="Imagen que contiene señal, reloj&#10;&#10;Descripción generada automáticamente">
            <a:extLst>
              <a:ext uri="{FF2B5EF4-FFF2-40B4-BE49-F238E27FC236}">
                <a16:creationId xmlns:a16="http://schemas.microsoft.com/office/drawing/2014/main" id="{5D8F626B-1EE0-8E28-9286-46A94579DD4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995660" y="26017"/>
            <a:ext cx="1180585" cy="979885"/>
          </a:xfrm>
          <a:prstGeom prst="rect">
            <a:avLst/>
          </a:prstGeom>
        </p:spPr>
      </p:pic>
      <p:sp>
        <p:nvSpPr>
          <p:cNvPr id="24" name="CuadroTexto 23">
            <a:extLst>
              <a:ext uri="{FF2B5EF4-FFF2-40B4-BE49-F238E27FC236}">
                <a16:creationId xmlns:a16="http://schemas.microsoft.com/office/drawing/2014/main" id="{77AC952E-FE1E-3C99-9DBC-A0774DAFAAAE}"/>
              </a:ext>
            </a:extLst>
          </p:cNvPr>
          <p:cNvSpPr txBox="1"/>
          <p:nvPr/>
        </p:nvSpPr>
        <p:spPr>
          <a:xfrm>
            <a:off x="599379" y="1601572"/>
            <a:ext cx="10993242" cy="6409960"/>
          </a:xfrm>
          <a:prstGeom prst="rect">
            <a:avLst/>
          </a:prstGeom>
          <a:noFill/>
        </p:spPr>
        <p:txBody>
          <a:bodyPr wrap="square">
            <a:spAutoFit/>
          </a:bodyPr>
          <a:lstStyle/>
          <a:p>
            <a:pPr marL="285750" indent="-285750">
              <a:lnSpc>
                <a:spcPct val="150000"/>
              </a:lnSpc>
              <a:buFont typeface="Wingdings" panose="05000000000000000000" pitchFamily="2" charset="2"/>
              <a:buChar char="q"/>
            </a:pPr>
            <a:r>
              <a:rPr lang="es-ES" sz="2000" dirty="0">
                <a:latin typeface="Cascadia Code" panose="020B0609020000020004" pitchFamily="49" charset="0"/>
                <a:ea typeface="Cascadia Code" panose="020B0609020000020004" pitchFamily="49" charset="0"/>
                <a:cs typeface="Cascadia Code" panose="020B0609020000020004" pitchFamily="49" charset="0"/>
              </a:rPr>
              <a:t>¿Sin comentarios? ¡Ni hablar!</a:t>
            </a:r>
          </a:p>
          <a:p>
            <a:pPr marL="742950" lvl="1" indent="-285750">
              <a:lnSpc>
                <a:spcPct val="150000"/>
              </a:lnSpc>
              <a:buFont typeface="Wingdings" panose="05000000000000000000" pitchFamily="2" charset="2"/>
              <a:buChar char="q"/>
            </a:pPr>
            <a:r>
              <a:rPr lang="es-ES" sz="2000" dirty="0">
                <a:latin typeface="Cascadia Code" panose="020B0609020000020004" pitchFamily="49" charset="0"/>
                <a:ea typeface="Cascadia Code" panose="020B0609020000020004" pitchFamily="49" charset="0"/>
                <a:cs typeface="Cascadia Code" panose="020B0609020000020004" pitchFamily="49" charset="0"/>
              </a:rPr>
              <a:t>Los </a:t>
            </a:r>
            <a:r>
              <a:rPr lang="es-ES" sz="2000" dirty="0">
                <a:highlight>
                  <a:srgbClr val="BC451B"/>
                </a:highlight>
                <a:latin typeface="Cascadia Code" panose="020B0609020000020004" pitchFamily="49" charset="0"/>
                <a:ea typeface="Cascadia Code" panose="020B0609020000020004" pitchFamily="49" charset="0"/>
                <a:cs typeface="Cascadia Code" panose="020B0609020000020004" pitchFamily="49" charset="0"/>
              </a:rPr>
              <a:t>comentarios</a:t>
            </a:r>
            <a:r>
              <a:rPr lang="es-ES" sz="2000" dirty="0">
                <a:latin typeface="Cascadia Code" panose="020B0609020000020004" pitchFamily="49" charset="0"/>
                <a:ea typeface="Cascadia Code" panose="020B0609020000020004" pitchFamily="49" charset="0"/>
                <a:cs typeface="Cascadia Code" panose="020B0609020000020004" pitchFamily="49" charset="0"/>
              </a:rPr>
              <a:t> en cualquier Script serán de vital importancia, ya que guían no solo a la persona que esté leyéndolo sino al propio programador. </a:t>
            </a:r>
          </a:p>
          <a:p>
            <a:pPr marL="742950" lvl="1" indent="-285750">
              <a:lnSpc>
                <a:spcPct val="150000"/>
              </a:lnSpc>
              <a:buFont typeface="Wingdings" panose="05000000000000000000" pitchFamily="2" charset="2"/>
              <a:buChar char="q"/>
            </a:pPr>
            <a:r>
              <a:rPr lang="es-ES" sz="2000" dirty="0">
                <a:latin typeface="Cascadia Code" panose="020B0609020000020004" pitchFamily="49" charset="0"/>
                <a:ea typeface="Cascadia Code" panose="020B0609020000020004" pitchFamily="49" charset="0"/>
                <a:cs typeface="Cascadia Code" panose="020B0609020000020004" pitchFamily="49" charset="0"/>
              </a:rPr>
              <a:t>Para escribir un comentario utilizaremos el símbolo </a:t>
            </a:r>
            <a:r>
              <a:rPr lang="es-ES" sz="2400" b="1" dirty="0">
                <a:highlight>
                  <a:srgbClr val="008080"/>
                </a:highlight>
                <a:latin typeface="Cascadia Code" panose="020B0609020000020004" pitchFamily="49" charset="0"/>
                <a:ea typeface="Cascadia Code" panose="020B0609020000020004" pitchFamily="49" charset="0"/>
                <a:cs typeface="Cascadia Code" panose="020B0609020000020004" pitchFamily="49" charset="0"/>
              </a:rPr>
              <a:t>#</a:t>
            </a:r>
            <a:r>
              <a:rPr lang="es-ES" sz="2000" dirty="0">
                <a:latin typeface="Cascadia Code" panose="020B0609020000020004" pitchFamily="49" charset="0"/>
                <a:ea typeface="Cascadia Code" panose="020B0609020000020004" pitchFamily="49" charset="0"/>
                <a:cs typeface="Cascadia Code" panose="020B0609020000020004" pitchFamily="49" charset="0"/>
              </a:rPr>
              <a:t>, y la línea precedida por este no será evaluada por el IDE:</a:t>
            </a:r>
          </a:p>
          <a:p>
            <a:pPr marL="742950" lvl="1" indent="-285750">
              <a:lnSpc>
                <a:spcPct val="150000"/>
              </a:lnSpc>
              <a:buFont typeface="Wingdings" panose="05000000000000000000" pitchFamily="2" charset="2"/>
              <a:buChar char="q"/>
            </a:pPr>
            <a:endParaRPr lang="es-ES" sz="2000" dirty="0">
              <a:latin typeface="Cascadia Code" panose="020B0609020000020004" pitchFamily="49" charset="0"/>
              <a:ea typeface="Cascadia Code" panose="020B0609020000020004" pitchFamily="49" charset="0"/>
              <a:cs typeface="Cascadia Code" panose="020B0609020000020004" pitchFamily="49" charset="0"/>
            </a:endParaRPr>
          </a:p>
          <a:p>
            <a:pPr marL="742950" lvl="1" indent="-285750">
              <a:lnSpc>
                <a:spcPct val="150000"/>
              </a:lnSpc>
              <a:buFont typeface="Wingdings" panose="05000000000000000000" pitchFamily="2" charset="2"/>
              <a:buChar char="q"/>
            </a:pPr>
            <a:endParaRPr lang="es-ES" sz="2000" dirty="0">
              <a:latin typeface="Cascadia Code" panose="020B0609020000020004" pitchFamily="49" charset="0"/>
              <a:ea typeface="Cascadia Code" panose="020B0609020000020004" pitchFamily="49" charset="0"/>
              <a:cs typeface="Cascadia Code" panose="020B0609020000020004" pitchFamily="49" charset="0"/>
            </a:endParaRPr>
          </a:p>
          <a:p>
            <a:pPr marL="742950" lvl="1" indent="-285750">
              <a:lnSpc>
                <a:spcPct val="150000"/>
              </a:lnSpc>
              <a:buFont typeface="Wingdings" panose="05000000000000000000" pitchFamily="2" charset="2"/>
              <a:buChar char="q"/>
            </a:pPr>
            <a:endParaRPr lang="es-ES" sz="2000" dirty="0">
              <a:latin typeface="Cascadia Code" panose="020B0609020000020004" pitchFamily="49" charset="0"/>
              <a:ea typeface="Cascadia Code" panose="020B0609020000020004" pitchFamily="49" charset="0"/>
              <a:cs typeface="Cascadia Code" panose="020B0609020000020004" pitchFamily="49" charset="0"/>
            </a:endParaRPr>
          </a:p>
          <a:p>
            <a:pPr lvl="1">
              <a:lnSpc>
                <a:spcPct val="150000"/>
              </a:lnSpc>
            </a:pPr>
            <a:r>
              <a:rPr lang="es-ES" sz="2000" dirty="0">
                <a:highlight>
                  <a:srgbClr val="FF0000"/>
                </a:highlight>
                <a:latin typeface="Cascadia Code" panose="020B0609020000020004" pitchFamily="49" charset="0"/>
                <a:ea typeface="Cascadia Code" panose="020B0609020000020004" pitchFamily="49" charset="0"/>
                <a:cs typeface="Cascadia Code" panose="020B0609020000020004" pitchFamily="49" charset="0"/>
              </a:rPr>
              <a:t>¡OJO!</a:t>
            </a:r>
            <a:r>
              <a:rPr lang="es-ES" sz="2000" dirty="0">
                <a:latin typeface="Cascadia Code" panose="020B0609020000020004" pitchFamily="49" charset="0"/>
                <a:ea typeface="Cascadia Code" panose="020B0609020000020004" pitchFamily="49" charset="0"/>
                <a:cs typeface="Cascadia Code" panose="020B0609020000020004" pitchFamily="49" charset="0"/>
              </a:rPr>
              <a:t> El idioma predeterminado por </a:t>
            </a:r>
            <a:r>
              <a:rPr lang="es-ES" sz="2000" dirty="0" err="1">
                <a:latin typeface="Cascadia Code" panose="020B0609020000020004" pitchFamily="49" charset="0"/>
                <a:ea typeface="Cascadia Code" panose="020B0609020000020004" pitchFamily="49" charset="0"/>
                <a:cs typeface="Cascadia Code" panose="020B0609020000020004" pitchFamily="49" charset="0"/>
              </a:rPr>
              <a:t>PyCharm</a:t>
            </a:r>
            <a:r>
              <a:rPr lang="es-ES" sz="2000" dirty="0">
                <a:latin typeface="Cascadia Code" panose="020B0609020000020004" pitchFamily="49" charset="0"/>
                <a:ea typeface="Cascadia Code" panose="020B0609020000020004" pitchFamily="49" charset="0"/>
                <a:cs typeface="Cascadia Code" panose="020B0609020000020004" pitchFamily="49" charset="0"/>
              </a:rPr>
              <a:t> es el Inglés, así que es posible que nos subraye algunas palabras en verde.</a:t>
            </a:r>
          </a:p>
          <a:p>
            <a:endParaRPr lang="es-ES" dirty="0">
              <a:latin typeface="Cascadia Code" panose="020B0609020000020004" pitchFamily="49" charset="0"/>
              <a:ea typeface="Cascadia Code" panose="020B0609020000020004" pitchFamily="49" charset="0"/>
              <a:cs typeface="Cascadia Code" panose="020B0609020000020004" pitchFamily="49" charset="0"/>
            </a:endParaRPr>
          </a:p>
          <a:p>
            <a:endParaRPr lang="es-ES" dirty="0">
              <a:latin typeface="Cascadia Code" panose="020B0609020000020004" pitchFamily="49" charset="0"/>
              <a:ea typeface="Cascadia Code" panose="020B0609020000020004" pitchFamily="49" charset="0"/>
              <a:cs typeface="Cascadia Code" panose="020B0609020000020004" pitchFamily="49" charset="0"/>
            </a:endParaRPr>
          </a:p>
          <a:p>
            <a:pPr>
              <a:lnSpc>
                <a:spcPct val="150000"/>
              </a:lnSpc>
            </a:pPr>
            <a:endParaRPr lang="es-ES" sz="2000" dirty="0">
              <a:highlight>
                <a:srgbClr val="008080"/>
              </a:highlight>
              <a:latin typeface="Cascadia Code" panose="020B0609020000020004" pitchFamily="49" charset="0"/>
              <a:ea typeface="Cascadia Code" panose="020B0609020000020004" pitchFamily="49" charset="0"/>
              <a:cs typeface="Cascadia Code" panose="020B0609020000020004" pitchFamily="49" charset="0"/>
            </a:endParaRPr>
          </a:p>
        </p:txBody>
      </p:sp>
      <p:sp>
        <p:nvSpPr>
          <p:cNvPr id="2" name="CuadroTexto 1">
            <a:extLst>
              <a:ext uri="{FF2B5EF4-FFF2-40B4-BE49-F238E27FC236}">
                <a16:creationId xmlns:a16="http://schemas.microsoft.com/office/drawing/2014/main" id="{7F9F07BE-1DDC-E18E-7266-8619704EC24D}"/>
              </a:ext>
            </a:extLst>
          </p:cNvPr>
          <p:cNvSpPr txBox="1"/>
          <p:nvPr/>
        </p:nvSpPr>
        <p:spPr>
          <a:xfrm>
            <a:off x="0" y="6488668"/>
            <a:ext cx="7042150" cy="369332"/>
          </a:xfrm>
          <a:prstGeom prst="rect">
            <a:avLst/>
          </a:prstGeom>
          <a:noFill/>
        </p:spPr>
        <p:txBody>
          <a:bodyPr wrap="square">
            <a:spAutoFit/>
          </a:bodyPr>
          <a:lstStyle/>
          <a:p>
            <a:r>
              <a:rPr lang="es-ES" dirty="0">
                <a:latin typeface="Cascadia Code" panose="020B0609020000020004" pitchFamily="49" charset="0"/>
                <a:ea typeface="Cascadia Code" panose="020B0609020000020004" pitchFamily="49" charset="0"/>
                <a:cs typeface="Cascadia Code" panose="020B0609020000020004" pitchFamily="49" charset="0"/>
              </a:rPr>
              <a:t>58</a:t>
            </a:r>
            <a:endParaRPr lang="es-ES" dirty="0"/>
          </a:p>
        </p:txBody>
      </p:sp>
      <p:cxnSp>
        <p:nvCxnSpPr>
          <p:cNvPr id="22" name="Conector recto 21">
            <a:extLst>
              <a:ext uri="{FF2B5EF4-FFF2-40B4-BE49-F238E27FC236}">
                <a16:creationId xmlns:a16="http://schemas.microsoft.com/office/drawing/2014/main" id="{19D4482A-18B2-1644-A0E6-701BC4170FA9}"/>
              </a:ext>
            </a:extLst>
          </p:cNvPr>
          <p:cNvCxnSpPr>
            <a:cxnSpLocks/>
            <a:endCxn id="23" idx="1"/>
          </p:cNvCxnSpPr>
          <p:nvPr/>
        </p:nvCxnSpPr>
        <p:spPr>
          <a:xfrm flipV="1">
            <a:off x="15755" y="955260"/>
            <a:ext cx="2765545" cy="2219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Rectángulo: esquinas redondeadas 22">
            <a:extLst>
              <a:ext uri="{FF2B5EF4-FFF2-40B4-BE49-F238E27FC236}">
                <a16:creationId xmlns:a16="http://schemas.microsoft.com/office/drawing/2014/main" id="{F25EAE01-35F8-268A-33E4-63CE99727E90}"/>
              </a:ext>
            </a:extLst>
          </p:cNvPr>
          <p:cNvSpPr/>
          <p:nvPr/>
        </p:nvSpPr>
        <p:spPr>
          <a:xfrm>
            <a:off x="2781300" y="714560"/>
            <a:ext cx="6378455" cy="481399"/>
          </a:xfrm>
          <a:prstGeom prst="roundRect">
            <a:avLst/>
          </a:prstGeom>
          <a:solidFill>
            <a:srgbClr val="FFFFFF">
              <a:alpha val="20000"/>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25" name="Conector recto 24">
            <a:extLst>
              <a:ext uri="{FF2B5EF4-FFF2-40B4-BE49-F238E27FC236}">
                <a16:creationId xmlns:a16="http://schemas.microsoft.com/office/drawing/2014/main" id="{5871E0B0-0EBE-A51F-3A1E-B4E1F671E8B2}"/>
              </a:ext>
            </a:extLst>
          </p:cNvPr>
          <p:cNvCxnSpPr>
            <a:cxnSpLocks/>
            <a:stCxn id="23" idx="3"/>
          </p:cNvCxnSpPr>
          <p:nvPr/>
        </p:nvCxnSpPr>
        <p:spPr>
          <a:xfrm>
            <a:off x="9159755" y="955260"/>
            <a:ext cx="3016490" cy="4253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CuadroTexto 25">
            <a:extLst>
              <a:ext uri="{FF2B5EF4-FFF2-40B4-BE49-F238E27FC236}">
                <a16:creationId xmlns:a16="http://schemas.microsoft.com/office/drawing/2014/main" id="{EDF7F894-C61B-FAB5-750C-9A41FCEF7FAB}"/>
              </a:ext>
            </a:extLst>
          </p:cNvPr>
          <p:cNvSpPr txBox="1"/>
          <p:nvPr/>
        </p:nvSpPr>
        <p:spPr>
          <a:xfrm>
            <a:off x="3197801" y="693649"/>
            <a:ext cx="5796396" cy="523220"/>
          </a:xfrm>
          <a:prstGeom prst="rect">
            <a:avLst/>
          </a:prstGeom>
          <a:noFill/>
        </p:spPr>
        <p:txBody>
          <a:bodyPr wrap="square">
            <a:spAutoFit/>
          </a:bodyPr>
          <a:lstStyle/>
          <a:p>
            <a:pPr algn="ctr"/>
            <a:r>
              <a:rPr lang="es-ES" sz="2800" dirty="0">
                <a:latin typeface="Cascadia Code" panose="020B0609020000020004" pitchFamily="49" charset="0"/>
                <a:ea typeface="Cascadia Code" panose="020B0609020000020004" pitchFamily="49" charset="0"/>
                <a:cs typeface="Cascadia Code" panose="020B0609020000020004" pitchFamily="49" charset="0"/>
              </a:rPr>
              <a:t>Sintaxis Mínima</a:t>
            </a:r>
          </a:p>
        </p:txBody>
      </p:sp>
      <p:pic>
        <p:nvPicPr>
          <p:cNvPr id="15" name="Imagen 14">
            <a:extLst>
              <a:ext uri="{FF2B5EF4-FFF2-40B4-BE49-F238E27FC236}">
                <a16:creationId xmlns:a16="http://schemas.microsoft.com/office/drawing/2014/main" id="{40239E08-A8BB-29A8-008C-31457C48C03F}"/>
              </a:ext>
            </a:extLst>
          </p:cNvPr>
          <p:cNvPicPr>
            <a:picLocks noChangeAspect="1"/>
          </p:cNvPicPr>
          <p:nvPr/>
        </p:nvPicPr>
        <p:blipFill>
          <a:blip r:embed="rId6"/>
          <a:stretch>
            <a:fillRect/>
          </a:stretch>
        </p:blipFill>
        <p:spPr>
          <a:xfrm>
            <a:off x="3328977" y="4681536"/>
            <a:ext cx="5534045" cy="1080219"/>
          </a:xfrm>
          <a:prstGeom prst="rect">
            <a:avLst/>
          </a:prstGeom>
          <a:ln>
            <a:solidFill>
              <a:schemeClr val="tx1"/>
            </a:solidFill>
          </a:ln>
        </p:spPr>
      </p:pic>
    </p:spTree>
    <p:extLst>
      <p:ext uri="{BB962C8B-B14F-4D97-AF65-F5344CB8AC3E}">
        <p14:creationId xmlns:p14="http://schemas.microsoft.com/office/powerpoint/2010/main" val="267606113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AFD0DC-111A-74CC-EAAE-F1CE17EF7FA3}"/>
            </a:ext>
          </a:extLst>
        </p:cNvPr>
        <p:cNvGrpSpPr/>
        <p:nvPr/>
      </p:nvGrpSpPr>
      <p:grpSpPr>
        <a:xfrm>
          <a:off x="0" y="0"/>
          <a:ext cx="0" cy="0"/>
          <a:chOff x="0" y="0"/>
          <a:chExt cx="0" cy="0"/>
        </a:xfrm>
      </p:grpSpPr>
      <p:pic>
        <p:nvPicPr>
          <p:cNvPr id="7" name="Picture 2" descr="Historia de Python - Wikipedia, la enciclopedia libre">
            <a:extLst>
              <a:ext uri="{FF2B5EF4-FFF2-40B4-BE49-F238E27FC236}">
                <a16:creationId xmlns:a16="http://schemas.microsoft.com/office/drawing/2014/main" id="{6158ED24-D983-55CF-E3CF-932C86C6FD3A}"/>
              </a:ext>
            </a:extLst>
          </p:cNvPr>
          <p:cNvPicPr>
            <a:picLocks noChangeAspect="1" noChangeArrowheads="1"/>
          </p:cNvPicPr>
          <p:nvPr/>
        </p:nvPicPr>
        <p:blipFill rotWithShape="1">
          <a:blip r:embed="rId3">
            <a:alphaModFix amt="50000"/>
            <a:extLst>
              <a:ext uri="{BEBA8EAE-BF5A-486C-A8C5-ECC9F3942E4B}">
                <a14:imgProps xmlns:a14="http://schemas.microsoft.com/office/drawing/2010/main">
                  <a14:imgLayer r:embed="rId4">
                    <a14:imgEffect>
                      <a14:saturation sat="33000"/>
                    </a14:imgEffect>
                  </a14:imgLayer>
                </a14:imgProps>
              </a:ext>
              <a:ext uri="{28A0092B-C50C-407E-A947-70E740481C1C}">
                <a14:useLocalDpi xmlns:a14="http://schemas.microsoft.com/office/drawing/2010/main" val="0"/>
              </a:ext>
            </a:extLst>
          </a:blip>
          <a:srcRect r="12696" b="30695"/>
          <a:stretch/>
        </p:blipFill>
        <p:spPr bwMode="auto">
          <a:xfrm>
            <a:off x="7522981" y="2789978"/>
            <a:ext cx="4669019" cy="4068022"/>
          </a:xfrm>
          <a:prstGeom prst="rect">
            <a:avLst/>
          </a:prstGeom>
          <a:noFill/>
          <a:extLst>
            <a:ext uri="{909E8E84-426E-40DD-AFC4-6F175D3DCCD1}">
              <a14:hiddenFill xmlns:a14="http://schemas.microsoft.com/office/drawing/2010/main">
                <a:solidFill>
                  <a:srgbClr val="FFFFFF"/>
                </a:solidFill>
              </a14:hiddenFill>
            </a:ext>
          </a:extLst>
        </p:spPr>
      </p:pic>
      <p:sp>
        <p:nvSpPr>
          <p:cNvPr id="6" name="Título 1">
            <a:extLst>
              <a:ext uri="{FF2B5EF4-FFF2-40B4-BE49-F238E27FC236}">
                <a16:creationId xmlns:a16="http://schemas.microsoft.com/office/drawing/2014/main" id="{D9098034-04F2-3102-EFAA-50F6C316A480}"/>
              </a:ext>
            </a:extLst>
          </p:cNvPr>
          <p:cNvSpPr txBox="1">
            <a:spLocks/>
          </p:cNvSpPr>
          <p:nvPr/>
        </p:nvSpPr>
        <p:spPr>
          <a:xfrm>
            <a:off x="15755" y="178802"/>
            <a:ext cx="9144000" cy="324289"/>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s-ES" sz="1800" dirty="0">
                <a:latin typeface="Cascadia Code" panose="020B0609020000020004" pitchFamily="49" charset="0"/>
                <a:ea typeface="Cascadia Code" panose="020B0609020000020004" pitchFamily="49" charset="0"/>
                <a:cs typeface="Cascadia Code" panose="020B0609020000020004" pitchFamily="49" charset="0"/>
              </a:rPr>
              <a:t>Unidad 1. Introducción a la Programación de Inteligencia Artificial</a:t>
            </a:r>
          </a:p>
        </p:txBody>
      </p:sp>
      <p:pic>
        <p:nvPicPr>
          <p:cNvPr id="9" name="Imagen 8" descr="Imagen que contiene señal, reloj&#10;&#10;Descripción generada automáticamente">
            <a:extLst>
              <a:ext uri="{FF2B5EF4-FFF2-40B4-BE49-F238E27FC236}">
                <a16:creationId xmlns:a16="http://schemas.microsoft.com/office/drawing/2014/main" id="{C96D2640-2EE2-628A-E439-7F5861FB43E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995660" y="26017"/>
            <a:ext cx="1180585" cy="979885"/>
          </a:xfrm>
          <a:prstGeom prst="rect">
            <a:avLst/>
          </a:prstGeom>
        </p:spPr>
      </p:pic>
      <p:sp>
        <p:nvSpPr>
          <p:cNvPr id="24" name="CuadroTexto 23">
            <a:extLst>
              <a:ext uri="{FF2B5EF4-FFF2-40B4-BE49-F238E27FC236}">
                <a16:creationId xmlns:a16="http://schemas.microsoft.com/office/drawing/2014/main" id="{5AFBA32E-0EB5-2F31-1A08-6DBF8444185F}"/>
              </a:ext>
            </a:extLst>
          </p:cNvPr>
          <p:cNvSpPr txBox="1"/>
          <p:nvPr/>
        </p:nvSpPr>
        <p:spPr>
          <a:xfrm>
            <a:off x="599379" y="1601572"/>
            <a:ext cx="10993242" cy="3916970"/>
          </a:xfrm>
          <a:prstGeom prst="rect">
            <a:avLst/>
          </a:prstGeom>
          <a:noFill/>
        </p:spPr>
        <p:txBody>
          <a:bodyPr wrap="square">
            <a:spAutoFit/>
          </a:bodyPr>
          <a:lstStyle/>
          <a:p>
            <a:pPr marL="285750" indent="-285750">
              <a:lnSpc>
                <a:spcPct val="150000"/>
              </a:lnSpc>
              <a:buFont typeface="Wingdings" panose="05000000000000000000" pitchFamily="2" charset="2"/>
              <a:buChar char="q"/>
            </a:pPr>
            <a:r>
              <a:rPr lang="es-ES" sz="2000" dirty="0" err="1">
                <a:latin typeface="Cascadia Code" panose="020B0609020000020004" pitchFamily="49" charset="0"/>
                <a:ea typeface="Cascadia Code" panose="020B0609020000020004" pitchFamily="49" charset="0"/>
                <a:cs typeface="Cascadia Code" panose="020B0609020000020004" pitchFamily="49" charset="0"/>
              </a:rPr>
              <a:t>Contextualizndo</a:t>
            </a:r>
            <a:r>
              <a:rPr lang="es-ES" sz="2000" dirty="0">
                <a:latin typeface="Cascadia Code" panose="020B0609020000020004" pitchFamily="49" charset="0"/>
                <a:ea typeface="Cascadia Code" panose="020B0609020000020004" pitchFamily="49" charset="0"/>
                <a:cs typeface="Cascadia Code" panose="020B0609020000020004" pitchFamily="49" charset="0"/>
              </a:rPr>
              <a:t> el script: </a:t>
            </a:r>
            <a:r>
              <a:rPr lang="es-ES" sz="2000" dirty="0" err="1">
                <a:highlight>
                  <a:srgbClr val="BC451B"/>
                </a:highlight>
                <a:latin typeface="Cascadia Code" panose="020B0609020000020004" pitchFamily="49" charset="0"/>
                <a:ea typeface="Cascadia Code" panose="020B0609020000020004" pitchFamily="49" charset="0"/>
                <a:cs typeface="Cascadia Code" panose="020B0609020000020004" pitchFamily="49" charset="0"/>
              </a:rPr>
              <a:t>Docstrings</a:t>
            </a:r>
            <a:endParaRPr lang="es-ES" sz="2000" dirty="0">
              <a:highlight>
                <a:srgbClr val="BC451B"/>
              </a:highlight>
              <a:latin typeface="Cascadia Code" panose="020B0609020000020004" pitchFamily="49" charset="0"/>
              <a:ea typeface="Cascadia Code" panose="020B0609020000020004" pitchFamily="49" charset="0"/>
              <a:cs typeface="Cascadia Code" panose="020B0609020000020004" pitchFamily="49" charset="0"/>
            </a:endParaRPr>
          </a:p>
          <a:p>
            <a:pPr marL="742950" lvl="1" indent="-285750">
              <a:lnSpc>
                <a:spcPct val="150000"/>
              </a:lnSpc>
              <a:buFont typeface="Wingdings" panose="05000000000000000000" pitchFamily="2" charset="2"/>
              <a:buChar char="q"/>
            </a:pPr>
            <a:r>
              <a:rPr lang="es-ES" sz="2000" dirty="0">
                <a:latin typeface="Cascadia Code" panose="020B0609020000020004" pitchFamily="49" charset="0"/>
                <a:ea typeface="Cascadia Code" panose="020B0609020000020004" pitchFamily="49" charset="0"/>
                <a:cs typeface="Cascadia Code" panose="020B0609020000020004" pitchFamily="49" charset="0"/>
              </a:rPr>
              <a:t>Un </a:t>
            </a:r>
            <a:r>
              <a:rPr lang="es-ES" sz="2000" dirty="0" err="1">
                <a:latin typeface="Cascadia Code" panose="020B0609020000020004" pitchFamily="49" charset="0"/>
                <a:ea typeface="Cascadia Code" panose="020B0609020000020004" pitchFamily="49" charset="0"/>
                <a:cs typeface="Cascadia Code" panose="020B0609020000020004" pitchFamily="49" charset="0"/>
              </a:rPr>
              <a:t>docstring</a:t>
            </a:r>
            <a:r>
              <a:rPr lang="es-ES" sz="2000" dirty="0">
                <a:latin typeface="Cascadia Code" panose="020B0609020000020004" pitchFamily="49" charset="0"/>
                <a:ea typeface="Cascadia Code" panose="020B0609020000020004" pitchFamily="49" charset="0"/>
                <a:cs typeface="Cascadia Code" panose="020B0609020000020004" pitchFamily="49" charset="0"/>
              </a:rPr>
              <a:t> es una breve </a:t>
            </a:r>
            <a:r>
              <a:rPr lang="es-ES" sz="2000" dirty="0">
                <a:highlight>
                  <a:srgbClr val="008080"/>
                </a:highlight>
                <a:latin typeface="Cascadia Code" panose="020B0609020000020004" pitchFamily="49" charset="0"/>
                <a:ea typeface="Cascadia Code" panose="020B0609020000020004" pitchFamily="49" charset="0"/>
                <a:cs typeface="Cascadia Code" panose="020B0609020000020004" pitchFamily="49" charset="0"/>
              </a:rPr>
              <a:t>descripción del script</a:t>
            </a:r>
            <a:r>
              <a:rPr lang="es-ES" sz="2000" dirty="0">
                <a:latin typeface="Cascadia Code" panose="020B0609020000020004" pitchFamily="49" charset="0"/>
                <a:ea typeface="Cascadia Code" panose="020B0609020000020004" pitchFamily="49" charset="0"/>
                <a:cs typeface="Cascadia Code" panose="020B0609020000020004" pitchFamily="49" charset="0"/>
              </a:rPr>
              <a:t>, indica qué hace y qué necesita.</a:t>
            </a:r>
          </a:p>
          <a:p>
            <a:pPr marL="742950" lvl="1" indent="-285750">
              <a:lnSpc>
                <a:spcPct val="150000"/>
              </a:lnSpc>
              <a:buFont typeface="Wingdings" panose="05000000000000000000" pitchFamily="2" charset="2"/>
              <a:buChar char="q"/>
            </a:pPr>
            <a:r>
              <a:rPr lang="es-ES" sz="2000" dirty="0">
                <a:latin typeface="Cascadia Code" panose="020B0609020000020004" pitchFamily="49" charset="0"/>
                <a:ea typeface="Cascadia Code" panose="020B0609020000020004" pitchFamily="49" charset="0"/>
                <a:cs typeface="Cascadia Code" panose="020B0609020000020004" pitchFamily="49" charset="0"/>
              </a:rPr>
              <a:t>Para escribir un </a:t>
            </a:r>
            <a:r>
              <a:rPr lang="es-ES" sz="2000" dirty="0" err="1">
                <a:latin typeface="Cascadia Code" panose="020B0609020000020004" pitchFamily="49" charset="0"/>
                <a:ea typeface="Cascadia Code" panose="020B0609020000020004" pitchFamily="49" charset="0"/>
                <a:cs typeface="Cascadia Code" panose="020B0609020000020004" pitchFamily="49" charset="0"/>
              </a:rPr>
              <a:t>docstring</a:t>
            </a:r>
            <a:r>
              <a:rPr lang="es-ES" sz="2000" dirty="0">
                <a:latin typeface="Cascadia Code" panose="020B0609020000020004" pitchFamily="49" charset="0"/>
                <a:ea typeface="Cascadia Code" panose="020B0609020000020004" pitchFamily="49" charset="0"/>
                <a:cs typeface="Cascadia Code" panose="020B0609020000020004" pitchFamily="49" charset="0"/>
              </a:rPr>
              <a:t> utilizaremos el símbolo </a:t>
            </a:r>
            <a:r>
              <a:rPr lang="es-ES" sz="2400" b="1" dirty="0">
                <a:highlight>
                  <a:srgbClr val="008080"/>
                </a:highlight>
                <a:latin typeface="Cascadia Code" panose="020B0609020000020004" pitchFamily="49" charset="0"/>
                <a:ea typeface="Cascadia Code" panose="020B0609020000020004" pitchFamily="49" charset="0"/>
                <a:cs typeface="Cascadia Code" panose="020B0609020000020004" pitchFamily="49" charset="0"/>
              </a:rPr>
              <a:t>’’’…’’’</a:t>
            </a:r>
            <a:r>
              <a:rPr lang="es-ES" sz="2000" dirty="0">
                <a:latin typeface="Cascadia Code" panose="020B0609020000020004" pitchFamily="49" charset="0"/>
                <a:ea typeface="Cascadia Code" panose="020B0609020000020004" pitchFamily="49" charset="0"/>
                <a:cs typeface="Cascadia Code" panose="020B0609020000020004" pitchFamily="49" charset="0"/>
              </a:rPr>
              <a:t>:</a:t>
            </a:r>
          </a:p>
          <a:p>
            <a:pPr marL="742950" lvl="1" indent="-285750">
              <a:lnSpc>
                <a:spcPct val="150000"/>
              </a:lnSpc>
              <a:buFont typeface="Wingdings" panose="05000000000000000000" pitchFamily="2" charset="2"/>
              <a:buChar char="q"/>
            </a:pPr>
            <a:endParaRPr lang="es-ES" sz="2000" dirty="0">
              <a:latin typeface="Cascadia Code" panose="020B0609020000020004" pitchFamily="49" charset="0"/>
              <a:ea typeface="Cascadia Code" panose="020B0609020000020004" pitchFamily="49" charset="0"/>
              <a:cs typeface="Cascadia Code" panose="020B0609020000020004" pitchFamily="49" charset="0"/>
            </a:endParaRPr>
          </a:p>
          <a:p>
            <a:pPr marL="742950" lvl="1" indent="-285750">
              <a:lnSpc>
                <a:spcPct val="150000"/>
              </a:lnSpc>
              <a:buFont typeface="Wingdings" panose="05000000000000000000" pitchFamily="2" charset="2"/>
              <a:buChar char="q"/>
            </a:pPr>
            <a:endParaRPr lang="es-ES" sz="2000" dirty="0">
              <a:latin typeface="Cascadia Code" panose="020B0609020000020004" pitchFamily="49" charset="0"/>
              <a:ea typeface="Cascadia Code" panose="020B0609020000020004" pitchFamily="49" charset="0"/>
              <a:cs typeface="Cascadia Code" panose="020B0609020000020004" pitchFamily="49" charset="0"/>
            </a:endParaRPr>
          </a:p>
          <a:p>
            <a:endParaRPr lang="es-ES" dirty="0">
              <a:latin typeface="Cascadia Code" panose="020B0609020000020004" pitchFamily="49" charset="0"/>
              <a:ea typeface="Cascadia Code" panose="020B0609020000020004" pitchFamily="49" charset="0"/>
              <a:cs typeface="Cascadia Code" panose="020B0609020000020004" pitchFamily="49" charset="0"/>
            </a:endParaRPr>
          </a:p>
          <a:p>
            <a:endParaRPr lang="es-ES" dirty="0">
              <a:latin typeface="Cascadia Code" panose="020B0609020000020004" pitchFamily="49" charset="0"/>
              <a:ea typeface="Cascadia Code" panose="020B0609020000020004" pitchFamily="49" charset="0"/>
              <a:cs typeface="Cascadia Code" panose="020B0609020000020004" pitchFamily="49" charset="0"/>
            </a:endParaRPr>
          </a:p>
          <a:p>
            <a:pPr>
              <a:lnSpc>
                <a:spcPct val="150000"/>
              </a:lnSpc>
            </a:pPr>
            <a:endParaRPr lang="es-ES" sz="2000" dirty="0">
              <a:highlight>
                <a:srgbClr val="008080"/>
              </a:highlight>
              <a:latin typeface="Cascadia Code" panose="020B0609020000020004" pitchFamily="49" charset="0"/>
              <a:ea typeface="Cascadia Code" panose="020B0609020000020004" pitchFamily="49" charset="0"/>
              <a:cs typeface="Cascadia Code" panose="020B0609020000020004" pitchFamily="49" charset="0"/>
            </a:endParaRPr>
          </a:p>
        </p:txBody>
      </p:sp>
      <p:sp>
        <p:nvSpPr>
          <p:cNvPr id="2" name="CuadroTexto 1">
            <a:extLst>
              <a:ext uri="{FF2B5EF4-FFF2-40B4-BE49-F238E27FC236}">
                <a16:creationId xmlns:a16="http://schemas.microsoft.com/office/drawing/2014/main" id="{9D06FC25-EB4C-BEA3-70FC-85FE6BC1089B}"/>
              </a:ext>
            </a:extLst>
          </p:cNvPr>
          <p:cNvSpPr txBox="1"/>
          <p:nvPr/>
        </p:nvSpPr>
        <p:spPr>
          <a:xfrm>
            <a:off x="0" y="6488668"/>
            <a:ext cx="7042150" cy="369332"/>
          </a:xfrm>
          <a:prstGeom prst="rect">
            <a:avLst/>
          </a:prstGeom>
          <a:noFill/>
        </p:spPr>
        <p:txBody>
          <a:bodyPr wrap="square">
            <a:spAutoFit/>
          </a:bodyPr>
          <a:lstStyle/>
          <a:p>
            <a:r>
              <a:rPr lang="es-ES" dirty="0">
                <a:latin typeface="Cascadia Code" panose="020B0609020000020004" pitchFamily="49" charset="0"/>
                <a:ea typeface="Cascadia Code" panose="020B0609020000020004" pitchFamily="49" charset="0"/>
                <a:cs typeface="Cascadia Code" panose="020B0609020000020004" pitchFamily="49" charset="0"/>
              </a:rPr>
              <a:t>59</a:t>
            </a:r>
            <a:endParaRPr lang="es-ES" dirty="0"/>
          </a:p>
        </p:txBody>
      </p:sp>
      <p:cxnSp>
        <p:nvCxnSpPr>
          <p:cNvPr id="22" name="Conector recto 21">
            <a:extLst>
              <a:ext uri="{FF2B5EF4-FFF2-40B4-BE49-F238E27FC236}">
                <a16:creationId xmlns:a16="http://schemas.microsoft.com/office/drawing/2014/main" id="{F5F65EB8-4462-4154-1B1B-9338391EBDBF}"/>
              </a:ext>
            </a:extLst>
          </p:cNvPr>
          <p:cNvCxnSpPr>
            <a:cxnSpLocks/>
            <a:endCxn id="23" idx="1"/>
          </p:cNvCxnSpPr>
          <p:nvPr/>
        </p:nvCxnSpPr>
        <p:spPr>
          <a:xfrm flipV="1">
            <a:off x="15755" y="955260"/>
            <a:ext cx="2765545" cy="2219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Rectángulo: esquinas redondeadas 22">
            <a:extLst>
              <a:ext uri="{FF2B5EF4-FFF2-40B4-BE49-F238E27FC236}">
                <a16:creationId xmlns:a16="http://schemas.microsoft.com/office/drawing/2014/main" id="{4E26FCFF-2933-BBE1-95C6-685AAA82A41D}"/>
              </a:ext>
            </a:extLst>
          </p:cNvPr>
          <p:cNvSpPr/>
          <p:nvPr/>
        </p:nvSpPr>
        <p:spPr>
          <a:xfrm>
            <a:off x="2781300" y="714560"/>
            <a:ext cx="6378455" cy="481399"/>
          </a:xfrm>
          <a:prstGeom prst="roundRect">
            <a:avLst/>
          </a:prstGeom>
          <a:solidFill>
            <a:srgbClr val="FFFFFF">
              <a:alpha val="20000"/>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25" name="Conector recto 24">
            <a:extLst>
              <a:ext uri="{FF2B5EF4-FFF2-40B4-BE49-F238E27FC236}">
                <a16:creationId xmlns:a16="http://schemas.microsoft.com/office/drawing/2014/main" id="{B0262672-29F7-8DCF-CB37-7F00DA628DC6}"/>
              </a:ext>
            </a:extLst>
          </p:cNvPr>
          <p:cNvCxnSpPr>
            <a:cxnSpLocks/>
            <a:stCxn id="23" idx="3"/>
          </p:cNvCxnSpPr>
          <p:nvPr/>
        </p:nvCxnSpPr>
        <p:spPr>
          <a:xfrm>
            <a:off x="9159755" y="955260"/>
            <a:ext cx="3016490" cy="4253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4" name="Imagen 3">
            <a:extLst>
              <a:ext uri="{FF2B5EF4-FFF2-40B4-BE49-F238E27FC236}">
                <a16:creationId xmlns:a16="http://schemas.microsoft.com/office/drawing/2014/main" id="{C7C08A9A-F4C4-01E8-59A9-496B8FD1DA91}"/>
              </a:ext>
            </a:extLst>
          </p:cNvPr>
          <p:cNvPicPr>
            <a:picLocks noChangeAspect="1"/>
          </p:cNvPicPr>
          <p:nvPr/>
        </p:nvPicPr>
        <p:blipFill>
          <a:blip r:embed="rId6"/>
          <a:stretch>
            <a:fillRect/>
          </a:stretch>
        </p:blipFill>
        <p:spPr>
          <a:xfrm>
            <a:off x="3521075" y="3788033"/>
            <a:ext cx="5930065" cy="2700635"/>
          </a:xfrm>
          <a:prstGeom prst="rect">
            <a:avLst/>
          </a:prstGeom>
          <a:ln>
            <a:solidFill>
              <a:schemeClr val="tx1"/>
            </a:solidFill>
          </a:ln>
        </p:spPr>
      </p:pic>
      <p:sp>
        <p:nvSpPr>
          <p:cNvPr id="3" name="CuadroTexto 2">
            <a:extLst>
              <a:ext uri="{FF2B5EF4-FFF2-40B4-BE49-F238E27FC236}">
                <a16:creationId xmlns:a16="http://schemas.microsoft.com/office/drawing/2014/main" id="{85E35B7A-B95D-C9FE-9C93-FDC187912EA4}"/>
              </a:ext>
            </a:extLst>
          </p:cNvPr>
          <p:cNvSpPr txBox="1"/>
          <p:nvPr/>
        </p:nvSpPr>
        <p:spPr>
          <a:xfrm>
            <a:off x="3197801" y="693649"/>
            <a:ext cx="5796396" cy="523220"/>
          </a:xfrm>
          <a:prstGeom prst="rect">
            <a:avLst/>
          </a:prstGeom>
          <a:noFill/>
        </p:spPr>
        <p:txBody>
          <a:bodyPr wrap="square">
            <a:spAutoFit/>
          </a:bodyPr>
          <a:lstStyle/>
          <a:p>
            <a:pPr algn="ctr"/>
            <a:r>
              <a:rPr lang="es-ES" sz="2800" dirty="0">
                <a:latin typeface="Cascadia Code" panose="020B0609020000020004" pitchFamily="49" charset="0"/>
                <a:ea typeface="Cascadia Code" panose="020B0609020000020004" pitchFamily="49" charset="0"/>
                <a:cs typeface="Cascadia Code" panose="020B0609020000020004" pitchFamily="49" charset="0"/>
              </a:rPr>
              <a:t>Sintaxis Mínima</a:t>
            </a:r>
          </a:p>
        </p:txBody>
      </p:sp>
    </p:spTree>
    <p:extLst>
      <p:ext uri="{BB962C8B-B14F-4D97-AF65-F5344CB8AC3E}">
        <p14:creationId xmlns:p14="http://schemas.microsoft.com/office/powerpoint/2010/main" val="38584656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1">
            <a:extLst>
              <a:ext uri="{FF2B5EF4-FFF2-40B4-BE49-F238E27FC236}">
                <a16:creationId xmlns:a16="http://schemas.microsoft.com/office/drawing/2014/main" id="{03E9B5F6-D12F-D76F-64B8-A813D2D8B9A9}"/>
              </a:ext>
            </a:extLst>
          </p:cNvPr>
          <p:cNvSpPr txBox="1">
            <a:spLocks/>
          </p:cNvSpPr>
          <p:nvPr/>
        </p:nvSpPr>
        <p:spPr>
          <a:xfrm>
            <a:off x="15755" y="178802"/>
            <a:ext cx="9144000" cy="324289"/>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s-ES" sz="1800" dirty="0">
                <a:latin typeface="Cascadia Code" panose="020B0609020000020004" pitchFamily="49" charset="0"/>
                <a:ea typeface="Cascadia Code" panose="020B0609020000020004" pitchFamily="49" charset="0"/>
                <a:cs typeface="Cascadia Code" panose="020B0609020000020004" pitchFamily="49" charset="0"/>
              </a:rPr>
              <a:t>Unidad 1. Introducción a la Programación de Inteligencia Artificial</a:t>
            </a:r>
          </a:p>
        </p:txBody>
      </p:sp>
      <p:pic>
        <p:nvPicPr>
          <p:cNvPr id="9" name="Imagen 8" descr="Imagen que contiene señal, reloj&#10;&#10;Descripción generada automáticamente">
            <a:extLst>
              <a:ext uri="{FF2B5EF4-FFF2-40B4-BE49-F238E27FC236}">
                <a16:creationId xmlns:a16="http://schemas.microsoft.com/office/drawing/2014/main" id="{5D8F626B-1EE0-8E28-9286-46A94579DD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95660" y="26017"/>
            <a:ext cx="1180585" cy="979885"/>
          </a:xfrm>
          <a:prstGeom prst="rect">
            <a:avLst/>
          </a:prstGeom>
        </p:spPr>
      </p:pic>
      <p:cxnSp>
        <p:nvCxnSpPr>
          <p:cNvPr id="10" name="Conector recto 9">
            <a:extLst>
              <a:ext uri="{FF2B5EF4-FFF2-40B4-BE49-F238E27FC236}">
                <a16:creationId xmlns:a16="http://schemas.microsoft.com/office/drawing/2014/main" id="{C3E9B7A7-9704-2FAF-69CE-1E26F80FDBFE}"/>
              </a:ext>
            </a:extLst>
          </p:cNvPr>
          <p:cNvCxnSpPr>
            <a:cxnSpLocks/>
            <a:endCxn id="11" idx="1"/>
          </p:cNvCxnSpPr>
          <p:nvPr/>
        </p:nvCxnSpPr>
        <p:spPr>
          <a:xfrm>
            <a:off x="15755" y="977450"/>
            <a:ext cx="2830314" cy="848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Rectángulo: esquinas redondeadas 10">
            <a:extLst>
              <a:ext uri="{FF2B5EF4-FFF2-40B4-BE49-F238E27FC236}">
                <a16:creationId xmlns:a16="http://schemas.microsoft.com/office/drawing/2014/main" id="{B9BE3053-AAF0-0943-37EB-050D23E28A12}"/>
              </a:ext>
            </a:extLst>
          </p:cNvPr>
          <p:cNvSpPr/>
          <p:nvPr/>
        </p:nvSpPr>
        <p:spPr>
          <a:xfrm>
            <a:off x="2846069" y="714560"/>
            <a:ext cx="6313685" cy="542740"/>
          </a:xfrm>
          <a:prstGeom prst="roundRect">
            <a:avLst/>
          </a:prstGeom>
          <a:solidFill>
            <a:srgbClr val="FFFFFF">
              <a:alpha val="20000"/>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2" name="Conector recto 11">
            <a:extLst>
              <a:ext uri="{FF2B5EF4-FFF2-40B4-BE49-F238E27FC236}">
                <a16:creationId xmlns:a16="http://schemas.microsoft.com/office/drawing/2014/main" id="{82070113-7BB7-7024-E433-0280FBD0E38C}"/>
              </a:ext>
            </a:extLst>
          </p:cNvPr>
          <p:cNvCxnSpPr>
            <a:cxnSpLocks/>
            <a:stCxn id="11" idx="3"/>
          </p:cNvCxnSpPr>
          <p:nvPr/>
        </p:nvCxnSpPr>
        <p:spPr>
          <a:xfrm>
            <a:off x="9159754" y="985930"/>
            <a:ext cx="3016491" cy="1186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CuadroTexto 23">
            <a:extLst>
              <a:ext uri="{FF2B5EF4-FFF2-40B4-BE49-F238E27FC236}">
                <a16:creationId xmlns:a16="http://schemas.microsoft.com/office/drawing/2014/main" id="{77AC952E-FE1E-3C99-9DBC-A0774DAFAAAE}"/>
              </a:ext>
            </a:extLst>
          </p:cNvPr>
          <p:cNvSpPr txBox="1"/>
          <p:nvPr/>
        </p:nvSpPr>
        <p:spPr>
          <a:xfrm>
            <a:off x="599379" y="1601572"/>
            <a:ext cx="10747296" cy="2215991"/>
          </a:xfrm>
          <a:prstGeom prst="rect">
            <a:avLst/>
          </a:prstGeom>
          <a:noFill/>
        </p:spPr>
        <p:txBody>
          <a:bodyPr wrap="square">
            <a:spAutoFit/>
          </a:bodyPr>
          <a:lstStyle/>
          <a:p>
            <a:pPr marL="285750" indent="-285750">
              <a:lnSpc>
                <a:spcPct val="150000"/>
              </a:lnSpc>
              <a:buFont typeface="Wingdings" panose="05000000000000000000" pitchFamily="2" charset="2"/>
              <a:buChar char="q"/>
            </a:pPr>
            <a:r>
              <a:rPr lang="es-ES" sz="2000" dirty="0">
                <a:latin typeface="Cascadia Code" panose="020B0609020000020004" pitchFamily="49" charset="0"/>
                <a:ea typeface="Cascadia Code" panose="020B0609020000020004" pitchFamily="49" charset="0"/>
                <a:cs typeface="Cascadia Code" panose="020B0609020000020004" pitchFamily="49" charset="0"/>
              </a:rPr>
              <a:t>¿Qué es la Inteligencia Artificial?</a:t>
            </a:r>
          </a:p>
          <a:p>
            <a:pPr marL="742950" lvl="1" indent="-285750">
              <a:lnSpc>
                <a:spcPct val="150000"/>
              </a:lnSpc>
              <a:buFont typeface="Wingdings" panose="05000000000000000000" pitchFamily="2" charset="2"/>
              <a:buChar char="q"/>
            </a:pPr>
            <a:r>
              <a:rPr lang="es-ES" sz="2000" dirty="0">
                <a:latin typeface="Cascadia Code" panose="020B0609020000020004" pitchFamily="49" charset="0"/>
                <a:ea typeface="Cascadia Code" panose="020B0609020000020004" pitchFamily="49" charset="0"/>
                <a:cs typeface="Cascadia Code" panose="020B0609020000020004" pitchFamily="49" charset="0"/>
              </a:rPr>
              <a:t>¿Y qué son comportamientos “inteligentes”?</a:t>
            </a:r>
          </a:p>
          <a:p>
            <a:pPr marL="742950" lvl="1" indent="-285750">
              <a:lnSpc>
                <a:spcPct val="150000"/>
              </a:lnSpc>
              <a:buFont typeface="Wingdings" panose="05000000000000000000" pitchFamily="2" charset="2"/>
              <a:buChar char="q"/>
            </a:pPr>
            <a:endParaRPr lang="es-ES" sz="2000" dirty="0">
              <a:latin typeface="Cascadia Code" panose="020B0609020000020004" pitchFamily="49" charset="0"/>
              <a:ea typeface="Cascadia Code" panose="020B0609020000020004" pitchFamily="49" charset="0"/>
              <a:cs typeface="Cascadia Code" panose="020B0609020000020004" pitchFamily="49" charset="0"/>
            </a:endParaRPr>
          </a:p>
          <a:p>
            <a:pPr marL="285750" indent="-285750">
              <a:lnSpc>
                <a:spcPct val="150000"/>
              </a:lnSpc>
              <a:buFont typeface="Wingdings" panose="05000000000000000000" pitchFamily="2" charset="2"/>
              <a:buChar char="q"/>
            </a:pPr>
            <a:endParaRPr lang="es-ES" sz="2000" dirty="0">
              <a:latin typeface="Cascadia Code" panose="020B0609020000020004" pitchFamily="49" charset="0"/>
              <a:ea typeface="Cascadia Code" panose="020B0609020000020004" pitchFamily="49" charset="0"/>
              <a:cs typeface="Cascadia Code" panose="020B0609020000020004" pitchFamily="49" charset="0"/>
            </a:endParaRPr>
          </a:p>
          <a:p>
            <a:endParaRPr lang="es-ES" dirty="0"/>
          </a:p>
        </p:txBody>
      </p:sp>
      <p:sp>
        <p:nvSpPr>
          <p:cNvPr id="2" name="CuadroTexto 1">
            <a:extLst>
              <a:ext uri="{FF2B5EF4-FFF2-40B4-BE49-F238E27FC236}">
                <a16:creationId xmlns:a16="http://schemas.microsoft.com/office/drawing/2014/main" id="{7F9F07BE-1DDC-E18E-7266-8619704EC24D}"/>
              </a:ext>
            </a:extLst>
          </p:cNvPr>
          <p:cNvSpPr txBox="1"/>
          <p:nvPr/>
        </p:nvSpPr>
        <p:spPr>
          <a:xfrm>
            <a:off x="0" y="6488668"/>
            <a:ext cx="7042150" cy="369332"/>
          </a:xfrm>
          <a:prstGeom prst="rect">
            <a:avLst/>
          </a:prstGeom>
          <a:noFill/>
        </p:spPr>
        <p:txBody>
          <a:bodyPr wrap="square">
            <a:spAutoFit/>
          </a:bodyPr>
          <a:lstStyle/>
          <a:p>
            <a:r>
              <a:rPr lang="es-ES" dirty="0">
                <a:latin typeface="Cascadia Code" panose="020B0609020000020004" pitchFamily="49" charset="0"/>
                <a:ea typeface="Cascadia Code" panose="020B0609020000020004" pitchFamily="49" charset="0"/>
                <a:cs typeface="Cascadia Code" panose="020B0609020000020004" pitchFamily="49" charset="0"/>
              </a:rPr>
              <a:t>5</a:t>
            </a:r>
            <a:endParaRPr lang="es-ES" dirty="0"/>
          </a:p>
        </p:txBody>
      </p:sp>
      <p:sp>
        <p:nvSpPr>
          <p:cNvPr id="3" name="CuadroTexto 2">
            <a:extLst>
              <a:ext uri="{FF2B5EF4-FFF2-40B4-BE49-F238E27FC236}">
                <a16:creationId xmlns:a16="http://schemas.microsoft.com/office/drawing/2014/main" id="{CDC44977-E2C0-140D-5BAB-7AAD7874BEB0}"/>
              </a:ext>
            </a:extLst>
          </p:cNvPr>
          <p:cNvSpPr txBox="1"/>
          <p:nvPr/>
        </p:nvSpPr>
        <p:spPr>
          <a:xfrm>
            <a:off x="2846070" y="712281"/>
            <a:ext cx="6313684" cy="584775"/>
          </a:xfrm>
          <a:prstGeom prst="rect">
            <a:avLst/>
          </a:prstGeom>
          <a:noFill/>
        </p:spPr>
        <p:txBody>
          <a:bodyPr wrap="square">
            <a:spAutoFit/>
          </a:bodyPr>
          <a:lstStyle/>
          <a:p>
            <a:pPr algn="ctr"/>
            <a:r>
              <a:rPr lang="es-ES" sz="3200" dirty="0">
                <a:latin typeface="Cascadia Code" panose="020B0609020000020004" pitchFamily="49" charset="0"/>
                <a:ea typeface="Cascadia Code" panose="020B0609020000020004" pitchFamily="49" charset="0"/>
                <a:cs typeface="Cascadia Code" panose="020B0609020000020004" pitchFamily="49" charset="0"/>
              </a:rPr>
              <a:t>Introducción a la I.A.</a:t>
            </a:r>
            <a:endParaRPr lang="es-ES" sz="3200" dirty="0"/>
          </a:p>
        </p:txBody>
      </p:sp>
      <p:pic>
        <p:nvPicPr>
          <p:cNvPr id="5" name="Imagen 4">
            <a:extLst>
              <a:ext uri="{FF2B5EF4-FFF2-40B4-BE49-F238E27FC236}">
                <a16:creationId xmlns:a16="http://schemas.microsoft.com/office/drawing/2014/main" id="{34C868B2-58D8-6729-D4C6-6802E853D53D}"/>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9924" b="89822" l="9144" r="89883">
                        <a14:foregroundMark x1="43580" y1="65649" x2="11868" y2="58015"/>
                        <a14:foregroundMark x1="11868" y1="58015" x2="20039" y2="67684"/>
                        <a14:foregroundMark x1="20039" y1="67684" x2="24903" y2="67430"/>
                        <a14:foregroundMark x1="8560" y1="50127" x2="9144" y2="64885"/>
                        <a14:foregroundMark x1="9144" y1="64885" x2="10117" y2="68193"/>
                        <a14:foregroundMark x1="71401" y1="29262" x2="79767" y2="36896"/>
                        <a14:foregroundMark x1="79767" y1="36896" x2="82685" y2="49873"/>
                        <a14:foregroundMark x1="82685" y1="49873" x2="64008" y2="60814"/>
                      </a14:backgroundRemoval>
                    </a14:imgEffect>
                  </a14:imgLayer>
                </a14:imgProps>
              </a:ext>
            </a:extLst>
          </a:blip>
          <a:stretch>
            <a:fillRect/>
          </a:stretch>
        </p:blipFill>
        <p:spPr>
          <a:xfrm>
            <a:off x="129777" y="2988595"/>
            <a:ext cx="2305300" cy="1762612"/>
          </a:xfrm>
          <a:prstGeom prst="rect">
            <a:avLst/>
          </a:prstGeom>
        </p:spPr>
      </p:pic>
      <p:pic>
        <p:nvPicPr>
          <p:cNvPr id="14" name="Imagen 13">
            <a:extLst>
              <a:ext uri="{FF2B5EF4-FFF2-40B4-BE49-F238E27FC236}">
                <a16:creationId xmlns:a16="http://schemas.microsoft.com/office/drawing/2014/main" id="{A553EE86-F9BB-4B0E-5C63-749B0173520B}"/>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4264" b="94380" l="7872" r="95532">
                        <a14:foregroundMark x1="50000" y1="50388" x2="48723" y2="36240"/>
                        <a14:foregroundMark x1="48723" y1="36240" x2="39362" y2="24031"/>
                        <a14:foregroundMark x1="39362" y1="24031" x2="42553" y2="35465"/>
                        <a14:foregroundMark x1="42553" y1="35465" x2="51064" y2="19574"/>
                        <a14:foregroundMark x1="51064" y1="19574" x2="45532" y2="11047"/>
                        <a14:foregroundMark x1="45532" y1="11047" x2="31064" y2="10271"/>
                        <a14:foregroundMark x1="31064" y1="10271" x2="17021" y2="20736"/>
                        <a14:foregroundMark x1="17021" y1="20736" x2="14468" y2="33527"/>
                        <a14:foregroundMark x1="14468" y1="33527" x2="22128" y2="46899"/>
                        <a14:foregroundMark x1="22128" y1="46899" x2="32553" y2="52132"/>
                        <a14:foregroundMark x1="32553" y1="52132" x2="58936" y2="55814"/>
                        <a14:foregroundMark x1="58936" y1="55814" x2="92340" y2="93023"/>
                        <a14:foregroundMark x1="95532" y1="94380" x2="94681" y2="89147"/>
                        <a14:foregroundMark x1="57021" y1="55814" x2="21915" y2="55814"/>
                        <a14:foregroundMark x1="26809" y1="48450" x2="36383" y2="20930"/>
                        <a14:foregroundMark x1="34043" y1="14535" x2="43617" y2="43217"/>
                        <a14:foregroundMark x1="43617" y1="43217" x2="43830" y2="43411"/>
                        <a14:foregroundMark x1="55319" y1="39341" x2="48085" y2="18023"/>
                        <a14:foregroundMark x1="48085" y1="18023" x2="36596" y2="13566"/>
                        <a14:foregroundMark x1="36596" y1="13566" x2="17872" y2="17636"/>
                        <a14:foregroundMark x1="17872" y1="17636" x2="19362" y2="40310"/>
                        <a14:foregroundMark x1="19362" y1="40310" x2="42340" y2="45736"/>
                        <a14:foregroundMark x1="42340" y1="45736" x2="57021" y2="28295"/>
                        <a14:foregroundMark x1="57021" y1="28295" x2="52553" y2="15698"/>
                        <a14:foregroundMark x1="52553" y1="15698" x2="34043" y2="8333"/>
                        <a14:foregroundMark x1="34043" y1="8333" x2="22979" y2="9109"/>
                        <a14:foregroundMark x1="39149" y1="4457" x2="39149" y2="4457"/>
                        <a14:foregroundMark x1="12979" y1="22868" x2="11489" y2="37403"/>
                        <a14:foregroundMark x1="21915" y1="55814" x2="15106" y2="49612"/>
                        <a14:foregroundMark x1="14468" y1="49612" x2="11277" y2="41473"/>
                        <a14:foregroundMark x1="11277" y1="48643" x2="11277" y2="44380"/>
                        <a14:foregroundMark x1="10426" y1="45543" x2="9362" y2="42442"/>
                        <a14:foregroundMark x1="7872" y1="28488" x2="7872" y2="28488"/>
                      </a14:backgroundRemoval>
                    </a14:imgEffect>
                  </a14:imgLayer>
                </a14:imgProps>
              </a:ext>
            </a:extLst>
          </a:blip>
          <a:stretch>
            <a:fillRect/>
          </a:stretch>
        </p:blipFill>
        <p:spPr>
          <a:xfrm>
            <a:off x="2894481" y="3380090"/>
            <a:ext cx="1366049" cy="1499747"/>
          </a:xfrm>
          <a:prstGeom prst="rect">
            <a:avLst/>
          </a:prstGeom>
        </p:spPr>
      </p:pic>
      <p:sp>
        <p:nvSpPr>
          <p:cNvPr id="16" name="CuadroTexto 15">
            <a:extLst>
              <a:ext uri="{FF2B5EF4-FFF2-40B4-BE49-F238E27FC236}">
                <a16:creationId xmlns:a16="http://schemas.microsoft.com/office/drawing/2014/main" id="{AA539BF1-2296-E656-4098-5259662FC4C8}"/>
              </a:ext>
            </a:extLst>
          </p:cNvPr>
          <p:cNvSpPr txBox="1"/>
          <p:nvPr/>
        </p:nvSpPr>
        <p:spPr>
          <a:xfrm>
            <a:off x="129777" y="2696534"/>
            <a:ext cx="6122504" cy="369332"/>
          </a:xfrm>
          <a:prstGeom prst="rect">
            <a:avLst/>
          </a:prstGeom>
          <a:noFill/>
        </p:spPr>
        <p:txBody>
          <a:bodyPr wrap="square">
            <a:spAutoFit/>
          </a:bodyPr>
          <a:lstStyle/>
          <a:p>
            <a:r>
              <a:rPr lang="es-ES" sz="1800" dirty="0">
                <a:latin typeface="Cascadia Code" panose="020B0609020000020004" pitchFamily="49" charset="0"/>
                <a:ea typeface="Cascadia Code" panose="020B0609020000020004" pitchFamily="49" charset="0"/>
                <a:cs typeface="Cascadia Code" panose="020B0609020000020004" pitchFamily="49" charset="0"/>
              </a:rPr>
              <a:t>Conducir</a:t>
            </a:r>
            <a:endParaRPr lang="es-ES" dirty="0"/>
          </a:p>
        </p:txBody>
      </p:sp>
      <p:sp>
        <p:nvSpPr>
          <p:cNvPr id="17" name="CuadroTexto 16">
            <a:extLst>
              <a:ext uri="{FF2B5EF4-FFF2-40B4-BE49-F238E27FC236}">
                <a16:creationId xmlns:a16="http://schemas.microsoft.com/office/drawing/2014/main" id="{769273C8-3CAD-7CCD-6BB4-506FBA88D92B}"/>
              </a:ext>
            </a:extLst>
          </p:cNvPr>
          <p:cNvSpPr txBox="1"/>
          <p:nvPr/>
        </p:nvSpPr>
        <p:spPr>
          <a:xfrm>
            <a:off x="2377958" y="2979015"/>
            <a:ext cx="6122504" cy="369332"/>
          </a:xfrm>
          <a:prstGeom prst="rect">
            <a:avLst/>
          </a:prstGeom>
          <a:noFill/>
        </p:spPr>
        <p:txBody>
          <a:bodyPr wrap="square">
            <a:spAutoFit/>
          </a:bodyPr>
          <a:lstStyle/>
          <a:p>
            <a:r>
              <a:rPr lang="es-ES" sz="1800" dirty="0">
                <a:latin typeface="Cascadia Code" panose="020B0609020000020004" pitchFamily="49" charset="0"/>
                <a:ea typeface="Cascadia Code" panose="020B0609020000020004" pitchFamily="49" charset="0"/>
                <a:cs typeface="Cascadia Code" panose="020B0609020000020004" pitchFamily="49" charset="0"/>
              </a:rPr>
              <a:t>Analizar Patrones</a:t>
            </a:r>
            <a:endParaRPr lang="es-ES" dirty="0"/>
          </a:p>
        </p:txBody>
      </p:sp>
      <p:pic>
        <p:nvPicPr>
          <p:cNvPr id="23" name="Imagen 22" descr="Imagen que contiene tabla, parado, frente, pequeño&#10;&#10;Descripción generada automáticamente">
            <a:extLst>
              <a:ext uri="{FF2B5EF4-FFF2-40B4-BE49-F238E27FC236}">
                <a16:creationId xmlns:a16="http://schemas.microsoft.com/office/drawing/2014/main" id="{A067B672-038A-A273-FEC4-A1330EAE7D4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346322" y="4995636"/>
            <a:ext cx="1499747" cy="1499747"/>
          </a:xfrm>
          <a:prstGeom prst="rect">
            <a:avLst/>
          </a:prstGeom>
        </p:spPr>
      </p:pic>
      <p:sp>
        <p:nvSpPr>
          <p:cNvPr id="25" name="CuadroTexto 24">
            <a:extLst>
              <a:ext uri="{FF2B5EF4-FFF2-40B4-BE49-F238E27FC236}">
                <a16:creationId xmlns:a16="http://schemas.microsoft.com/office/drawing/2014/main" id="{3A7D5948-968E-F33C-01FA-BAEA4A823CE9}"/>
              </a:ext>
            </a:extLst>
          </p:cNvPr>
          <p:cNvSpPr txBox="1"/>
          <p:nvPr/>
        </p:nvSpPr>
        <p:spPr>
          <a:xfrm>
            <a:off x="129777" y="4616417"/>
            <a:ext cx="2305300" cy="646331"/>
          </a:xfrm>
          <a:prstGeom prst="rect">
            <a:avLst/>
          </a:prstGeom>
          <a:noFill/>
        </p:spPr>
        <p:txBody>
          <a:bodyPr wrap="square">
            <a:spAutoFit/>
          </a:bodyPr>
          <a:lstStyle/>
          <a:p>
            <a:r>
              <a:rPr lang="es-ES" sz="1800" dirty="0">
                <a:latin typeface="Cascadia Code" panose="020B0609020000020004" pitchFamily="49" charset="0"/>
                <a:ea typeface="Cascadia Code" panose="020B0609020000020004" pitchFamily="49" charset="0"/>
                <a:cs typeface="Cascadia Code" panose="020B0609020000020004" pitchFamily="49" charset="0"/>
              </a:rPr>
              <a:t>Reconocimiento de Voz</a:t>
            </a:r>
            <a:endParaRPr lang="es-ES" dirty="0"/>
          </a:p>
        </p:txBody>
      </p:sp>
      <p:pic>
        <p:nvPicPr>
          <p:cNvPr id="30" name="Imagen 29" descr="Una caricatura de una persona&#10;&#10;Descripción generada automáticamente con confianza baja">
            <a:extLst>
              <a:ext uri="{FF2B5EF4-FFF2-40B4-BE49-F238E27FC236}">
                <a16:creationId xmlns:a16="http://schemas.microsoft.com/office/drawing/2014/main" id="{256BD079-048E-AF25-BD1C-D9735CAA7B8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799754" y="3065866"/>
            <a:ext cx="3792867" cy="3792867"/>
          </a:xfrm>
          <a:prstGeom prst="rect">
            <a:avLst/>
          </a:prstGeom>
        </p:spPr>
      </p:pic>
      <p:sp>
        <p:nvSpPr>
          <p:cNvPr id="32" name="CuadroTexto 31">
            <a:extLst>
              <a:ext uri="{FF2B5EF4-FFF2-40B4-BE49-F238E27FC236}">
                <a16:creationId xmlns:a16="http://schemas.microsoft.com/office/drawing/2014/main" id="{664AB8A4-AE8F-A899-EA0A-3FAB9BA54FA2}"/>
              </a:ext>
            </a:extLst>
          </p:cNvPr>
          <p:cNvSpPr txBox="1"/>
          <p:nvPr/>
        </p:nvSpPr>
        <p:spPr>
          <a:xfrm>
            <a:off x="3146833" y="5359498"/>
            <a:ext cx="6122504" cy="646331"/>
          </a:xfrm>
          <a:prstGeom prst="rect">
            <a:avLst/>
          </a:prstGeom>
          <a:noFill/>
        </p:spPr>
        <p:txBody>
          <a:bodyPr wrap="square">
            <a:spAutoFit/>
          </a:bodyPr>
          <a:lstStyle/>
          <a:p>
            <a:r>
              <a:rPr lang="es-ES" dirty="0">
                <a:latin typeface="Cascadia Code" panose="020B0609020000020004" pitchFamily="49" charset="0"/>
                <a:ea typeface="Cascadia Code" panose="020B0609020000020004" pitchFamily="49" charset="0"/>
                <a:cs typeface="Cascadia Code" panose="020B0609020000020004" pitchFamily="49" charset="0"/>
              </a:rPr>
              <a:t>…Pero ¿eso las vuelve más capaces que </a:t>
            </a:r>
            <a:r>
              <a:rPr lang="es-ES" dirty="0" err="1">
                <a:latin typeface="Cascadia Code" panose="020B0609020000020004" pitchFamily="49" charset="0"/>
                <a:ea typeface="Cascadia Code" panose="020B0609020000020004" pitchFamily="49" charset="0"/>
                <a:cs typeface="Cascadia Code" panose="020B0609020000020004" pitchFamily="49" charset="0"/>
              </a:rPr>
              <a:t>nosotr@s</a:t>
            </a:r>
            <a:r>
              <a:rPr lang="es-ES" dirty="0">
                <a:latin typeface="Cascadia Code" panose="020B0609020000020004" pitchFamily="49" charset="0"/>
                <a:ea typeface="Cascadia Code" panose="020B0609020000020004" pitchFamily="49" charset="0"/>
                <a:cs typeface="Cascadia Code" panose="020B0609020000020004" pitchFamily="49" charset="0"/>
              </a:rPr>
              <a:t>?</a:t>
            </a:r>
            <a:endParaRPr lang="es-ES" dirty="0"/>
          </a:p>
        </p:txBody>
      </p:sp>
    </p:spTree>
    <p:extLst>
      <p:ext uri="{BB962C8B-B14F-4D97-AF65-F5344CB8AC3E}">
        <p14:creationId xmlns:p14="http://schemas.microsoft.com/office/powerpoint/2010/main" val="74256125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Historia de Python - Wikipedia, la enciclopedia libre">
            <a:extLst>
              <a:ext uri="{FF2B5EF4-FFF2-40B4-BE49-F238E27FC236}">
                <a16:creationId xmlns:a16="http://schemas.microsoft.com/office/drawing/2014/main" id="{406E3C54-CDC6-ABC9-82E2-2A298D3EC186}"/>
              </a:ext>
            </a:extLst>
          </p:cNvPr>
          <p:cNvPicPr>
            <a:picLocks noChangeAspect="1" noChangeArrowheads="1"/>
          </p:cNvPicPr>
          <p:nvPr/>
        </p:nvPicPr>
        <p:blipFill rotWithShape="1">
          <a:blip r:embed="rId3">
            <a:alphaModFix amt="50000"/>
            <a:extLst>
              <a:ext uri="{BEBA8EAE-BF5A-486C-A8C5-ECC9F3942E4B}">
                <a14:imgProps xmlns:a14="http://schemas.microsoft.com/office/drawing/2010/main">
                  <a14:imgLayer r:embed="rId4">
                    <a14:imgEffect>
                      <a14:saturation sat="33000"/>
                    </a14:imgEffect>
                  </a14:imgLayer>
                </a14:imgProps>
              </a:ext>
              <a:ext uri="{28A0092B-C50C-407E-A947-70E740481C1C}">
                <a14:useLocalDpi xmlns:a14="http://schemas.microsoft.com/office/drawing/2010/main" val="0"/>
              </a:ext>
            </a:extLst>
          </a:blip>
          <a:srcRect r="12696" b="30695"/>
          <a:stretch/>
        </p:blipFill>
        <p:spPr bwMode="auto">
          <a:xfrm>
            <a:off x="7522981" y="2789978"/>
            <a:ext cx="4669019" cy="4068022"/>
          </a:xfrm>
          <a:prstGeom prst="rect">
            <a:avLst/>
          </a:prstGeom>
          <a:noFill/>
          <a:extLst>
            <a:ext uri="{909E8E84-426E-40DD-AFC4-6F175D3DCCD1}">
              <a14:hiddenFill xmlns:a14="http://schemas.microsoft.com/office/drawing/2010/main">
                <a:solidFill>
                  <a:srgbClr val="FFFFFF"/>
                </a:solidFill>
              </a14:hiddenFill>
            </a:ext>
          </a:extLst>
        </p:spPr>
      </p:pic>
      <p:sp>
        <p:nvSpPr>
          <p:cNvPr id="6" name="Título 1">
            <a:extLst>
              <a:ext uri="{FF2B5EF4-FFF2-40B4-BE49-F238E27FC236}">
                <a16:creationId xmlns:a16="http://schemas.microsoft.com/office/drawing/2014/main" id="{03E9B5F6-D12F-D76F-64B8-A813D2D8B9A9}"/>
              </a:ext>
            </a:extLst>
          </p:cNvPr>
          <p:cNvSpPr txBox="1">
            <a:spLocks/>
          </p:cNvSpPr>
          <p:nvPr/>
        </p:nvSpPr>
        <p:spPr>
          <a:xfrm>
            <a:off x="15755" y="178802"/>
            <a:ext cx="9144000" cy="324289"/>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s-ES" sz="1800" dirty="0">
                <a:latin typeface="Cascadia Code" panose="020B0609020000020004" pitchFamily="49" charset="0"/>
                <a:ea typeface="Cascadia Code" panose="020B0609020000020004" pitchFamily="49" charset="0"/>
                <a:cs typeface="Cascadia Code" panose="020B0609020000020004" pitchFamily="49" charset="0"/>
              </a:rPr>
              <a:t>Unidad 1. Introducción a la Programación de Inteligencia Artificial</a:t>
            </a:r>
          </a:p>
        </p:txBody>
      </p:sp>
      <p:pic>
        <p:nvPicPr>
          <p:cNvPr id="9" name="Imagen 8" descr="Imagen que contiene señal, reloj&#10;&#10;Descripción generada automáticamente">
            <a:extLst>
              <a:ext uri="{FF2B5EF4-FFF2-40B4-BE49-F238E27FC236}">
                <a16:creationId xmlns:a16="http://schemas.microsoft.com/office/drawing/2014/main" id="{5D8F626B-1EE0-8E28-9286-46A94579DD4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995660" y="26017"/>
            <a:ext cx="1180585" cy="979885"/>
          </a:xfrm>
          <a:prstGeom prst="rect">
            <a:avLst/>
          </a:prstGeom>
        </p:spPr>
      </p:pic>
      <p:sp>
        <p:nvSpPr>
          <p:cNvPr id="24" name="CuadroTexto 23">
            <a:extLst>
              <a:ext uri="{FF2B5EF4-FFF2-40B4-BE49-F238E27FC236}">
                <a16:creationId xmlns:a16="http://schemas.microsoft.com/office/drawing/2014/main" id="{77AC952E-FE1E-3C99-9DBC-A0774DAFAAAE}"/>
              </a:ext>
            </a:extLst>
          </p:cNvPr>
          <p:cNvSpPr txBox="1"/>
          <p:nvPr/>
        </p:nvSpPr>
        <p:spPr>
          <a:xfrm>
            <a:off x="599379" y="1601572"/>
            <a:ext cx="10993242" cy="2901307"/>
          </a:xfrm>
          <a:prstGeom prst="rect">
            <a:avLst/>
          </a:prstGeom>
          <a:noFill/>
        </p:spPr>
        <p:txBody>
          <a:bodyPr wrap="square">
            <a:spAutoFit/>
          </a:bodyPr>
          <a:lstStyle/>
          <a:p>
            <a:pPr marL="285750" indent="-285750">
              <a:lnSpc>
                <a:spcPct val="150000"/>
              </a:lnSpc>
              <a:buFont typeface="Wingdings" panose="05000000000000000000" pitchFamily="2" charset="2"/>
              <a:buChar char="q"/>
            </a:pPr>
            <a:r>
              <a:rPr lang="es-ES" sz="2000" dirty="0">
                <a:latin typeface="Cascadia Code" panose="020B0609020000020004" pitchFamily="49" charset="0"/>
                <a:ea typeface="Cascadia Code" panose="020B0609020000020004" pitchFamily="49" charset="0"/>
                <a:cs typeface="Cascadia Code" panose="020B0609020000020004" pitchFamily="49" charset="0"/>
              </a:rPr>
              <a:t>¿Sin comentarios? ¡Ni hablar!</a:t>
            </a:r>
          </a:p>
          <a:p>
            <a:pPr marL="742950" lvl="1" indent="-285750">
              <a:lnSpc>
                <a:spcPct val="150000"/>
              </a:lnSpc>
              <a:buFont typeface="Wingdings" panose="05000000000000000000" pitchFamily="2" charset="2"/>
              <a:buChar char="q"/>
            </a:pPr>
            <a:r>
              <a:rPr lang="es-ES" sz="2000" dirty="0">
                <a:latin typeface="Cascadia Code" panose="020B0609020000020004" pitchFamily="49" charset="0"/>
                <a:ea typeface="Cascadia Code" panose="020B0609020000020004" pitchFamily="49" charset="0"/>
                <a:cs typeface="Cascadia Code" panose="020B0609020000020004" pitchFamily="49" charset="0"/>
              </a:rPr>
              <a:t>Para evitar las correcciones de gramática:</a:t>
            </a:r>
          </a:p>
          <a:p>
            <a:pPr marL="742950" lvl="1" indent="-285750">
              <a:lnSpc>
                <a:spcPct val="150000"/>
              </a:lnSpc>
              <a:buFont typeface="Wingdings" panose="05000000000000000000" pitchFamily="2" charset="2"/>
              <a:buChar char="q"/>
            </a:pPr>
            <a:endParaRPr lang="es-ES" sz="2000" dirty="0">
              <a:latin typeface="Cascadia Code" panose="020B0609020000020004" pitchFamily="49" charset="0"/>
              <a:ea typeface="Cascadia Code" panose="020B0609020000020004" pitchFamily="49" charset="0"/>
              <a:cs typeface="Cascadia Code" panose="020B0609020000020004" pitchFamily="49" charset="0"/>
            </a:endParaRPr>
          </a:p>
          <a:p>
            <a:pPr lvl="1">
              <a:lnSpc>
                <a:spcPct val="150000"/>
              </a:lnSpc>
            </a:pPr>
            <a:r>
              <a:rPr lang="es-ES" sz="2000" dirty="0">
                <a:latin typeface="Cascadia Code" panose="020B0609020000020004" pitchFamily="49" charset="0"/>
                <a:ea typeface="Cascadia Code" panose="020B0609020000020004" pitchFamily="49" charset="0"/>
                <a:cs typeface="Cascadia Code" panose="020B0609020000020004" pitchFamily="49" charset="0"/>
              </a:rPr>
              <a:t>File </a:t>
            </a:r>
            <a:r>
              <a:rPr lang="es-ES" sz="2000" dirty="0">
                <a:latin typeface="Cascadia Code" panose="020B0609020000020004" pitchFamily="49" charset="0"/>
                <a:ea typeface="Cascadia Code" panose="020B0609020000020004" pitchFamily="49" charset="0"/>
                <a:cs typeface="Cascadia Code" panose="020B0609020000020004" pitchFamily="49" charset="0"/>
                <a:sym typeface="Wingdings" panose="05000000000000000000" pitchFamily="2" charset="2"/>
              </a:rPr>
              <a:t> </a:t>
            </a:r>
            <a:r>
              <a:rPr lang="es-ES" sz="2000" dirty="0" err="1">
                <a:latin typeface="Cascadia Code" panose="020B0609020000020004" pitchFamily="49" charset="0"/>
                <a:ea typeface="Cascadia Code" panose="020B0609020000020004" pitchFamily="49" charset="0"/>
                <a:cs typeface="Cascadia Code" panose="020B0609020000020004" pitchFamily="49" charset="0"/>
                <a:sym typeface="Wingdings" panose="05000000000000000000" pitchFamily="2" charset="2"/>
              </a:rPr>
              <a:t>Settings</a:t>
            </a:r>
            <a:r>
              <a:rPr lang="es-ES" sz="2000" dirty="0">
                <a:latin typeface="Cascadia Code" panose="020B0609020000020004" pitchFamily="49" charset="0"/>
                <a:ea typeface="Cascadia Code" panose="020B0609020000020004" pitchFamily="49" charset="0"/>
                <a:cs typeface="Cascadia Code" panose="020B0609020000020004" pitchFamily="49" charset="0"/>
                <a:sym typeface="Wingdings" panose="05000000000000000000" pitchFamily="2" charset="2"/>
              </a:rPr>
              <a:t>…</a:t>
            </a:r>
            <a:endParaRPr lang="es-ES" sz="2000" dirty="0">
              <a:latin typeface="Cascadia Code" panose="020B0609020000020004" pitchFamily="49" charset="0"/>
              <a:ea typeface="Cascadia Code" panose="020B0609020000020004" pitchFamily="49" charset="0"/>
              <a:cs typeface="Cascadia Code" panose="020B0609020000020004" pitchFamily="49" charset="0"/>
            </a:endParaRPr>
          </a:p>
          <a:p>
            <a:endParaRPr lang="es-ES" dirty="0">
              <a:latin typeface="Cascadia Code" panose="020B0609020000020004" pitchFamily="49" charset="0"/>
              <a:ea typeface="Cascadia Code" panose="020B0609020000020004" pitchFamily="49" charset="0"/>
              <a:cs typeface="Cascadia Code" panose="020B0609020000020004" pitchFamily="49" charset="0"/>
            </a:endParaRPr>
          </a:p>
          <a:p>
            <a:endParaRPr lang="es-ES" dirty="0">
              <a:latin typeface="Cascadia Code" panose="020B0609020000020004" pitchFamily="49" charset="0"/>
              <a:ea typeface="Cascadia Code" panose="020B0609020000020004" pitchFamily="49" charset="0"/>
              <a:cs typeface="Cascadia Code" panose="020B0609020000020004" pitchFamily="49" charset="0"/>
            </a:endParaRPr>
          </a:p>
          <a:p>
            <a:pPr>
              <a:lnSpc>
                <a:spcPct val="150000"/>
              </a:lnSpc>
            </a:pPr>
            <a:endParaRPr lang="es-ES" sz="2000" dirty="0">
              <a:highlight>
                <a:srgbClr val="008080"/>
              </a:highlight>
              <a:latin typeface="Cascadia Code" panose="020B0609020000020004" pitchFamily="49" charset="0"/>
              <a:ea typeface="Cascadia Code" panose="020B0609020000020004" pitchFamily="49" charset="0"/>
              <a:cs typeface="Cascadia Code" panose="020B0609020000020004" pitchFamily="49" charset="0"/>
            </a:endParaRPr>
          </a:p>
        </p:txBody>
      </p:sp>
      <p:sp>
        <p:nvSpPr>
          <p:cNvPr id="2" name="CuadroTexto 1">
            <a:extLst>
              <a:ext uri="{FF2B5EF4-FFF2-40B4-BE49-F238E27FC236}">
                <a16:creationId xmlns:a16="http://schemas.microsoft.com/office/drawing/2014/main" id="{7F9F07BE-1DDC-E18E-7266-8619704EC24D}"/>
              </a:ext>
            </a:extLst>
          </p:cNvPr>
          <p:cNvSpPr txBox="1"/>
          <p:nvPr/>
        </p:nvSpPr>
        <p:spPr>
          <a:xfrm>
            <a:off x="0" y="6488668"/>
            <a:ext cx="7042150" cy="369332"/>
          </a:xfrm>
          <a:prstGeom prst="rect">
            <a:avLst/>
          </a:prstGeom>
          <a:noFill/>
        </p:spPr>
        <p:txBody>
          <a:bodyPr wrap="square">
            <a:spAutoFit/>
          </a:bodyPr>
          <a:lstStyle/>
          <a:p>
            <a:r>
              <a:rPr lang="es-ES" dirty="0">
                <a:latin typeface="Cascadia Code" panose="020B0609020000020004" pitchFamily="49" charset="0"/>
                <a:ea typeface="Cascadia Code" panose="020B0609020000020004" pitchFamily="49" charset="0"/>
                <a:cs typeface="Cascadia Code" panose="020B0609020000020004" pitchFamily="49" charset="0"/>
              </a:rPr>
              <a:t>60</a:t>
            </a:r>
            <a:endParaRPr lang="es-ES" dirty="0"/>
          </a:p>
        </p:txBody>
      </p:sp>
      <p:cxnSp>
        <p:nvCxnSpPr>
          <p:cNvPr id="22" name="Conector recto 21">
            <a:extLst>
              <a:ext uri="{FF2B5EF4-FFF2-40B4-BE49-F238E27FC236}">
                <a16:creationId xmlns:a16="http://schemas.microsoft.com/office/drawing/2014/main" id="{19D4482A-18B2-1644-A0E6-701BC4170FA9}"/>
              </a:ext>
            </a:extLst>
          </p:cNvPr>
          <p:cNvCxnSpPr>
            <a:cxnSpLocks/>
            <a:endCxn id="23" idx="1"/>
          </p:cNvCxnSpPr>
          <p:nvPr/>
        </p:nvCxnSpPr>
        <p:spPr>
          <a:xfrm flipV="1">
            <a:off x="15755" y="955260"/>
            <a:ext cx="2765545" cy="2219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Rectángulo: esquinas redondeadas 22">
            <a:extLst>
              <a:ext uri="{FF2B5EF4-FFF2-40B4-BE49-F238E27FC236}">
                <a16:creationId xmlns:a16="http://schemas.microsoft.com/office/drawing/2014/main" id="{F25EAE01-35F8-268A-33E4-63CE99727E90}"/>
              </a:ext>
            </a:extLst>
          </p:cNvPr>
          <p:cNvSpPr/>
          <p:nvPr/>
        </p:nvSpPr>
        <p:spPr>
          <a:xfrm>
            <a:off x="2781300" y="714560"/>
            <a:ext cx="6378455" cy="481399"/>
          </a:xfrm>
          <a:prstGeom prst="roundRect">
            <a:avLst/>
          </a:prstGeom>
          <a:solidFill>
            <a:srgbClr val="FFFFFF">
              <a:alpha val="20000"/>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25" name="Conector recto 24">
            <a:extLst>
              <a:ext uri="{FF2B5EF4-FFF2-40B4-BE49-F238E27FC236}">
                <a16:creationId xmlns:a16="http://schemas.microsoft.com/office/drawing/2014/main" id="{5871E0B0-0EBE-A51F-3A1E-B4E1F671E8B2}"/>
              </a:ext>
            </a:extLst>
          </p:cNvPr>
          <p:cNvCxnSpPr>
            <a:cxnSpLocks/>
            <a:stCxn id="23" idx="3"/>
          </p:cNvCxnSpPr>
          <p:nvPr/>
        </p:nvCxnSpPr>
        <p:spPr>
          <a:xfrm>
            <a:off x="9159755" y="955260"/>
            <a:ext cx="3016490" cy="4253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4" name="Imagen 3">
            <a:extLst>
              <a:ext uri="{FF2B5EF4-FFF2-40B4-BE49-F238E27FC236}">
                <a16:creationId xmlns:a16="http://schemas.microsoft.com/office/drawing/2014/main" id="{13724C34-5733-1C97-DDE4-A932361BEBA7}"/>
              </a:ext>
            </a:extLst>
          </p:cNvPr>
          <p:cNvPicPr>
            <a:picLocks noChangeAspect="1"/>
          </p:cNvPicPr>
          <p:nvPr/>
        </p:nvPicPr>
        <p:blipFill>
          <a:blip r:embed="rId6"/>
          <a:stretch>
            <a:fillRect/>
          </a:stretch>
        </p:blipFill>
        <p:spPr>
          <a:xfrm>
            <a:off x="5216525" y="2789978"/>
            <a:ext cx="5051425" cy="3641929"/>
          </a:xfrm>
          <a:prstGeom prst="rect">
            <a:avLst/>
          </a:prstGeom>
          <a:ln>
            <a:solidFill>
              <a:schemeClr val="tx1"/>
            </a:solidFill>
          </a:ln>
        </p:spPr>
      </p:pic>
      <p:sp>
        <p:nvSpPr>
          <p:cNvPr id="3" name="CuadroTexto 2">
            <a:extLst>
              <a:ext uri="{FF2B5EF4-FFF2-40B4-BE49-F238E27FC236}">
                <a16:creationId xmlns:a16="http://schemas.microsoft.com/office/drawing/2014/main" id="{98402AB1-509F-198C-9539-83D027DB7537}"/>
              </a:ext>
            </a:extLst>
          </p:cNvPr>
          <p:cNvSpPr txBox="1"/>
          <p:nvPr/>
        </p:nvSpPr>
        <p:spPr>
          <a:xfrm>
            <a:off x="3197801" y="693649"/>
            <a:ext cx="5796396" cy="523220"/>
          </a:xfrm>
          <a:prstGeom prst="rect">
            <a:avLst/>
          </a:prstGeom>
          <a:noFill/>
        </p:spPr>
        <p:txBody>
          <a:bodyPr wrap="square">
            <a:spAutoFit/>
          </a:bodyPr>
          <a:lstStyle/>
          <a:p>
            <a:pPr algn="ctr"/>
            <a:r>
              <a:rPr lang="es-ES" sz="2800" dirty="0">
                <a:latin typeface="Cascadia Code" panose="020B0609020000020004" pitchFamily="49" charset="0"/>
                <a:ea typeface="Cascadia Code" panose="020B0609020000020004" pitchFamily="49" charset="0"/>
                <a:cs typeface="Cascadia Code" panose="020B0609020000020004" pitchFamily="49" charset="0"/>
              </a:rPr>
              <a:t>Sintaxis Mínima</a:t>
            </a:r>
          </a:p>
        </p:txBody>
      </p:sp>
    </p:spTree>
    <p:extLst>
      <p:ext uri="{BB962C8B-B14F-4D97-AF65-F5344CB8AC3E}">
        <p14:creationId xmlns:p14="http://schemas.microsoft.com/office/powerpoint/2010/main" val="111422784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79568C-3F6D-F583-5CB3-23D483DCD778}"/>
            </a:ext>
          </a:extLst>
        </p:cNvPr>
        <p:cNvGrpSpPr/>
        <p:nvPr/>
      </p:nvGrpSpPr>
      <p:grpSpPr>
        <a:xfrm>
          <a:off x="0" y="0"/>
          <a:ext cx="0" cy="0"/>
          <a:chOff x="0" y="0"/>
          <a:chExt cx="0" cy="0"/>
        </a:xfrm>
      </p:grpSpPr>
      <p:pic>
        <p:nvPicPr>
          <p:cNvPr id="7" name="Picture 2" descr="Historia de Python - Wikipedia, la enciclopedia libre">
            <a:extLst>
              <a:ext uri="{FF2B5EF4-FFF2-40B4-BE49-F238E27FC236}">
                <a16:creationId xmlns:a16="http://schemas.microsoft.com/office/drawing/2014/main" id="{85238AE8-5432-AF44-F821-CDC5E937FA32}"/>
              </a:ext>
            </a:extLst>
          </p:cNvPr>
          <p:cNvPicPr>
            <a:picLocks noChangeAspect="1" noChangeArrowheads="1"/>
          </p:cNvPicPr>
          <p:nvPr/>
        </p:nvPicPr>
        <p:blipFill rotWithShape="1">
          <a:blip r:embed="rId3">
            <a:alphaModFix amt="50000"/>
            <a:extLst>
              <a:ext uri="{BEBA8EAE-BF5A-486C-A8C5-ECC9F3942E4B}">
                <a14:imgProps xmlns:a14="http://schemas.microsoft.com/office/drawing/2010/main">
                  <a14:imgLayer r:embed="rId4">
                    <a14:imgEffect>
                      <a14:saturation sat="33000"/>
                    </a14:imgEffect>
                  </a14:imgLayer>
                </a14:imgProps>
              </a:ext>
              <a:ext uri="{28A0092B-C50C-407E-A947-70E740481C1C}">
                <a14:useLocalDpi xmlns:a14="http://schemas.microsoft.com/office/drawing/2010/main" val="0"/>
              </a:ext>
            </a:extLst>
          </a:blip>
          <a:srcRect r="12696" b="30695"/>
          <a:stretch/>
        </p:blipFill>
        <p:spPr bwMode="auto">
          <a:xfrm>
            <a:off x="7522981" y="2789978"/>
            <a:ext cx="4669019" cy="4068022"/>
          </a:xfrm>
          <a:prstGeom prst="rect">
            <a:avLst/>
          </a:prstGeom>
          <a:noFill/>
          <a:extLst>
            <a:ext uri="{909E8E84-426E-40DD-AFC4-6F175D3DCCD1}">
              <a14:hiddenFill xmlns:a14="http://schemas.microsoft.com/office/drawing/2010/main">
                <a:solidFill>
                  <a:srgbClr val="FFFFFF"/>
                </a:solidFill>
              </a14:hiddenFill>
            </a:ext>
          </a:extLst>
        </p:spPr>
      </p:pic>
      <p:sp>
        <p:nvSpPr>
          <p:cNvPr id="6" name="Título 1">
            <a:extLst>
              <a:ext uri="{FF2B5EF4-FFF2-40B4-BE49-F238E27FC236}">
                <a16:creationId xmlns:a16="http://schemas.microsoft.com/office/drawing/2014/main" id="{5E31E201-2A67-877C-47D8-BCFF438AF248}"/>
              </a:ext>
            </a:extLst>
          </p:cNvPr>
          <p:cNvSpPr txBox="1">
            <a:spLocks/>
          </p:cNvSpPr>
          <p:nvPr/>
        </p:nvSpPr>
        <p:spPr>
          <a:xfrm>
            <a:off x="15755" y="178802"/>
            <a:ext cx="9144000" cy="324289"/>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s-ES" sz="1800" dirty="0">
                <a:latin typeface="Cascadia Code" panose="020B0609020000020004" pitchFamily="49" charset="0"/>
                <a:ea typeface="Cascadia Code" panose="020B0609020000020004" pitchFamily="49" charset="0"/>
                <a:cs typeface="Cascadia Code" panose="020B0609020000020004" pitchFamily="49" charset="0"/>
              </a:rPr>
              <a:t>Unidad 1. Introducción a la Programación de Inteligencia Artificial</a:t>
            </a:r>
          </a:p>
        </p:txBody>
      </p:sp>
      <p:pic>
        <p:nvPicPr>
          <p:cNvPr id="9" name="Imagen 8" descr="Imagen que contiene señal, reloj&#10;&#10;Descripción generada automáticamente">
            <a:extLst>
              <a:ext uri="{FF2B5EF4-FFF2-40B4-BE49-F238E27FC236}">
                <a16:creationId xmlns:a16="http://schemas.microsoft.com/office/drawing/2014/main" id="{AD67EA64-54B4-08BD-45E0-F9D84E4467D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995660" y="26017"/>
            <a:ext cx="1180585" cy="979885"/>
          </a:xfrm>
          <a:prstGeom prst="rect">
            <a:avLst/>
          </a:prstGeom>
        </p:spPr>
      </p:pic>
      <p:sp>
        <p:nvSpPr>
          <p:cNvPr id="24" name="CuadroTexto 23">
            <a:extLst>
              <a:ext uri="{FF2B5EF4-FFF2-40B4-BE49-F238E27FC236}">
                <a16:creationId xmlns:a16="http://schemas.microsoft.com/office/drawing/2014/main" id="{EF6C49D0-85D4-9948-E1B2-24E2F4DCB8DF}"/>
              </a:ext>
            </a:extLst>
          </p:cNvPr>
          <p:cNvSpPr txBox="1"/>
          <p:nvPr/>
        </p:nvSpPr>
        <p:spPr>
          <a:xfrm>
            <a:off x="599379" y="1601572"/>
            <a:ext cx="10993242" cy="5348131"/>
          </a:xfrm>
          <a:prstGeom prst="rect">
            <a:avLst/>
          </a:prstGeom>
          <a:noFill/>
        </p:spPr>
        <p:txBody>
          <a:bodyPr wrap="square">
            <a:spAutoFit/>
          </a:bodyPr>
          <a:lstStyle/>
          <a:p>
            <a:pPr marL="285750" indent="-285750">
              <a:lnSpc>
                <a:spcPct val="150000"/>
              </a:lnSpc>
              <a:buFont typeface="Wingdings" panose="05000000000000000000" pitchFamily="2" charset="2"/>
              <a:buChar char="q"/>
            </a:pPr>
            <a:r>
              <a:rPr lang="es-ES" sz="2000" dirty="0">
                <a:latin typeface="Cascadia Code" panose="020B0609020000020004" pitchFamily="49" charset="0"/>
                <a:ea typeface="Cascadia Code" panose="020B0609020000020004" pitchFamily="49" charset="0"/>
                <a:cs typeface="Cascadia Code" panose="020B0609020000020004" pitchFamily="49" charset="0"/>
              </a:rPr>
              <a:t>Patrón punto de entrada:</a:t>
            </a:r>
          </a:p>
          <a:p>
            <a:pPr>
              <a:lnSpc>
                <a:spcPct val="150000"/>
              </a:lnSpc>
            </a:pPr>
            <a:r>
              <a:rPr lang="es-ES" sz="2000" dirty="0">
                <a:latin typeface="Cascadia Code" panose="020B0609020000020004" pitchFamily="49" charset="0"/>
                <a:ea typeface="Cascadia Code" panose="020B0609020000020004" pitchFamily="49" charset="0"/>
                <a:cs typeface="Cascadia Code" panose="020B0609020000020004" pitchFamily="49" charset="0"/>
              </a:rPr>
              <a:t>	¿Qué es </a:t>
            </a:r>
            <a:r>
              <a:rPr lang="es-ES" sz="2000" dirty="0">
                <a:highlight>
                  <a:srgbClr val="008080"/>
                </a:highlight>
                <a:latin typeface="Cascadia Code" panose="020B0609020000020004" pitchFamily="49" charset="0"/>
                <a:ea typeface="Cascadia Code" panose="020B0609020000020004" pitchFamily="49" charset="0"/>
                <a:cs typeface="Cascadia Code" panose="020B0609020000020004" pitchFamily="49" charset="0"/>
              </a:rPr>
              <a:t>“__</a:t>
            </a:r>
            <a:r>
              <a:rPr lang="es-ES" sz="2000" dirty="0" err="1">
                <a:highlight>
                  <a:srgbClr val="008080"/>
                </a:highlight>
                <a:latin typeface="Cascadia Code" panose="020B0609020000020004" pitchFamily="49" charset="0"/>
                <a:ea typeface="Cascadia Code" panose="020B0609020000020004" pitchFamily="49" charset="0"/>
                <a:cs typeface="Cascadia Code" panose="020B0609020000020004" pitchFamily="49" charset="0"/>
              </a:rPr>
              <a:t>name</a:t>
            </a:r>
            <a:r>
              <a:rPr lang="es-ES" sz="2000" dirty="0">
                <a:highlight>
                  <a:srgbClr val="008080"/>
                </a:highlight>
                <a:latin typeface="Cascadia Code" panose="020B0609020000020004" pitchFamily="49" charset="0"/>
                <a:ea typeface="Cascadia Code" panose="020B0609020000020004" pitchFamily="49" charset="0"/>
                <a:cs typeface="Cascadia Code" panose="020B0609020000020004" pitchFamily="49" charset="0"/>
              </a:rPr>
              <a:t>__”</a:t>
            </a:r>
            <a:r>
              <a:rPr lang="es-ES" sz="2000" dirty="0">
                <a:latin typeface="Cascadia Code" panose="020B0609020000020004" pitchFamily="49" charset="0"/>
                <a:ea typeface="Cascadia Code" panose="020B0609020000020004" pitchFamily="49" charset="0"/>
                <a:cs typeface="Cascadia Code" panose="020B0609020000020004" pitchFamily="49" charset="0"/>
              </a:rPr>
              <a:t>: es una variable especial que Python pone en cada 	archivo .</a:t>
            </a:r>
            <a:r>
              <a:rPr lang="es-ES" sz="2000" dirty="0" err="1">
                <a:latin typeface="Cascadia Code" panose="020B0609020000020004" pitchFamily="49" charset="0"/>
                <a:ea typeface="Cascadia Code" panose="020B0609020000020004" pitchFamily="49" charset="0"/>
                <a:cs typeface="Cascadia Code" panose="020B0609020000020004" pitchFamily="49" charset="0"/>
              </a:rPr>
              <a:t>py</a:t>
            </a:r>
            <a:r>
              <a:rPr lang="es-ES" sz="2000" dirty="0">
                <a:latin typeface="Cascadia Code" panose="020B0609020000020004" pitchFamily="49" charset="0"/>
                <a:ea typeface="Cascadia Code" panose="020B0609020000020004" pitchFamily="49" charset="0"/>
                <a:cs typeface="Cascadia Code" panose="020B0609020000020004" pitchFamily="49" charset="0"/>
              </a:rPr>
              <a:t>.</a:t>
            </a:r>
          </a:p>
          <a:p>
            <a:pPr>
              <a:lnSpc>
                <a:spcPct val="150000"/>
              </a:lnSpc>
            </a:pPr>
            <a:r>
              <a:rPr lang="es-ES" sz="2000" dirty="0">
                <a:latin typeface="Cascadia Code" panose="020B0609020000020004" pitchFamily="49" charset="0"/>
                <a:ea typeface="Cascadia Code" panose="020B0609020000020004" pitchFamily="49" charset="0"/>
                <a:cs typeface="Cascadia Code" panose="020B0609020000020004" pitchFamily="49" charset="0"/>
              </a:rPr>
              <a:t>	- Si ejecutas el archivo directamente “__</a:t>
            </a:r>
            <a:r>
              <a:rPr lang="es-ES" sz="2000" dirty="0" err="1">
                <a:latin typeface="Cascadia Code" panose="020B0609020000020004" pitchFamily="49" charset="0"/>
                <a:ea typeface="Cascadia Code" panose="020B0609020000020004" pitchFamily="49" charset="0"/>
                <a:cs typeface="Cascadia Code" panose="020B0609020000020004" pitchFamily="49" charset="0"/>
              </a:rPr>
              <a:t>name</a:t>
            </a:r>
            <a:r>
              <a:rPr lang="es-ES" sz="2000" dirty="0">
                <a:latin typeface="Cascadia Code" panose="020B0609020000020004" pitchFamily="49" charset="0"/>
                <a:ea typeface="Cascadia Code" panose="020B0609020000020004" pitchFamily="49" charset="0"/>
                <a:cs typeface="Cascadia Code" panose="020B0609020000020004" pitchFamily="49" charset="0"/>
              </a:rPr>
              <a:t>__” vale </a:t>
            </a:r>
            <a:r>
              <a:rPr lang="es-ES" sz="2000" dirty="0">
                <a:highlight>
                  <a:srgbClr val="008080"/>
                </a:highlight>
                <a:latin typeface="Cascadia Code" panose="020B0609020000020004" pitchFamily="49" charset="0"/>
                <a:ea typeface="Cascadia Code" panose="020B0609020000020004" pitchFamily="49" charset="0"/>
                <a:cs typeface="Cascadia Code" panose="020B0609020000020004" pitchFamily="49" charset="0"/>
              </a:rPr>
              <a:t>“__</a:t>
            </a:r>
            <a:r>
              <a:rPr lang="es-ES" sz="2000" dirty="0" err="1">
                <a:highlight>
                  <a:srgbClr val="008080"/>
                </a:highlight>
                <a:latin typeface="Cascadia Code" panose="020B0609020000020004" pitchFamily="49" charset="0"/>
                <a:ea typeface="Cascadia Code" panose="020B0609020000020004" pitchFamily="49" charset="0"/>
                <a:cs typeface="Cascadia Code" panose="020B0609020000020004" pitchFamily="49" charset="0"/>
              </a:rPr>
              <a:t>main</a:t>
            </a:r>
            <a:r>
              <a:rPr lang="es-ES" sz="2000" dirty="0">
                <a:highlight>
                  <a:srgbClr val="008080"/>
                </a:highlight>
                <a:latin typeface="Cascadia Code" panose="020B0609020000020004" pitchFamily="49" charset="0"/>
                <a:ea typeface="Cascadia Code" panose="020B0609020000020004" pitchFamily="49" charset="0"/>
                <a:cs typeface="Cascadia Code" panose="020B0609020000020004" pitchFamily="49" charset="0"/>
              </a:rPr>
              <a:t>__”</a:t>
            </a:r>
            <a:r>
              <a:rPr lang="es-ES" sz="2000" dirty="0">
                <a:latin typeface="Cascadia Code" panose="020B0609020000020004" pitchFamily="49" charset="0"/>
                <a:ea typeface="Cascadia Code" panose="020B0609020000020004" pitchFamily="49" charset="0"/>
                <a:cs typeface="Cascadia Code" panose="020B0609020000020004" pitchFamily="49" charset="0"/>
              </a:rPr>
              <a:t>.</a:t>
            </a:r>
          </a:p>
          <a:p>
            <a:pPr>
              <a:lnSpc>
                <a:spcPct val="150000"/>
              </a:lnSpc>
            </a:pPr>
            <a:r>
              <a:rPr lang="es-ES" sz="2000" dirty="0">
                <a:latin typeface="Cascadia Code" panose="020B0609020000020004" pitchFamily="49" charset="0"/>
                <a:ea typeface="Cascadia Code" panose="020B0609020000020004" pitchFamily="49" charset="0"/>
                <a:cs typeface="Cascadia Code" panose="020B0609020000020004" pitchFamily="49" charset="0"/>
              </a:rPr>
              <a:t>	- Si importas el archivo desde otro, “__</a:t>
            </a:r>
            <a:r>
              <a:rPr lang="es-ES" sz="2000" dirty="0" err="1">
                <a:latin typeface="Cascadia Code" panose="020B0609020000020004" pitchFamily="49" charset="0"/>
                <a:ea typeface="Cascadia Code" panose="020B0609020000020004" pitchFamily="49" charset="0"/>
                <a:cs typeface="Cascadia Code" panose="020B0609020000020004" pitchFamily="49" charset="0"/>
              </a:rPr>
              <a:t>name</a:t>
            </a:r>
            <a:r>
              <a:rPr lang="es-ES" sz="2000" dirty="0">
                <a:latin typeface="Cascadia Code" panose="020B0609020000020004" pitchFamily="49" charset="0"/>
                <a:ea typeface="Cascadia Code" panose="020B0609020000020004" pitchFamily="49" charset="0"/>
                <a:cs typeface="Cascadia Code" panose="020B0609020000020004" pitchFamily="49" charset="0"/>
              </a:rPr>
              <a:t>__” vale el nombre del 	módulo.</a:t>
            </a:r>
          </a:p>
          <a:p>
            <a:pPr>
              <a:lnSpc>
                <a:spcPct val="150000"/>
              </a:lnSpc>
            </a:pPr>
            <a:endParaRPr lang="es-ES" sz="2000" dirty="0">
              <a:latin typeface="Cascadia Code" panose="020B0609020000020004" pitchFamily="49" charset="0"/>
              <a:ea typeface="Cascadia Code" panose="020B0609020000020004" pitchFamily="49" charset="0"/>
              <a:cs typeface="Cascadia Code" panose="020B0609020000020004" pitchFamily="49" charset="0"/>
            </a:endParaRPr>
          </a:p>
          <a:p>
            <a:pPr>
              <a:lnSpc>
                <a:spcPct val="150000"/>
              </a:lnSpc>
            </a:pPr>
            <a:r>
              <a:rPr lang="es-ES" sz="2000" dirty="0">
                <a:latin typeface="Cascadia Code" panose="020B0609020000020004" pitchFamily="49" charset="0"/>
                <a:ea typeface="Cascadia Code" panose="020B0609020000020004" pitchFamily="49" charset="0"/>
                <a:cs typeface="Cascadia Code" panose="020B0609020000020004" pitchFamily="49" charset="0"/>
              </a:rPr>
              <a:t>	¿Para qué se usa el “</a:t>
            </a:r>
            <a:r>
              <a:rPr lang="es-ES" sz="2000" dirty="0" err="1">
                <a:highlight>
                  <a:srgbClr val="008080"/>
                </a:highlight>
                <a:latin typeface="Cascadia Code" panose="020B0609020000020004" pitchFamily="49" charset="0"/>
                <a:ea typeface="Cascadia Code" panose="020B0609020000020004" pitchFamily="49" charset="0"/>
                <a:cs typeface="Cascadia Code" panose="020B0609020000020004" pitchFamily="49" charset="0"/>
              </a:rPr>
              <a:t>if</a:t>
            </a:r>
            <a:r>
              <a:rPr lang="es-ES" sz="2000" dirty="0">
                <a:highlight>
                  <a:srgbClr val="008080"/>
                </a:highlight>
                <a:latin typeface="Cascadia Code" panose="020B0609020000020004" pitchFamily="49" charset="0"/>
                <a:ea typeface="Cascadia Code" panose="020B0609020000020004" pitchFamily="49" charset="0"/>
                <a:cs typeface="Cascadia Code" panose="020B0609020000020004" pitchFamily="49" charset="0"/>
              </a:rPr>
              <a:t> __</a:t>
            </a:r>
            <a:r>
              <a:rPr lang="es-ES" sz="2000" dirty="0" err="1">
                <a:highlight>
                  <a:srgbClr val="008080"/>
                </a:highlight>
                <a:latin typeface="Cascadia Code" panose="020B0609020000020004" pitchFamily="49" charset="0"/>
                <a:ea typeface="Cascadia Code" panose="020B0609020000020004" pitchFamily="49" charset="0"/>
                <a:cs typeface="Cascadia Code" panose="020B0609020000020004" pitchFamily="49" charset="0"/>
              </a:rPr>
              <a:t>name</a:t>
            </a:r>
            <a:r>
              <a:rPr lang="es-ES" sz="2000" dirty="0">
                <a:highlight>
                  <a:srgbClr val="008080"/>
                </a:highlight>
                <a:latin typeface="Cascadia Code" panose="020B0609020000020004" pitchFamily="49" charset="0"/>
                <a:ea typeface="Cascadia Code" panose="020B0609020000020004" pitchFamily="49" charset="0"/>
                <a:cs typeface="Cascadia Code" panose="020B0609020000020004" pitchFamily="49" charset="0"/>
              </a:rPr>
              <a:t>__ …</a:t>
            </a:r>
            <a:r>
              <a:rPr lang="es-ES" sz="2000" dirty="0">
                <a:latin typeface="Cascadia Code" panose="020B0609020000020004" pitchFamily="49" charset="0"/>
                <a:ea typeface="Cascadia Code" panose="020B0609020000020004" pitchFamily="49" charset="0"/>
                <a:cs typeface="Cascadia Code" panose="020B0609020000020004" pitchFamily="49" charset="0"/>
              </a:rPr>
              <a:t>”?</a:t>
            </a:r>
          </a:p>
          <a:p>
            <a:pPr>
              <a:lnSpc>
                <a:spcPct val="150000"/>
              </a:lnSpc>
            </a:pPr>
            <a:r>
              <a:rPr lang="es-ES" sz="2000" dirty="0">
                <a:latin typeface="Cascadia Code" panose="020B0609020000020004" pitchFamily="49" charset="0"/>
                <a:ea typeface="Cascadia Code" panose="020B0609020000020004" pitchFamily="49" charset="0"/>
                <a:cs typeface="Cascadia Code" panose="020B0609020000020004" pitchFamily="49" charset="0"/>
              </a:rPr>
              <a:t>	</a:t>
            </a:r>
            <a:r>
              <a:rPr lang="es-ES" sz="2000" dirty="0">
                <a:latin typeface="Cascadia Code" panose="020B0609020000020004" pitchFamily="49" charset="0"/>
                <a:ea typeface="Cascadia Code" panose="020B0609020000020004" pitchFamily="49" charset="0"/>
                <a:cs typeface="Cascadia Code" panose="020B0609020000020004" pitchFamily="49" charset="0"/>
                <a:sym typeface="Wingdings" panose="05000000000000000000" pitchFamily="2" charset="2"/>
              </a:rPr>
              <a:t> Para marcar el punto de entrada</a:t>
            </a:r>
          </a:p>
          <a:p>
            <a:pPr>
              <a:lnSpc>
                <a:spcPct val="150000"/>
              </a:lnSpc>
            </a:pPr>
            <a:r>
              <a:rPr lang="es-ES" sz="2000" dirty="0">
                <a:latin typeface="Cascadia Code" panose="020B0609020000020004" pitchFamily="49" charset="0"/>
                <a:ea typeface="Cascadia Code" panose="020B0609020000020004" pitchFamily="49" charset="0"/>
                <a:cs typeface="Cascadia Code" panose="020B0609020000020004" pitchFamily="49" charset="0"/>
                <a:sym typeface="Wingdings" panose="05000000000000000000" pitchFamily="2" charset="2"/>
              </a:rPr>
              <a:t>	del programa.</a:t>
            </a:r>
            <a:endParaRPr lang="es-ES" dirty="0">
              <a:latin typeface="Cascadia Code" panose="020B0609020000020004" pitchFamily="49" charset="0"/>
              <a:ea typeface="Cascadia Code" panose="020B0609020000020004" pitchFamily="49" charset="0"/>
              <a:cs typeface="Cascadia Code" panose="020B0609020000020004" pitchFamily="49" charset="0"/>
            </a:endParaRPr>
          </a:p>
          <a:p>
            <a:endParaRPr lang="es-ES" dirty="0">
              <a:latin typeface="Cascadia Code" panose="020B0609020000020004" pitchFamily="49" charset="0"/>
              <a:ea typeface="Cascadia Code" panose="020B0609020000020004" pitchFamily="49" charset="0"/>
              <a:cs typeface="Cascadia Code" panose="020B0609020000020004" pitchFamily="49" charset="0"/>
            </a:endParaRPr>
          </a:p>
          <a:p>
            <a:pPr>
              <a:lnSpc>
                <a:spcPct val="150000"/>
              </a:lnSpc>
            </a:pPr>
            <a:endParaRPr lang="es-ES" sz="2000" dirty="0">
              <a:highlight>
                <a:srgbClr val="008080"/>
              </a:highlight>
              <a:latin typeface="Cascadia Code" panose="020B0609020000020004" pitchFamily="49" charset="0"/>
              <a:ea typeface="Cascadia Code" panose="020B0609020000020004" pitchFamily="49" charset="0"/>
              <a:cs typeface="Cascadia Code" panose="020B0609020000020004" pitchFamily="49" charset="0"/>
            </a:endParaRPr>
          </a:p>
        </p:txBody>
      </p:sp>
      <p:sp>
        <p:nvSpPr>
          <p:cNvPr id="2" name="CuadroTexto 1">
            <a:extLst>
              <a:ext uri="{FF2B5EF4-FFF2-40B4-BE49-F238E27FC236}">
                <a16:creationId xmlns:a16="http://schemas.microsoft.com/office/drawing/2014/main" id="{65C9CC0B-C6D4-CEA9-5281-B51C16B01417}"/>
              </a:ext>
            </a:extLst>
          </p:cNvPr>
          <p:cNvSpPr txBox="1"/>
          <p:nvPr/>
        </p:nvSpPr>
        <p:spPr>
          <a:xfrm>
            <a:off x="0" y="6488668"/>
            <a:ext cx="7042150" cy="369332"/>
          </a:xfrm>
          <a:prstGeom prst="rect">
            <a:avLst/>
          </a:prstGeom>
          <a:noFill/>
        </p:spPr>
        <p:txBody>
          <a:bodyPr wrap="square">
            <a:spAutoFit/>
          </a:bodyPr>
          <a:lstStyle/>
          <a:p>
            <a:r>
              <a:rPr lang="es-ES" dirty="0">
                <a:latin typeface="Cascadia Code" panose="020B0609020000020004" pitchFamily="49" charset="0"/>
                <a:ea typeface="Cascadia Code" panose="020B0609020000020004" pitchFamily="49" charset="0"/>
                <a:cs typeface="Cascadia Code" panose="020B0609020000020004" pitchFamily="49" charset="0"/>
              </a:rPr>
              <a:t>61</a:t>
            </a:r>
            <a:endParaRPr lang="es-ES" dirty="0"/>
          </a:p>
        </p:txBody>
      </p:sp>
      <p:cxnSp>
        <p:nvCxnSpPr>
          <p:cNvPr id="22" name="Conector recto 21">
            <a:extLst>
              <a:ext uri="{FF2B5EF4-FFF2-40B4-BE49-F238E27FC236}">
                <a16:creationId xmlns:a16="http://schemas.microsoft.com/office/drawing/2014/main" id="{5D512C86-5F94-623B-CB00-3FB850AD37D2}"/>
              </a:ext>
            </a:extLst>
          </p:cNvPr>
          <p:cNvCxnSpPr>
            <a:cxnSpLocks/>
            <a:endCxn id="23" idx="1"/>
          </p:cNvCxnSpPr>
          <p:nvPr/>
        </p:nvCxnSpPr>
        <p:spPr>
          <a:xfrm flipV="1">
            <a:off x="15755" y="955260"/>
            <a:ext cx="2765545" cy="2219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Rectángulo: esquinas redondeadas 22">
            <a:extLst>
              <a:ext uri="{FF2B5EF4-FFF2-40B4-BE49-F238E27FC236}">
                <a16:creationId xmlns:a16="http://schemas.microsoft.com/office/drawing/2014/main" id="{CB13AA48-9761-3CFB-A227-6A57EAE53240}"/>
              </a:ext>
            </a:extLst>
          </p:cNvPr>
          <p:cNvSpPr/>
          <p:nvPr/>
        </p:nvSpPr>
        <p:spPr>
          <a:xfrm>
            <a:off x="2781300" y="714560"/>
            <a:ext cx="6378455" cy="481399"/>
          </a:xfrm>
          <a:prstGeom prst="roundRect">
            <a:avLst/>
          </a:prstGeom>
          <a:solidFill>
            <a:srgbClr val="FFFFFF">
              <a:alpha val="20000"/>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25" name="Conector recto 24">
            <a:extLst>
              <a:ext uri="{FF2B5EF4-FFF2-40B4-BE49-F238E27FC236}">
                <a16:creationId xmlns:a16="http://schemas.microsoft.com/office/drawing/2014/main" id="{83F53104-682E-3648-0C12-57A04E6B4777}"/>
              </a:ext>
            </a:extLst>
          </p:cNvPr>
          <p:cNvCxnSpPr>
            <a:cxnSpLocks/>
            <a:stCxn id="23" idx="3"/>
          </p:cNvCxnSpPr>
          <p:nvPr/>
        </p:nvCxnSpPr>
        <p:spPr>
          <a:xfrm>
            <a:off x="9159755" y="955260"/>
            <a:ext cx="3016490" cy="4253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Imagen 4">
            <a:extLst>
              <a:ext uri="{FF2B5EF4-FFF2-40B4-BE49-F238E27FC236}">
                <a16:creationId xmlns:a16="http://schemas.microsoft.com/office/drawing/2014/main" id="{6DE34441-70D8-DDE8-835A-BBBF137137B3}"/>
              </a:ext>
            </a:extLst>
          </p:cNvPr>
          <p:cNvPicPr>
            <a:picLocks noChangeAspect="1"/>
          </p:cNvPicPr>
          <p:nvPr/>
        </p:nvPicPr>
        <p:blipFill>
          <a:blip r:embed="rId6"/>
          <a:stretch>
            <a:fillRect/>
          </a:stretch>
        </p:blipFill>
        <p:spPr>
          <a:xfrm>
            <a:off x="6834493" y="4149761"/>
            <a:ext cx="4669019" cy="2480852"/>
          </a:xfrm>
          <a:prstGeom prst="rect">
            <a:avLst/>
          </a:prstGeom>
          <a:ln>
            <a:solidFill>
              <a:schemeClr val="tx1"/>
            </a:solidFill>
          </a:ln>
        </p:spPr>
      </p:pic>
      <p:sp>
        <p:nvSpPr>
          <p:cNvPr id="3" name="CuadroTexto 2">
            <a:extLst>
              <a:ext uri="{FF2B5EF4-FFF2-40B4-BE49-F238E27FC236}">
                <a16:creationId xmlns:a16="http://schemas.microsoft.com/office/drawing/2014/main" id="{B5502F22-B189-B767-B360-D3565AFE38E7}"/>
              </a:ext>
            </a:extLst>
          </p:cNvPr>
          <p:cNvSpPr txBox="1"/>
          <p:nvPr/>
        </p:nvSpPr>
        <p:spPr>
          <a:xfrm>
            <a:off x="3197801" y="693649"/>
            <a:ext cx="5796396" cy="523220"/>
          </a:xfrm>
          <a:prstGeom prst="rect">
            <a:avLst/>
          </a:prstGeom>
          <a:noFill/>
        </p:spPr>
        <p:txBody>
          <a:bodyPr wrap="square">
            <a:spAutoFit/>
          </a:bodyPr>
          <a:lstStyle/>
          <a:p>
            <a:pPr algn="ctr"/>
            <a:r>
              <a:rPr lang="es-ES" sz="2800" dirty="0">
                <a:latin typeface="Cascadia Code" panose="020B0609020000020004" pitchFamily="49" charset="0"/>
                <a:ea typeface="Cascadia Code" panose="020B0609020000020004" pitchFamily="49" charset="0"/>
                <a:cs typeface="Cascadia Code" panose="020B0609020000020004" pitchFamily="49" charset="0"/>
              </a:rPr>
              <a:t>Sintaxis Mínima</a:t>
            </a:r>
          </a:p>
        </p:txBody>
      </p:sp>
    </p:spTree>
    <p:extLst>
      <p:ext uri="{BB962C8B-B14F-4D97-AF65-F5344CB8AC3E}">
        <p14:creationId xmlns:p14="http://schemas.microsoft.com/office/powerpoint/2010/main" val="288671596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Historia de Python - Wikipedia, la enciclopedia libre">
            <a:extLst>
              <a:ext uri="{FF2B5EF4-FFF2-40B4-BE49-F238E27FC236}">
                <a16:creationId xmlns:a16="http://schemas.microsoft.com/office/drawing/2014/main" id="{406E3C54-CDC6-ABC9-82E2-2A298D3EC186}"/>
              </a:ext>
            </a:extLst>
          </p:cNvPr>
          <p:cNvPicPr>
            <a:picLocks noChangeAspect="1" noChangeArrowheads="1"/>
          </p:cNvPicPr>
          <p:nvPr/>
        </p:nvPicPr>
        <p:blipFill rotWithShape="1">
          <a:blip r:embed="rId3">
            <a:alphaModFix amt="50000"/>
            <a:extLst>
              <a:ext uri="{BEBA8EAE-BF5A-486C-A8C5-ECC9F3942E4B}">
                <a14:imgProps xmlns:a14="http://schemas.microsoft.com/office/drawing/2010/main">
                  <a14:imgLayer r:embed="rId4">
                    <a14:imgEffect>
                      <a14:saturation sat="33000"/>
                    </a14:imgEffect>
                  </a14:imgLayer>
                </a14:imgProps>
              </a:ext>
              <a:ext uri="{28A0092B-C50C-407E-A947-70E740481C1C}">
                <a14:useLocalDpi xmlns:a14="http://schemas.microsoft.com/office/drawing/2010/main" val="0"/>
              </a:ext>
            </a:extLst>
          </a:blip>
          <a:srcRect r="12696" b="30695"/>
          <a:stretch/>
        </p:blipFill>
        <p:spPr bwMode="auto">
          <a:xfrm>
            <a:off x="7522981" y="2789978"/>
            <a:ext cx="4669019" cy="4068022"/>
          </a:xfrm>
          <a:prstGeom prst="rect">
            <a:avLst/>
          </a:prstGeom>
          <a:noFill/>
          <a:extLst>
            <a:ext uri="{909E8E84-426E-40DD-AFC4-6F175D3DCCD1}">
              <a14:hiddenFill xmlns:a14="http://schemas.microsoft.com/office/drawing/2010/main">
                <a:solidFill>
                  <a:srgbClr val="FFFFFF"/>
                </a:solidFill>
              </a14:hiddenFill>
            </a:ext>
          </a:extLst>
        </p:spPr>
      </p:pic>
      <p:sp>
        <p:nvSpPr>
          <p:cNvPr id="6" name="Título 1">
            <a:extLst>
              <a:ext uri="{FF2B5EF4-FFF2-40B4-BE49-F238E27FC236}">
                <a16:creationId xmlns:a16="http://schemas.microsoft.com/office/drawing/2014/main" id="{03E9B5F6-D12F-D76F-64B8-A813D2D8B9A9}"/>
              </a:ext>
            </a:extLst>
          </p:cNvPr>
          <p:cNvSpPr txBox="1">
            <a:spLocks/>
          </p:cNvSpPr>
          <p:nvPr/>
        </p:nvSpPr>
        <p:spPr>
          <a:xfrm>
            <a:off x="15755" y="178802"/>
            <a:ext cx="9144000" cy="324289"/>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s-ES" sz="1800" dirty="0">
                <a:latin typeface="Cascadia Code" panose="020B0609020000020004" pitchFamily="49" charset="0"/>
                <a:ea typeface="Cascadia Code" panose="020B0609020000020004" pitchFamily="49" charset="0"/>
                <a:cs typeface="Cascadia Code" panose="020B0609020000020004" pitchFamily="49" charset="0"/>
              </a:rPr>
              <a:t>Unidad 1. Introducción a la Programación de Inteligencia Artificial</a:t>
            </a:r>
          </a:p>
        </p:txBody>
      </p:sp>
      <p:pic>
        <p:nvPicPr>
          <p:cNvPr id="9" name="Imagen 8" descr="Imagen que contiene señal, reloj&#10;&#10;Descripción generada automáticamente">
            <a:extLst>
              <a:ext uri="{FF2B5EF4-FFF2-40B4-BE49-F238E27FC236}">
                <a16:creationId xmlns:a16="http://schemas.microsoft.com/office/drawing/2014/main" id="{5D8F626B-1EE0-8E28-9286-46A94579DD4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995660" y="26017"/>
            <a:ext cx="1180585" cy="979885"/>
          </a:xfrm>
          <a:prstGeom prst="rect">
            <a:avLst/>
          </a:prstGeom>
        </p:spPr>
      </p:pic>
      <p:sp>
        <p:nvSpPr>
          <p:cNvPr id="24" name="CuadroTexto 23">
            <a:extLst>
              <a:ext uri="{FF2B5EF4-FFF2-40B4-BE49-F238E27FC236}">
                <a16:creationId xmlns:a16="http://schemas.microsoft.com/office/drawing/2014/main" id="{77AC952E-FE1E-3C99-9DBC-A0774DAFAAAE}"/>
              </a:ext>
            </a:extLst>
          </p:cNvPr>
          <p:cNvSpPr txBox="1"/>
          <p:nvPr/>
        </p:nvSpPr>
        <p:spPr>
          <a:xfrm>
            <a:off x="599379" y="1601572"/>
            <a:ext cx="10993242" cy="5763629"/>
          </a:xfrm>
          <a:prstGeom prst="rect">
            <a:avLst/>
          </a:prstGeom>
          <a:noFill/>
        </p:spPr>
        <p:txBody>
          <a:bodyPr wrap="square">
            <a:spAutoFit/>
          </a:bodyPr>
          <a:lstStyle/>
          <a:p>
            <a:pPr marL="285750" indent="-285750">
              <a:lnSpc>
                <a:spcPct val="150000"/>
              </a:lnSpc>
              <a:buFont typeface="Wingdings" panose="05000000000000000000" pitchFamily="2" charset="2"/>
              <a:buChar char="q"/>
            </a:pPr>
            <a:r>
              <a:rPr lang="es-ES" sz="2000" dirty="0">
                <a:latin typeface="Cascadia Code" panose="020B0609020000020004" pitchFamily="49" charset="0"/>
                <a:ea typeface="Cascadia Code" panose="020B0609020000020004" pitchFamily="49" charset="0"/>
                <a:cs typeface="Cascadia Code" panose="020B0609020000020004" pitchFamily="49" charset="0"/>
              </a:rPr>
              <a:t>Declaración </a:t>
            </a:r>
            <a:r>
              <a:rPr lang="es-ES" sz="2000" dirty="0" err="1">
                <a:highlight>
                  <a:srgbClr val="BC451B"/>
                </a:highlight>
                <a:latin typeface="Cascadia Code" panose="020B0609020000020004" pitchFamily="49" charset="0"/>
                <a:ea typeface="Cascadia Code" panose="020B0609020000020004" pitchFamily="49" charset="0"/>
                <a:cs typeface="Cascadia Code" panose="020B0609020000020004" pitchFamily="49" charset="0"/>
              </a:rPr>
              <a:t>Print</a:t>
            </a:r>
            <a:r>
              <a:rPr lang="es-ES" sz="2000" dirty="0">
                <a:latin typeface="Cascadia Code" panose="020B0609020000020004" pitchFamily="49" charset="0"/>
                <a:ea typeface="Cascadia Code" panose="020B0609020000020004" pitchFamily="49" charset="0"/>
                <a:cs typeface="Cascadia Code" panose="020B0609020000020004" pitchFamily="49" charset="0"/>
              </a:rPr>
              <a:t> </a:t>
            </a:r>
            <a:r>
              <a:rPr lang="es-ES" sz="2000" dirty="0">
                <a:latin typeface="Cascadia Code" panose="020B0609020000020004" pitchFamily="49" charset="0"/>
                <a:ea typeface="Cascadia Code" panose="020B0609020000020004" pitchFamily="49" charset="0"/>
                <a:cs typeface="Cascadia Code" panose="020B0609020000020004" pitchFamily="49" charset="0"/>
                <a:sym typeface="Wingdings" panose="05000000000000000000" pitchFamily="2" charset="2"/>
              </a:rPr>
              <a:t> “Imprimir”</a:t>
            </a:r>
            <a:endParaRPr lang="es-ES" sz="2000" dirty="0">
              <a:latin typeface="Cascadia Code" panose="020B0609020000020004" pitchFamily="49" charset="0"/>
              <a:ea typeface="Cascadia Code" panose="020B0609020000020004" pitchFamily="49" charset="0"/>
              <a:cs typeface="Cascadia Code" panose="020B0609020000020004" pitchFamily="49" charset="0"/>
            </a:endParaRPr>
          </a:p>
          <a:p>
            <a:pPr marL="742950" lvl="1" indent="-285750">
              <a:lnSpc>
                <a:spcPct val="150000"/>
              </a:lnSpc>
              <a:buFont typeface="Wingdings" panose="05000000000000000000" pitchFamily="2" charset="2"/>
              <a:buChar char="q"/>
            </a:pPr>
            <a:r>
              <a:rPr lang="es-ES" sz="2400" b="1" dirty="0">
                <a:solidFill>
                  <a:schemeClr val="bg1"/>
                </a:solidFill>
                <a:highlight>
                  <a:srgbClr val="FFFF00"/>
                </a:highlight>
                <a:latin typeface="Cascadia Code" panose="020B0609020000020004" pitchFamily="49" charset="0"/>
                <a:ea typeface="Cascadia Code" panose="020B0609020000020004" pitchFamily="49" charset="0"/>
                <a:cs typeface="Cascadia Code" panose="020B0609020000020004" pitchFamily="49" charset="0"/>
              </a:rPr>
              <a:t>¡Examen de mentira!</a:t>
            </a:r>
          </a:p>
          <a:p>
            <a:pPr lvl="1">
              <a:lnSpc>
                <a:spcPct val="150000"/>
              </a:lnSpc>
            </a:pPr>
            <a:endParaRPr lang="es-ES" sz="2000" dirty="0">
              <a:latin typeface="Cascadia Code" panose="020B0609020000020004" pitchFamily="49" charset="0"/>
              <a:ea typeface="Cascadia Code" panose="020B0609020000020004" pitchFamily="49" charset="0"/>
              <a:cs typeface="Cascadia Code" panose="020B0609020000020004" pitchFamily="49" charset="0"/>
            </a:endParaRPr>
          </a:p>
          <a:p>
            <a:pPr lvl="1">
              <a:lnSpc>
                <a:spcPct val="150000"/>
              </a:lnSpc>
            </a:pPr>
            <a:r>
              <a:rPr lang="es-ES" sz="2000" dirty="0">
                <a:latin typeface="Cascadia Code" panose="020B0609020000020004" pitchFamily="49" charset="0"/>
                <a:ea typeface="Cascadia Code" panose="020B0609020000020004" pitchFamily="49" charset="0"/>
                <a:cs typeface="Cascadia Code" panose="020B0609020000020004" pitchFamily="49" charset="0"/>
              </a:rPr>
              <a:t>Trata de mostrar por consola los siguientes mensajes utilizando 3 instrucciones “</a:t>
            </a:r>
            <a:r>
              <a:rPr lang="es-ES" sz="2000" dirty="0" err="1">
                <a:latin typeface="Cascadia Code" panose="020B0609020000020004" pitchFamily="49" charset="0"/>
                <a:ea typeface="Cascadia Code" panose="020B0609020000020004" pitchFamily="49" charset="0"/>
                <a:cs typeface="Cascadia Code" panose="020B0609020000020004" pitchFamily="49" charset="0"/>
              </a:rPr>
              <a:t>print</a:t>
            </a:r>
            <a:r>
              <a:rPr lang="es-ES" sz="2000" dirty="0">
                <a:latin typeface="Cascadia Code" panose="020B0609020000020004" pitchFamily="49" charset="0"/>
                <a:ea typeface="Cascadia Code" panose="020B0609020000020004" pitchFamily="49" charset="0"/>
                <a:cs typeface="Cascadia Code" panose="020B0609020000020004" pitchFamily="49" charset="0"/>
              </a:rPr>
              <a:t>” diferentes:</a:t>
            </a:r>
          </a:p>
          <a:p>
            <a:pPr lvl="1">
              <a:lnSpc>
                <a:spcPct val="150000"/>
              </a:lnSpc>
            </a:pPr>
            <a:endParaRPr lang="es-ES" sz="2000" dirty="0">
              <a:latin typeface="Cascadia Code" panose="020B0609020000020004" pitchFamily="49" charset="0"/>
              <a:ea typeface="Cascadia Code" panose="020B0609020000020004" pitchFamily="49" charset="0"/>
              <a:cs typeface="Cascadia Code" panose="020B0609020000020004" pitchFamily="49" charset="0"/>
            </a:endParaRPr>
          </a:p>
          <a:p>
            <a:pPr lvl="1">
              <a:lnSpc>
                <a:spcPct val="150000"/>
              </a:lnSpc>
            </a:pPr>
            <a:endParaRPr lang="es-ES" sz="2000" dirty="0">
              <a:latin typeface="Cascadia Code" panose="020B0609020000020004" pitchFamily="49" charset="0"/>
              <a:ea typeface="Cascadia Code" panose="020B0609020000020004" pitchFamily="49" charset="0"/>
              <a:cs typeface="Cascadia Code" panose="020B0609020000020004" pitchFamily="49" charset="0"/>
            </a:endParaRPr>
          </a:p>
          <a:p>
            <a:pPr lvl="1">
              <a:lnSpc>
                <a:spcPct val="150000"/>
              </a:lnSpc>
            </a:pPr>
            <a:endParaRPr lang="es-ES" sz="2000" dirty="0">
              <a:latin typeface="Cascadia Code" panose="020B0609020000020004" pitchFamily="49" charset="0"/>
              <a:ea typeface="Cascadia Code" panose="020B0609020000020004" pitchFamily="49" charset="0"/>
              <a:cs typeface="Cascadia Code" panose="020B0609020000020004" pitchFamily="49" charset="0"/>
            </a:endParaRPr>
          </a:p>
          <a:p>
            <a:pPr lvl="1">
              <a:lnSpc>
                <a:spcPct val="150000"/>
              </a:lnSpc>
            </a:pPr>
            <a:r>
              <a:rPr lang="es-ES" sz="2000" dirty="0">
                <a:latin typeface="Cascadia Code" panose="020B0609020000020004" pitchFamily="49" charset="0"/>
                <a:ea typeface="Cascadia Code" panose="020B0609020000020004" pitchFamily="49" charset="0"/>
                <a:cs typeface="Cascadia Code" panose="020B0609020000020004" pitchFamily="49" charset="0"/>
              </a:rPr>
              <a:t>En un mismo </a:t>
            </a:r>
            <a:r>
              <a:rPr lang="es-ES" sz="2000" dirty="0" err="1">
                <a:latin typeface="Cascadia Code" panose="020B0609020000020004" pitchFamily="49" charset="0"/>
                <a:ea typeface="Cascadia Code" panose="020B0609020000020004" pitchFamily="49" charset="0"/>
                <a:cs typeface="Cascadia Code" panose="020B0609020000020004" pitchFamily="49" charset="0"/>
              </a:rPr>
              <a:t>print</a:t>
            </a:r>
            <a:r>
              <a:rPr lang="es-ES" sz="2000" dirty="0">
                <a:latin typeface="Cascadia Code" panose="020B0609020000020004" pitchFamily="49" charset="0"/>
                <a:ea typeface="Cascadia Code" panose="020B0609020000020004" pitchFamily="49" charset="0"/>
                <a:cs typeface="Cascadia Code" panose="020B0609020000020004" pitchFamily="49" charset="0"/>
              </a:rPr>
              <a:t>, utilizando caracteres </a:t>
            </a:r>
          </a:p>
          <a:p>
            <a:pPr lvl="1">
              <a:lnSpc>
                <a:spcPct val="150000"/>
              </a:lnSpc>
            </a:pPr>
            <a:r>
              <a:rPr lang="es-ES" sz="2000" dirty="0">
                <a:latin typeface="Cascadia Code" panose="020B0609020000020004" pitchFamily="49" charset="0"/>
                <a:ea typeface="Cascadia Code" panose="020B0609020000020004" pitchFamily="49" charset="0"/>
                <a:cs typeface="Cascadia Code" panose="020B0609020000020004" pitchFamily="49" charset="0"/>
              </a:rPr>
              <a:t>												especiales:</a:t>
            </a:r>
          </a:p>
          <a:p>
            <a:endParaRPr lang="es-ES" dirty="0">
              <a:latin typeface="Cascadia Code" panose="020B0609020000020004" pitchFamily="49" charset="0"/>
              <a:ea typeface="Cascadia Code" panose="020B0609020000020004" pitchFamily="49" charset="0"/>
              <a:cs typeface="Cascadia Code" panose="020B0609020000020004" pitchFamily="49" charset="0"/>
            </a:endParaRPr>
          </a:p>
          <a:p>
            <a:endParaRPr lang="es-ES" dirty="0">
              <a:latin typeface="Cascadia Code" panose="020B0609020000020004" pitchFamily="49" charset="0"/>
              <a:ea typeface="Cascadia Code" panose="020B0609020000020004" pitchFamily="49" charset="0"/>
              <a:cs typeface="Cascadia Code" panose="020B0609020000020004" pitchFamily="49" charset="0"/>
            </a:endParaRPr>
          </a:p>
          <a:p>
            <a:pPr>
              <a:lnSpc>
                <a:spcPct val="150000"/>
              </a:lnSpc>
            </a:pPr>
            <a:endParaRPr lang="es-ES" sz="2000" dirty="0">
              <a:highlight>
                <a:srgbClr val="008080"/>
              </a:highlight>
              <a:latin typeface="Cascadia Code" panose="020B0609020000020004" pitchFamily="49" charset="0"/>
              <a:ea typeface="Cascadia Code" panose="020B0609020000020004" pitchFamily="49" charset="0"/>
              <a:cs typeface="Cascadia Code" panose="020B0609020000020004" pitchFamily="49" charset="0"/>
            </a:endParaRPr>
          </a:p>
        </p:txBody>
      </p:sp>
      <p:sp>
        <p:nvSpPr>
          <p:cNvPr id="2" name="CuadroTexto 1">
            <a:extLst>
              <a:ext uri="{FF2B5EF4-FFF2-40B4-BE49-F238E27FC236}">
                <a16:creationId xmlns:a16="http://schemas.microsoft.com/office/drawing/2014/main" id="{7F9F07BE-1DDC-E18E-7266-8619704EC24D}"/>
              </a:ext>
            </a:extLst>
          </p:cNvPr>
          <p:cNvSpPr txBox="1"/>
          <p:nvPr/>
        </p:nvSpPr>
        <p:spPr>
          <a:xfrm>
            <a:off x="0" y="6488668"/>
            <a:ext cx="7042150" cy="369332"/>
          </a:xfrm>
          <a:prstGeom prst="rect">
            <a:avLst/>
          </a:prstGeom>
          <a:noFill/>
        </p:spPr>
        <p:txBody>
          <a:bodyPr wrap="square">
            <a:spAutoFit/>
          </a:bodyPr>
          <a:lstStyle/>
          <a:p>
            <a:r>
              <a:rPr lang="es-ES" dirty="0">
                <a:latin typeface="Cascadia Code" panose="020B0609020000020004" pitchFamily="49" charset="0"/>
                <a:ea typeface="Cascadia Code" panose="020B0609020000020004" pitchFamily="49" charset="0"/>
                <a:cs typeface="Cascadia Code" panose="020B0609020000020004" pitchFamily="49" charset="0"/>
              </a:rPr>
              <a:t>62</a:t>
            </a:r>
            <a:endParaRPr lang="es-ES" dirty="0"/>
          </a:p>
        </p:txBody>
      </p:sp>
      <p:cxnSp>
        <p:nvCxnSpPr>
          <p:cNvPr id="22" name="Conector recto 21">
            <a:extLst>
              <a:ext uri="{FF2B5EF4-FFF2-40B4-BE49-F238E27FC236}">
                <a16:creationId xmlns:a16="http://schemas.microsoft.com/office/drawing/2014/main" id="{19D4482A-18B2-1644-A0E6-701BC4170FA9}"/>
              </a:ext>
            </a:extLst>
          </p:cNvPr>
          <p:cNvCxnSpPr>
            <a:cxnSpLocks/>
            <a:endCxn id="23" idx="1"/>
          </p:cNvCxnSpPr>
          <p:nvPr/>
        </p:nvCxnSpPr>
        <p:spPr>
          <a:xfrm flipV="1">
            <a:off x="15755" y="955260"/>
            <a:ext cx="2765545" cy="2219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Rectángulo: esquinas redondeadas 22">
            <a:extLst>
              <a:ext uri="{FF2B5EF4-FFF2-40B4-BE49-F238E27FC236}">
                <a16:creationId xmlns:a16="http://schemas.microsoft.com/office/drawing/2014/main" id="{F25EAE01-35F8-268A-33E4-63CE99727E90}"/>
              </a:ext>
            </a:extLst>
          </p:cNvPr>
          <p:cNvSpPr/>
          <p:nvPr/>
        </p:nvSpPr>
        <p:spPr>
          <a:xfrm>
            <a:off x="2781300" y="714560"/>
            <a:ext cx="6378455" cy="481399"/>
          </a:xfrm>
          <a:prstGeom prst="roundRect">
            <a:avLst/>
          </a:prstGeom>
          <a:solidFill>
            <a:srgbClr val="FFFFFF">
              <a:alpha val="20000"/>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25" name="Conector recto 24">
            <a:extLst>
              <a:ext uri="{FF2B5EF4-FFF2-40B4-BE49-F238E27FC236}">
                <a16:creationId xmlns:a16="http://schemas.microsoft.com/office/drawing/2014/main" id="{5871E0B0-0EBE-A51F-3A1E-B4E1F671E8B2}"/>
              </a:ext>
            </a:extLst>
          </p:cNvPr>
          <p:cNvCxnSpPr>
            <a:cxnSpLocks/>
            <a:stCxn id="23" idx="3"/>
          </p:cNvCxnSpPr>
          <p:nvPr/>
        </p:nvCxnSpPr>
        <p:spPr>
          <a:xfrm>
            <a:off x="9159755" y="955260"/>
            <a:ext cx="3016490" cy="4253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Imagen 4">
            <a:extLst>
              <a:ext uri="{FF2B5EF4-FFF2-40B4-BE49-F238E27FC236}">
                <a16:creationId xmlns:a16="http://schemas.microsoft.com/office/drawing/2014/main" id="{87FE0BB7-843A-3FEA-1DB4-14D2CB048208}"/>
              </a:ext>
            </a:extLst>
          </p:cNvPr>
          <p:cNvPicPr>
            <a:picLocks noChangeAspect="1"/>
          </p:cNvPicPr>
          <p:nvPr/>
        </p:nvPicPr>
        <p:blipFill>
          <a:blip r:embed="rId6"/>
          <a:stretch>
            <a:fillRect/>
          </a:stretch>
        </p:blipFill>
        <p:spPr>
          <a:xfrm>
            <a:off x="6297543" y="3759425"/>
            <a:ext cx="4451917" cy="1614911"/>
          </a:xfrm>
          <a:prstGeom prst="rect">
            <a:avLst/>
          </a:prstGeom>
          <a:ln>
            <a:solidFill>
              <a:schemeClr val="tx1"/>
            </a:solidFill>
          </a:ln>
        </p:spPr>
      </p:pic>
      <p:sp>
        <p:nvSpPr>
          <p:cNvPr id="3" name="CuadroTexto 2">
            <a:extLst>
              <a:ext uri="{FF2B5EF4-FFF2-40B4-BE49-F238E27FC236}">
                <a16:creationId xmlns:a16="http://schemas.microsoft.com/office/drawing/2014/main" id="{5E22A33C-FEC2-1100-F460-3DBADC0E9480}"/>
              </a:ext>
            </a:extLst>
          </p:cNvPr>
          <p:cNvSpPr txBox="1"/>
          <p:nvPr/>
        </p:nvSpPr>
        <p:spPr>
          <a:xfrm>
            <a:off x="3197801" y="693649"/>
            <a:ext cx="5796396" cy="523220"/>
          </a:xfrm>
          <a:prstGeom prst="rect">
            <a:avLst/>
          </a:prstGeom>
          <a:noFill/>
        </p:spPr>
        <p:txBody>
          <a:bodyPr wrap="square">
            <a:spAutoFit/>
          </a:bodyPr>
          <a:lstStyle/>
          <a:p>
            <a:pPr algn="ctr"/>
            <a:r>
              <a:rPr lang="es-ES" sz="2800" dirty="0">
                <a:latin typeface="Cascadia Code" panose="020B0609020000020004" pitchFamily="49" charset="0"/>
                <a:ea typeface="Cascadia Code" panose="020B0609020000020004" pitchFamily="49" charset="0"/>
                <a:cs typeface="Cascadia Code" panose="020B0609020000020004" pitchFamily="49" charset="0"/>
              </a:rPr>
              <a:t>Sintaxis Mínima</a:t>
            </a:r>
          </a:p>
        </p:txBody>
      </p:sp>
      <p:pic>
        <p:nvPicPr>
          <p:cNvPr id="4" name="Imagen 3">
            <a:extLst>
              <a:ext uri="{FF2B5EF4-FFF2-40B4-BE49-F238E27FC236}">
                <a16:creationId xmlns:a16="http://schemas.microsoft.com/office/drawing/2014/main" id="{B3C96AAA-A98D-4FBF-1830-63BACC43F36C}"/>
              </a:ext>
            </a:extLst>
          </p:cNvPr>
          <p:cNvPicPr>
            <a:picLocks noChangeAspect="1"/>
          </p:cNvPicPr>
          <p:nvPr/>
        </p:nvPicPr>
        <p:blipFill>
          <a:blip r:embed="rId7"/>
          <a:stretch>
            <a:fillRect/>
          </a:stretch>
        </p:blipFill>
        <p:spPr>
          <a:xfrm>
            <a:off x="8885170" y="5184369"/>
            <a:ext cx="2531337" cy="1514475"/>
          </a:xfrm>
          <a:prstGeom prst="rect">
            <a:avLst/>
          </a:prstGeom>
          <a:ln>
            <a:solidFill>
              <a:schemeClr val="tx1"/>
            </a:solidFill>
          </a:ln>
        </p:spPr>
      </p:pic>
      <p:sp>
        <p:nvSpPr>
          <p:cNvPr id="10" name="CuadroTexto 9">
            <a:extLst>
              <a:ext uri="{FF2B5EF4-FFF2-40B4-BE49-F238E27FC236}">
                <a16:creationId xmlns:a16="http://schemas.microsoft.com/office/drawing/2014/main" id="{791D5CE9-45AF-F2AB-3855-E42EC8C5F53A}"/>
              </a:ext>
            </a:extLst>
          </p:cNvPr>
          <p:cNvSpPr txBox="1"/>
          <p:nvPr/>
        </p:nvSpPr>
        <p:spPr>
          <a:xfrm>
            <a:off x="3980647" y="4765167"/>
            <a:ext cx="6123006" cy="459165"/>
          </a:xfrm>
          <a:prstGeom prst="rect">
            <a:avLst/>
          </a:prstGeom>
          <a:noFill/>
        </p:spPr>
        <p:txBody>
          <a:bodyPr wrap="square">
            <a:spAutoFit/>
          </a:bodyPr>
          <a:lstStyle/>
          <a:p>
            <a:pPr>
              <a:lnSpc>
                <a:spcPct val="150000"/>
              </a:lnSpc>
            </a:pPr>
            <a:r>
              <a:rPr lang="es-ES" sz="1800" dirty="0">
                <a:latin typeface="Cascadia Code" panose="020B0609020000020004" pitchFamily="49" charset="0"/>
                <a:ea typeface="Cascadia Code" panose="020B0609020000020004" pitchFamily="49" charset="0"/>
                <a:cs typeface="Cascadia Code" panose="020B0609020000020004" pitchFamily="49" charset="0"/>
              </a:rPr>
              <a:t>Como n</a:t>
            </a:r>
            <a:r>
              <a:rPr lang="es-ES" dirty="0">
                <a:latin typeface="Cascadia Code" panose="020B0609020000020004" pitchFamily="49" charset="0"/>
                <a:ea typeface="Cascadia Code" panose="020B0609020000020004" pitchFamily="49" charset="0"/>
                <a:cs typeface="Cascadia Code" panose="020B0609020000020004" pitchFamily="49" charset="0"/>
              </a:rPr>
              <a:t>umérico </a:t>
            </a:r>
            <a:r>
              <a:rPr lang="es-ES" dirty="0">
                <a:latin typeface="Cascadia Code" panose="020B0609020000020004" pitchFamily="49" charset="0"/>
                <a:ea typeface="Cascadia Code" panose="020B0609020000020004" pitchFamily="49" charset="0"/>
                <a:cs typeface="Cascadia Code" panose="020B0609020000020004" pitchFamily="49" charset="0"/>
                <a:sym typeface="Wingdings" panose="05000000000000000000" pitchFamily="2" charset="2"/>
              </a:rPr>
              <a:t></a:t>
            </a:r>
            <a:endParaRPr lang="es-ES" sz="1800" dirty="0">
              <a:latin typeface="Cascadia Code" panose="020B0609020000020004" pitchFamily="49" charset="0"/>
              <a:ea typeface="Cascadia Code" panose="020B0609020000020004" pitchFamily="49" charset="0"/>
              <a:cs typeface="Cascadia Code" panose="020B0609020000020004" pitchFamily="49" charset="0"/>
            </a:endParaRPr>
          </a:p>
        </p:txBody>
      </p:sp>
    </p:spTree>
    <p:extLst>
      <p:ext uri="{BB962C8B-B14F-4D97-AF65-F5344CB8AC3E}">
        <p14:creationId xmlns:p14="http://schemas.microsoft.com/office/powerpoint/2010/main" val="193968961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D3D593-CC17-D803-33CF-385AA7F4060A}"/>
            </a:ext>
          </a:extLst>
        </p:cNvPr>
        <p:cNvGrpSpPr/>
        <p:nvPr/>
      </p:nvGrpSpPr>
      <p:grpSpPr>
        <a:xfrm>
          <a:off x="0" y="0"/>
          <a:ext cx="0" cy="0"/>
          <a:chOff x="0" y="0"/>
          <a:chExt cx="0" cy="0"/>
        </a:xfrm>
      </p:grpSpPr>
      <p:pic>
        <p:nvPicPr>
          <p:cNvPr id="7" name="Picture 2" descr="Historia de Python - Wikipedia, la enciclopedia libre">
            <a:extLst>
              <a:ext uri="{FF2B5EF4-FFF2-40B4-BE49-F238E27FC236}">
                <a16:creationId xmlns:a16="http://schemas.microsoft.com/office/drawing/2014/main" id="{732563AA-1990-0F3C-2EE3-CB0F4BCBE2D3}"/>
              </a:ext>
            </a:extLst>
          </p:cNvPr>
          <p:cNvPicPr>
            <a:picLocks noChangeAspect="1" noChangeArrowheads="1"/>
          </p:cNvPicPr>
          <p:nvPr/>
        </p:nvPicPr>
        <p:blipFill rotWithShape="1">
          <a:blip r:embed="rId3">
            <a:alphaModFix amt="50000"/>
            <a:extLst>
              <a:ext uri="{BEBA8EAE-BF5A-486C-A8C5-ECC9F3942E4B}">
                <a14:imgProps xmlns:a14="http://schemas.microsoft.com/office/drawing/2010/main">
                  <a14:imgLayer r:embed="rId4">
                    <a14:imgEffect>
                      <a14:saturation sat="33000"/>
                    </a14:imgEffect>
                  </a14:imgLayer>
                </a14:imgProps>
              </a:ext>
              <a:ext uri="{28A0092B-C50C-407E-A947-70E740481C1C}">
                <a14:useLocalDpi xmlns:a14="http://schemas.microsoft.com/office/drawing/2010/main" val="0"/>
              </a:ext>
            </a:extLst>
          </a:blip>
          <a:srcRect r="12696" b="30695"/>
          <a:stretch/>
        </p:blipFill>
        <p:spPr bwMode="auto">
          <a:xfrm>
            <a:off x="7522981" y="2789978"/>
            <a:ext cx="4669019" cy="4068022"/>
          </a:xfrm>
          <a:prstGeom prst="rect">
            <a:avLst/>
          </a:prstGeom>
          <a:noFill/>
          <a:extLst>
            <a:ext uri="{909E8E84-426E-40DD-AFC4-6F175D3DCCD1}">
              <a14:hiddenFill xmlns:a14="http://schemas.microsoft.com/office/drawing/2010/main">
                <a:solidFill>
                  <a:srgbClr val="FFFFFF"/>
                </a:solidFill>
              </a14:hiddenFill>
            </a:ext>
          </a:extLst>
        </p:spPr>
      </p:pic>
      <p:sp>
        <p:nvSpPr>
          <p:cNvPr id="6" name="Título 1">
            <a:extLst>
              <a:ext uri="{FF2B5EF4-FFF2-40B4-BE49-F238E27FC236}">
                <a16:creationId xmlns:a16="http://schemas.microsoft.com/office/drawing/2014/main" id="{0A29B766-7AFB-9697-E3A1-51208BF76BF2}"/>
              </a:ext>
            </a:extLst>
          </p:cNvPr>
          <p:cNvSpPr txBox="1">
            <a:spLocks/>
          </p:cNvSpPr>
          <p:nvPr/>
        </p:nvSpPr>
        <p:spPr>
          <a:xfrm>
            <a:off x="15755" y="178802"/>
            <a:ext cx="9144000" cy="324289"/>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s-ES" sz="1800" dirty="0">
                <a:latin typeface="Cascadia Code" panose="020B0609020000020004" pitchFamily="49" charset="0"/>
                <a:ea typeface="Cascadia Code" panose="020B0609020000020004" pitchFamily="49" charset="0"/>
                <a:cs typeface="Cascadia Code" panose="020B0609020000020004" pitchFamily="49" charset="0"/>
              </a:rPr>
              <a:t>Unidad 1. Introducción a la Programación de Inteligencia Artificial</a:t>
            </a:r>
          </a:p>
        </p:txBody>
      </p:sp>
      <p:pic>
        <p:nvPicPr>
          <p:cNvPr id="9" name="Imagen 8" descr="Imagen que contiene señal, reloj&#10;&#10;Descripción generada automáticamente">
            <a:extLst>
              <a:ext uri="{FF2B5EF4-FFF2-40B4-BE49-F238E27FC236}">
                <a16:creationId xmlns:a16="http://schemas.microsoft.com/office/drawing/2014/main" id="{F8D6799F-55B8-1896-1604-F0ED7A90CC7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995660" y="26017"/>
            <a:ext cx="1180585" cy="979885"/>
          </a:xfrm>
          <a:prstGeom prst="rect">
            <a:avLst/>
          </a:prstGeom>
        </p:spPr>
      </p:pic>
      <p:sp>
        <p:nvSpPr>
          <p:cNvPr id="24" name="CuadroTexto 23">
            <a:extLst>
              <a:ext uri="{FF2B5EF4-FFF2-40B4-BE49-F238E27FC236}">
                <a16:creationId xmlns:a16="http://schemas.microsoft.com/office/drawing/2014/main" id="{DC389B9F-64D8-B47E-C556-65101890C429}"/>
              </a:ext>
            </a:extLst>
          </p:cNvPr>
          <p:cNvSpPr txBox="1"/>
          <p:nvPr/>
        </p:nvSpPr>
        <p:spPr>
          <a:xfrm>
            <a:off x="599378" y="1601572"/>
            <a:ext cx="11292931" cy="6456126"/>
          </a:xfrm>
          <a:prstGeom prst="rect">
            <a:avLst/>
          </a:prstGeom>
          <a:noFill/>
        </p:spPr>
        <p:txBody>
          <a:bodyPr wrap="square">
            <a:spAutoFit/>
          </a:bodyPr>
          <a:lstStyle/>
          <a:p>
            <a:pPr marL="285750" indent="-285750">
              <a:lnSpc>
                <a:spcPct val="150000"/>
              </a:lnSpc>
              <a:buFont typeface="Wingdings" panose="05000000000000000000" pitchFamily="2" charset="2"/>
              <a:buChar char="q"/>
            </a:pPr>
            <a:r>
              <a:rPr lang="es-ES" sz="1600" dirty="0">
                <a:latin typeface="Cascadia Code" panose="020B0609020000020004" pitchFamily="49" charset="0"/>
                <a:ea typeface="Cascadia Code" panose="020B0609020000020004" pitchFamily="49" charset="0"/>
                <a:cs typeface="Cascadia Code" panose="020B0609020000020004" pitchFamily="49" charset="0"/>
              </a:rPr>
              <a:t>Un </a:t>
            </a:r>
            <a:r>
              <a:rPr lang="es-ES" sz="1600" dirty="0">
                <a:highlight>
                  <a:srgbClr val="BC451B"/>
                </a:highlight>
                <a:latin typeface="Cascadia Code" panose="020B0609020000020004" pitchFamily="49" charset="0"/>
                <a:ea typeface="Cascadia Code" panose="020B0609020000020004" pitchFamily="49" charset="0"/>
                <a:cs typeface="Cascadia Code" panose="020B0609020000020004" pitchFamily="49" charset="0"/>
              </a:rPr>
              <a:t>Notebook</a:t>
            </a:r>
            <a:r>
              <a:rPr lang="es-ES" sz="1600" dirty="0">
                <a:latin typeface="Cascadia Code" panose="020B0609020000020004" pitchFamily="49" charset="0"/>
                <a:ea typeface="Cascadia Code" panose="020B0609020000020004" pitchFamily="49" charset="0"/>
                <a:cs typeface="Cascadia Code" panose="020B0609020000020004" pitchFamily="49" charset="0"/>
              </a:rPr>
              <a:t> (cuaderno) es un archivo interactivo que combina bloques de </a:t>
            </a:r>
            <a:r>
              <a:rPr lang="es-ES" sz="1600" dirty="0">
                <a:highlight>
                  <a:srgbClr val="008080"/>
                </a:highlight>
                <a:latin typeface="Cascadia Code" panose="020B0609020000020004" pitchFamily="49" charset="0"/>
                <a:ea typeface="Cascadia Code" panose="020B0609020000020004" pitchFamily="49" charset="0"/>
                <a:cs typeface="Cascadia Code" panose="020B0609020000020004" pitchFamily="49" charset="0"/>
              </a:rPr>
              <a:t>explicación</a:t>
            </a:r>
            <a:r>
              <a:rPr lang="es-ES" sz="1600" dirty="0">
                <a:latin typeface="Cascadia Code" panose="020B0609020000020004" pitchFamily="49" charset="0"/>
                <a:ea typeface="Cascadia Code" panose="020B0609020000020004" pitchFamily="49" charset="0"/>
                <a:cs typeface="Cascadia Code" panose="020B0609020000020004" pitchFamily="49" charset="0"/>
              </a:rPr>
              <a:t> con bloques </a:t>
            </a:r>
            <a:r>
              <a:rPr lang="es-ES" sz="1600" dirty="0">
                <a:highlight>
                  <a:srgbClr val="008080"/>
                </a:highlight>
                <a:latin typeface="Cascadia Code" panose="020B0609020000020004" pitchFamily="49" charset="0"/>
                <a:ea typeface="Cascadia Code" panose="020B0609020000020004" pitchFamily="49" charset="0"/>
                <a:cs typeface="Cascadia Code" panose="020B0609020000020004" pitchFamily="49" charset="0"/>
              </a:rPr>
              <a:t>ejecutables</a:t>
            </a:r>
            <a:r>
              <a:rPr lang="es-ES" sz="1600" dirty="0">
                <a:latin typeface="Cascadia Code" panose="020B0609020000020004" pitchFamily="49" charset="0"/>
                <a:ea typeface="Cascadia Code" panose="020B0609020000020004" pitchFamily="49" charset="0"/>
                <a:cs typeface="Cascadia Code" panose="020B0609020000020004" pitchFamily="49" charset="0"/>
              </a:rPr>
              <a:t>, lo cuál nos permite escribir, ejecutar y comentar pequeñas piezas de trabajo en Python al mismo tiempo, guardando, </a:t>
            </a:r>
          </a:p>
          <a:p>
            <a:pPr>
              <a:lnSpc>
                <a:spcPct val="150000"/>
              </a:lnSpc>
            </a:pPr>
            <a:r>
              <a:rPr lang="es-ES" sz="1600" dirty="0">
                <a:latin typeface="Cascadia Code" panose="020B0609020000020004" pitchFamily="49" charset="0"/>
                <a:ea typeface="Cascadia Code" panose="020B0609020000020004" pitchFamily="49" charset="0"/>
                <a:cs typeface="Cascadia Code" panose="020B0609020000020004" pitchFamily="49" charset="0"/>
              </a:rPr>
              <a:t>  además, los resultados.</a:t>
            </a:r>
          </a:p>
          <a:p>
            <a:pPr>
              <a:lnSpc>
                <a:spcPct val="150000"/>
              </a:lnSpc>
            </a:pPr>
            <a:r>
              <a:rPr lang="es-ES" sz="3200" dirty="0">
                <a:solidFill>
                  <a:schemeClr val="bg2"/>
                </a:solidFill>
                <a:highlight>
                  <a:srgbClr val="D1AE2D"/>
                </a:highlight>
                <a:latin typeface="Cascadia Code" panose="020B0609020000020004" pitchFamily="49" charset="0"/>
                <a:ea typeface="Cascadia Code" panose="020B0609020000020004" pitchFamily="49" charset="0"/>
                <a:cs typeface="Cascadia Code" panose="020B0609020000020004" pitchFamily="49" charset="0"/>
              </a:rPr>
              <a:t>EXTENSIÓN: .</a:t>
            </a:r>
            <a:r>
              <a:rPr lang="es-ES" sz="3200" dirty="0" err="1">
                <a:solidFill>
                  <a:schemeClr val="bg2"/>
                </a:solidFill>
                <a:highlight>
                  <a:srgbClr val="D1AE2D"/>
                </a:highlight>
                <a:latin typeface="Cascadia Code" panose="020B0609020000020004" pitchFamily="49" charset="0"/>
                <a:ea typeface="Cascadia Code" panose="020B0609020000020004" pitchFamily="49" charset="0"/>
                <a:cs typeface="Cascadia Code" panose="020B0609020000020004" pitchFamily="49" charset="0"/>
              </a:rPr>
              <a:t>ipynb</a:t>
            </a:r>
            <a:endParaRPr lang="es-ES" sz="3200" dirty="0">
              <a:solidFill>
                <a:schemeClr val="bg2"/>
              </a:solidFill>
              <a:highlight>
                <a:srgbClr val="D1AE2D"/>
              </a:highlight>
              <a:latin typeface="Cascadia Code" panose="020B0609020000020004" pitchFamily="49" charset="0"/>
              <a:ea typeface="Cascadia Code" panose="020B0609020000020004" pitchFamily="49" charset="0"/>
              <a:cs typeface="Cascadia Code" panose="020B0609020000020004" pitchFamily="49" charset="0"/>
            </a:endParaRPr>
          </a:p>
          <a:p>
            <a:pPr>
              <a:lnSpc>
                <a:spcPct val="150000"/>
              </a:lnSpc>
            </a:pPr>
            <a:endParaRPr lang="es-ES" sz="1200" dirty="0">
              <a:solidFill>
                <a:schemeClr val="bg2"/>
              </a:solidFill>
              <a:highlight>
                <a:srgbClr val="D1AE2D"/>
              </a:highlight>
              <a:latin typeface="Cascadia Code" panose="020B0609020000020004" pitchFamily="49" charset="0"/>
              <a:ea typeface="Cascadia Code" panose="020B0609020000020004" pitchFamily="49" charset="0"/>
              <a:cs typeface="Cascadia Code" panose="020B0609020000020004" pitchFamily="49" charset="0"/>
            </a:endParaRPr>
          </a:p>
          <a:p>
            <a:pPr marL="285750" indent="-285750">
              <a:lnSpc>
                <a:spcPct val="150000"/>
              </a:lnSpc>
              <a:buFont typeface="Wingdings" panose="05000000000000000000" pitchFamily="2" charset="2"/>
              <a:buChar char="q"/>
            </a:pPr>
            <a:r>
              <a:rPr lang="es-ES" sz="1600" dirty="0">
                <a:latin typeface="Cascadia Code" panose="020B0609020000020004" pitchFamily="49" charset="0"/>
                <a:ea typeface="Cascadia Code" panose="020B0609020000020004" pitchFamily="49" charset="0"/>
                <a:cs typeface="Cascadia Code" panose="020B0609020000020004" pitchFamily="49" charset="0"/>
              </a:rPr>
              <a:t>Partes:</a:t>
            </a:r>
          </a:p>
          <a:p>
            <a:pPr marL="742950" lvl="1" indent="-285750">
              <a:lnSpc>
                <a:spcPct val="150000"/>
              </a:lnSpc>
              <a:buFont typeface="Wingdings" panose="05000000000000000000" pitchFamily="2" charset="2"/>
              <a:buChar char="q"/>
            </a:pPr>
            <a:r>
              <a:rPr lang="es-ES" sz="1600" dirty="0">
                <a:latin typeface="Cascadia Code" panose="020B0609020000020004" pitchFamily="49" charset="0"/>
                <a:ea typeface="Cascadia Code" panose="020B0609020000020004" pitchFamily="49" charset="0"/>
                <a:cs typeface="Cascadia Code" panose="020B0609020000020004" pitchFamily="49" charset="0"/>
              </a:rPr>
              <a:t>Celda de código.</a:t>
            </a:r>
          </a:p>
          <a:p>
            <a:pPr marL="742950" lvl="1" indent="-285750">
              <a:lnSpc>
                <a:spcPct val="150000"/>
              </a:lnSpc>
              <a:buFont typeface="Wingdings" panose="05000000000000000000" pitchFamily="2" charset="2"/>
              <a:buChar char="q"/>
            </a:pPr>
            <a:r>
              <a:rPr lang="es-ES" sz="1600" dirty="0">
                <a:latin typeface="Cascadia Code" panose="020B0609020000020004" pitchFamily="49" charset="0"/>
                <a:ea typeface="Cascadia Code" panose="020B0609020000020004" pitchFamily="49" charset="0"/>
                <a:cs typeface="Cascadia Code" panose="020B0609020000020004" pitchFamily="49" charset="0"/>
              </a:rPr>
              <a:t>Celda de texto (</a:t>
            </a:r>
            <a:r>
              <a:rPr lang="es-ES" sz="1600" dirty="0" err="1">
                <a:latin typeface="Cascadia Code" panose="020B0609020000020004" pitchFamily="49" charset="0"/>
                <a:ea typeface="Cascadia Code" panose="020B0609020000020004" pitchFamily="49" charset="0"/>
                <a:cs typeface="Cascadia Code" panose="020B0609020000020004" pitchFamily="49" charset="0"/>
              </a:rPr>
              <a:t>Markdown</a:t>
            </a:r>
            <a:r>
              <a:rPr lang="es-ES" sz="1600" dirty="0">
                <a:latin typeface="Cascadia Code" panose="020B0609020000020004" pitchFamily="49" charset="0"/>
                <a:ea typeface="Cascadia Code" panose="020B0609020000020004" pitchFamily="49" charset="0"/>
                <a:cs typeface="Cascadia Code" panose="020B0609020000020004" pitchFamily="49" charset="0"/>
              </a:rPr>
              <a:t>).</a:t>
            </a:r>
          </a:p>
          <a:p>
            <a:pPr marL="742950" lvl="1" indent="-285750">
              <a:lnSpc>
                <a:spcPct val="150000"/>
              </a:lnSpc>
              <a:buFont typeface="Wingdings" panose="05000000000000000000" pitchFamily="2" charset="2"/>
              <a:buChar char="q"/>
            </a:pPr>
            <a:r>
              <a:rPr lang="es-ES" sz="1600" dirty="0">
                <a:latin typeface="Cascadia Code" panose="020B0609020000020004" pitchFamily="49" charset="0"/>
                <a:ea typeface="Cascadia Code" panose="020B0609020000020004" pitchFamily="49" charset="0"/>
                <a:cs typeface="Cascadia Code" panose="020B0609020000020004" pitchFamily="49" charset="0"/>
              </a:rPr>
              <a:t>Salida (resultado).</a:t>
            </a:r>
          </a:p>
          <a:p>
            <a:pPr marL="742950" lvl="1" indent="-285750">
              <a:lnSpc>
                <a:spcPct val="150000"/>
              </a:lnSpc>
              <a:buFont typeface="Wingdings" panose="05000000000000000000" pitchFamily="2" charset="2"/>
              <a:buChar char="q"/>
            </a:pPr>
            <a:r>
              <a:rPr lang="es-ES" sz="1600" dirty="0" err="1">
                <a:latin typeface="Cascadia Code" panose="020B0609020000020004" pitchFamily="49" charset="0"/>
                <a:ea typeface="Cascadia Code" panose="020B0609020000020004" pitchFamily="49" charset="0"/>
                <a:cs typeface="Cascadia Code" panose="020B0609020000020004" pitchFamily="49" charset="0"/>
              </a:rPr>
              <a:t>Kernel</a:t>
            </a:r>
            <a:r>
              <a:rPr lang="es-ES" sz="1600" dirty="0">
                <a:latin typeface="Cascadia Code" panose="020B0609020000020004" pitchFamily="49" charset="0"/>
                <a:ea typeface="Cascadia Code" panose="020B0609020000020004" pitchFamily="49" charset="0"/>
                <a:cs typeface="Cascadia Code" panose="020B0609020000020004" pitchFamily="49" charset="0"/>
              </a:rPr>
              <a:t>: motor </a:t>
            </a:r>
            <a:r>
              <a:rPr lang="es-ES" sz="1600" dirty="0">
                <a:latin typeface="Cascadia Code" panose="020B0609020000020004" pitchFamily="49" charset="0"/>
                <a:ea typeface="Cascadia Code" panose="020B0609020000020004" pitchFamily="49" charset="0"/>
                <a:cs typeface="Cascadia Code" panose="020B0609020000020004" pitchFamily="49" charset="0"/>
                <a:sym typeface="Wingdings" panose="05000000000000000000" pitchFamily="2" charset="2"/>
              </a:rPr>
              <a:t> pude ejecutar el cuaderno,</a:t>
            </a:r>
          </a:p>
          <a:p>
            <a:pPr lvl="1">
              <a:lnSpc>
                <a:spcPct val="150000"/>
              </a:lnSpc>
            </a:pPr>
            <a:r>
              <a:rPr lang="es-ES" sz="1600" dirty="0">
                <a:latin typeface="Cascadia Code" panose="020B0609020000020004" pitchFamily="49" charset="0"/>
                <a:ea typeface="Cascadia Code" panose="020B0609020000020004" pitchFamily="49" charset="0"/>
                <a:cs typeface="Cascadia Code" panose="020B0609020000020004" pitchFamily="49" charset="0"/>
                <a:sym typeface="Wingdings" panose="05000000000000000000" pitchFamily="2" charset="2"/>
              </a:rPr>
              <a:t>partes del cuaderno, reiniciarse…</a:t>
            </a:r>
          </a:p>
          <a:p>
            <a:pPr lvl="1">
              <a:lnSpc>
                <a:spcPct val="150000"/>
              </a:lnSpc>
            </a:pPr>
            <a:endParaRPr lang="es-ES" sz="1600" dirty="0">
              <a:latin typeface="Cascadia Code" panose="020B0609020000020004" pitchFamily="49" charset="0"/>
              <a:ea typeface="Cascadia Code" panose="020B0609020000020004" pitchFamily="49" charset="0"/>
              <a:cs typeface="Cascadia Code" panose="020B0609020000020004" pitchFamily="49" charset="0"/>
            </a:endParaRPr>
          </a:p>
          <a:p>
            <a:pPr>
              <a:lnSpc>
                <a:spcPct val="150000"/>
              </a:lnSpc>
            </a:pPr>
            <a:endParaRPr lang="es-ES" dirty="0">
              <a:latin typeface="Cascadia Code" panose="020B0609020000020004" pitchFamily="49" charset="0"/>
              <a:ea typeface="Cascadia Code" panose="020B0609020000020004" pitchFamily="49" charset="0"/>
              <a:cs typeface="Cascadia Code" panose="020B0609020000020004" pitchFamily="49" charset="0"/>
            </a:endParaRPr>
          </a:p>
          <a:p>
            <a:endParaRPr lang="es-ES" dirty="0">
              <a:latin typeface="Cascadia Code" panose="020B0609020000020004" pitchFamily="49" charset="0"/>
              <a:ea typeface="Cascadia Code" panose="020B0609020000020004" pitchFamily="49" charset="0"/>
              <a:cs typeface="Cascadia Code" panose="020B0609020000020004" pitchFamily="49" charset="0"/>
            </a:endParaRPr>
          </a:p>
          <a:p>
            <a:pPr>
              <a:lnSpc>
                <a:spcPct val="150000"/>
              </a:lnSpc>
            </a:pPr>
            <a:endParaRPr lang="es-ES" sz="2000" dirty="0">
              <a:highlight>
                <a:srgbClr val="008080"/>
              </a:highlight>
              <a:latin typeface="Cascadia Code" panose="020B0609020000020004" pitchFamily="49" charset="0"/>
              <a:ea typeface="Cascadia Code" panose="020B0609020000020004" pitchFamily="49" charset="0"/>
              <a:cs typeface="Cascadia Code" panose="020B0609020000020004" pitchFamily="49" charset="0"/>
            </a:endParaRPr>
          </a:p>
        </p:txBody>
      </p:sp>
      <p:sp>
        <p:nvSpPr>
          <p:cNvPr id="2" name="CuadroTexto 1">
            <a:extLst>
              <a:ext uri="{FF2B5EF4-FFF2-40B4-BE49-F238E27FC236}">
                <a16:creationId xmlns:a16="http://schemas.microsoft.com/office/drawing/2014/main" id="{19EF12C2-5035-196A-D274-7FD3E8F53111}"/>
              </a:ext>
            </a:extLst>
          </p:cNvPr>
          <p:cNvSpPr txBox="1"/>
          <p:nvPr/>
        </p:nvSpPr>
        <p:spPr>
          <a:xfrm>
            <a:off x="0" y="6488668"/>
            <a:ext cx="7042150" cy="369332"/>
          </a:xfrm>
          <a:prstGeom prst="rect">
            <a:avLst/>
          </a:prstGeom>
          <a:noFill/>
        </p:spPr>
        <p:txBody>
          <a:bodyPr wrap="square">
            <a:spAutoFit/>
          </a:bodyPr>
          <a:lstStyle/>
          <a:p>
            <a:r>
              <a:rPr lang="es-ES" dirty="0">
                <a:latin typeface="Cascadia Code" panose="020B0609020000020004" pitchFamily="49" charset="0"/>
                <a:ea typeface="Cascadia Code" panose="020B0609020000020004" pitchFamily="49" charset="0"/>
                <a:cs typeface="Cascadia Code" panose="020B0609020000020004" pitchFamily="49" charset="0"/>
              </a:rPr>
              <a:t>63</a:t>
            </a:r>
            <a:endParaRPr lang="es-ES" dirty="0"/>
          </a:p>
        </p:txBody>
      </p:sp>
      <p:cxnSp>
        <p:nvCxnSpPr>
          <p:cNvPr id="22" name="Conector recto 21">
            <a:extLst>
              <a:ext uri="{FF2B5EF4-FFF2-40B4-BE49-F238E27FC236}">
                <a16:creationId xmlns:a16="http://schemas.microsoft.com/office/drawing/2014/main" id="{90B4AE81-F152-1154-E9E4-1FC2F8AD6ACA}"/>
              </a:ext>
            </a:extLst>
          </p:cNvPr>
          <p:cNvCxnSpPr>
            <a:cxnSpLocks/>
            <a:endCxn id="23" idx="1"/>
          </p:cNvCxnSpPr>
          <p:nvPr/>
        </p:nvCxnSpPr>
        <p:spPr>
          <a:xfrm flipV="1">
            <a:off x="15755" y="955260"/>
            <a:ext cx="2765545" cy="2219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Rectángulo: esquinas redondeadas 22">
            <a:extLst>
              <a:ext uri="{FF2B5EF4-FFF2-40B4-BE49-F238E27FC236}">
                <a16:creationId xmlns:a16="http://schemas.microsoft.com/office/drawing/2014/main" id="{A84CEF89-3D39-808A-5AB9-80F4746725F4}"/>
              </a:ext>
            </a:extLst>
          </p:cNvPr>
          <p:cNvSpPr/>
          <p:nvPr/>
        </p:nvSpPr>
        <p:spPr>
          <a:xfrm>
            <a:off x="2781300" y="714560"/>
            <a:ext cx="6378455" cy="481399"/>
          </a:xfrm>
          <a:prstGeom prst="roundRect">
            <a:avLst/>
          </a:prstGeom>
          <a:solidFill>
            <a:srgbClr val="FFFFFF">
              <a:alpha val="20000"/>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25" name="Conector recto 24">
            <a:extLst>
              <a:ext uri="{FF2B5EF4-FFF2-40B4-BE49-F238E27FC236}">
                <a16:creationId xmlns:a16="http://schemas.microsoft.com/office/drawing/2014/main" id="{1B2104C3-48C8-A812-3CEF-1452E11B817A}"/>
              </a:ext>
            </a:extLst>
          </p:cNvPr>
          <p:cNvCxnSpPr>
            <a:cxnSpLocks/>
            <a:stCxn id="23" idx="3"/>
          </p:cNvCxnSpPr>
          <p:nvPr/>
        </p:nvCxnSpPr>
        <p:spPr>
          <a:xfrm>
            <a:off x="9159755" y="955260"/>
            <a:ext cx="3016490" cy="4253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 name="CuadroTexto 2">
            <a:extLst>
              <a:ext uri="{FF2B5EF4-FFF2-40B4-BE49-F238E27FC236}">
                <a16:creationId xmlns:a16="http://schemas.microsoft.com/office/drawing/2014/main" id="{7DBA9B58-D53D-C014-01B3-3E7C9693246C}"/>
              </a:ext>
            </a:extLst>
          </p:cNvPr>
          <p:cNvSpPr txBox="1"/>
          <p:nvPr/>
        </p:nvSpPr>
        <p:spPr>
          <a:xfrm>
            <a:off x="3197801" y="693649"/>
            <a:ext cx="5796396" cy="523220"/>
          </a:xfrm>
          <a:prstGeom prst="rect">
            <a:avLst/>
          </a:prstGeom>
          <a:noFill/>
        </p:spPr>
        <p:txBody>
          <a:bodyPr wrap="square">
            <a:spAutoFit/>
          </a:bodyPr>
          <a:lstStyle/>
          <a:p>
            <a:pPr algn="ctr"/>
            <a:r>
              <a:rPr lang="es-ES" sz="2800" dirty="0">
                <a:latin typeface="Cascadia Code" panose="020B0609020000020004" pitchFamily="49" charset="0"/>
                <a:ea typeface="Cascadia Code" panose="020B0609020000020004" pitchFamily="49" charset="0"/>
                <a:cs typeface="Cascadia Code" panose="020B0609020000020004" pitchFamily="49" charset="0"/>
              </a:rPr>
              <a:t>¿Qué es un Notebook?</a:t>
            </a:r>
          </a:p>
        </p:txBody>
      </p:sp>
      <p:pic>
        <p:nvPicPr>
          <p:cNvPr id="11" name="Imagen 10">
            <a:extLst>
              <a:ext uri="{FF2B5EF4-FFF2-40B4-BE49-F238E27FC236}">
                <a16:creationId xmlns:a16="http://schemas.microsoft.com/office/drawing/2014/main" id="{B0292BE1-6170-19F4-F065-08FD08688D63}"/>
              </a:ext>
            </a:extLst>
          </p:cNvPr>
          <p:cNvPicPr>
            <a:picLocks noChangeAspect="1"/>
          </p:cNvPicPr>
          <p:nvPr/>
        </p:nvPicPr>
        <p:blipFill>
          <a:blip r:embed="rId6"/>
          <a:stretch>
            <a:fillRect/>
          </a:stretch>
        </p:blipFill>
        <p:spPr>
          <a:xfrm>
            <a:off x="6891685" y="2402843"/>
            <a:ext cx="5000625" cy="4400550"/>
          </a:xfrm>
          <a:prstGeom prst="rect">
            <a:avLst/>
          </a:prstGeom>
          <a:ln>
            <a:solidFill>
              <a:schemeClr val="tx1"/>
            </a:solidFill>
          </a:ln>
        </p:spPr>
      </p:pic>
    </p:spTree>
    <p:extLst>
      <p:ext uri="{BB962C8B-B14F-4D97-AF65-F5344CB8AC3E}">
        <p14:creationId xmlns:p14="http://schemas.microsoft.com/office/powerpoint/2010/main" val="364176841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787BBC-CFF0-760A-7593-3E6E576D2957}"/>
            </a:ext>
          </a:extLst>
        </p:cNvPr>
        <p:cNvGrpSpPr/>
        <p:nvPr/>
      </p:nvGrpSpPr>
      <p:grpSpPr>
        <a:xfrm>
          <a:off x="0" y="0"/>
          <a:ext cx="0" cy="0"/>
          <a:chOff x="0" y="0"/>
          <a:chExt cx="0" cy="0"/>
        </a:xfrm>
      </p:grpSpPr>
      <p:pic>
        <p:nvPicPr>
          <p:cNvPr id="7" name="Picture 2" descr="Historia de Python - Wikipedia, la enciclopedia libre">
            <a:extLst>
              <a:ext uri="{FF2B5EF4-FFF2-40B4-BE49-F238E27FC236}">
                <a16:creationId xmlns:a16="http://schemas.microsoft.com/office/drawing/2014/main" id="{37CB57CE-E74D-E8CA-FA2A-CD468CFC6D3D}"/>
              </a:ext>
            </a:extLst>
          </p:cNvPr>
          <p:cNvPicPr>
            <a:picLocks noChangeAspect="1" noChangeArrowheads="1"/>
          </p:cNvPicPr>
          <p:nvPr/>
        </p:nvPicPr>
        <p:blipFill rotWithShape="1">
          <a:blip r:embed="rId3">
            <a:alphaModFix amt="50000"/>
            <a:extLst>
              <a:ext uri="{BEBA8EAE-BF5A-486C-A8C5-ECC9F3942E4B}">
                <a14:imgProps xmlns:a14="http://schemas.microsoft.com/office/drawing/2010/main">
                  <a14:imgLayer r:embed="rId4">
                    <a14:imgEffect>
                      <a14:saturation sat="33000"/>
                    </a14:imgEffect>
                  </a14:imgLayer>
                </a14:imgProps>
              </a:ext>
              <a:ext uri="{28A0092B-C50C-407E-A947-70E740481C1C}">
                <a14:useLocalDpi xmlns:a14="http://schemas.microsoft.com/office/drawing/2010/main" val="0"/>
              </a:ext>
            </a:extLst>
          </a:blip>
          <a:srcRect r="12696" b="30695"/>
          <a:stretch/>
        </p:blipFill>
        <p:spPr bwMode="auto">
          <a:xfrm>
            <a:off x="7522981" y="2789978"/>
            <a:ext cx="4669019" cy="4068022"/>
          </a:xfrm>
          <a:prstGeom prst="rect">
            <a:avLst/>
          </a:prstGeom>
          <a:noFill/>
          <a:extLst>
            <a:ext uri="{909E8E84-426E-40DD-AFC4-6F175D3DCCD1}">
              <a14:hiddenFill xmlns:a14="http://schemas.microsoft.com/office/drawing/2010/main">
                <a:solidFill>
                  <a:srgbClr val="FFFFFF"/>
                </a:solidFill>
              </a14:hiddenFill>
            </a:ext>
          </a:extLst>
        </p:spPr>
      </p:pic>
      <p:sp>
        <p:nvSpPr>
          <p:cNvPr id="6" name="Título 1">
            <a:extLst>
              <a:ext uri="{FF2B5EF4-FFF2-40B4-BE49-F238E27FC236}">
                <a16:creationId xmlns:a16="http://schemas.microsoft.com/office/drawing/2014/main" id="{4A730BA9-D57F-8998-6AF8-5F3C9E8DC43A}"/>
              </a:ext>
            </a:extLst>
          </p:cNvPr>
          <p:cNvSpPr txBox="1">
            <a:spLocks/>
          </p:cNvSpPr>
          <p:nvPr/>
        </p:nvSpPr>
        <p:spPr>
          <a:xfrm>
            <a:off x="15755" y="178802"/>
            <a:ext cx="9144000" cy="324289"/>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s-ES" sz="1800" dirty="0">
                <a:latin typeface="Cascadia Code" panose="020B0609020000020004" pitchFamily="49" charset="0"/>
                <a:ea typeface="Cascadia Code" panose="020B0609020000020004" pitchFamily="49" charset="0"/>
                <a:cs typeface="Cascadia Code" panose="020B0609020000020004" pitchFamily="49" charset="0"/>
              </a:rPr>
              <a:t>Unidad 1. Introducción a la Programación de Inteligencia Artificial</a:t>
            </a:r>
          </a:p>
        </p:txBody>
      </p:sp>
      <p:pic>
        <p:nvPicPr>
          <p:cNvPr id="9" name="Imagen 8" descr="Imagen que contiene señal, reloj&#10;&#10;Descripción generada automáticamente">
            <a:extLst>
              <a:ext uri="{FF2B5EF4-FFF2-40B4-BE49-F238E27FC236}">
                <a16:creationId xmlns:a16="http://schemas.microsoft.com/office/drawing/2014/main" id="{1F25934B-60E3-40F1-86CE-AAC45FBE87D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995660" y="26017"/>
            <a:ext cx="1180585" cy="979885"/>
          </a:xfrm>
          <a:prstGeom prst="rect">
            <a:avLst/>
          </a:prstGeom>
        </p:spPr>
      </p:pic>
      <p:sp>
        <p:nvSpPr>
          <p:cNvPr id="24" name="CuadroTexto 23">
            <a:extLst>
              <a:ext uri="{FF2B5EF4-FFF2-40B4-BE49-F238E27FC236}">
                <a16:creationId xmlns:a16="http://schemas.microsoft.com/office/drawing/2014/main" id="{D9F39BF0-5D66-96A5-26CE-B7058B4355F7}"/>
              </a:ext>
            </a:extLst>
          </p:cNvPr>
          <p:cNvSpPr txBox="1"/>
          <p:nvPr/>
        </p:nvSpPr>
        <p:spPr>
          <a:xfrm>
            <a:off x="599378" y="1601572"/>
            <a:ext cx="11292931" cy="1931811"/>
          </a:xfrm>
          <a:prstGeom prst="rect">
            <a:avLst/>
          </a:prstGeom>
          <a:noFill/>
        </p:spPr>
        <p:txBody>
          <a:bodyPr wrap="square">
            <a:spAutoFit/>
          </a:bodyPr>
          <a:lstStyle/>
          <a:p>
            <a:pPr marL="285750" indent="-285750">
              <a:lnSpc>
                <a:spcPct val="150000"/>
              </a:lnSpc>
              <a:buFont typeface="Wingdings" panose="05000000000000000000" pitchFamily="2" charset="2"/>
              <a:buChar char="q"/>
            </a:pPr>
            <a:r>
              <a:rPr lang="es-ES" sz="1600" dirty="0">
                <a:latin typeface="Cascadia Code" panose="020B0609020000020004" pitchFamily="49" charset="0"/>
                <a:ea typeface="Cascadia Code" panose="020B0609020000020004" pitchFamily="49" charset="0"/>
                <a:cs typeface="Cascadia Code" panose="020B0609020000020004" pitchFamily="49" charset="0"/>
              </a:rPr>
              <a:t>El lenguaje de marcado </a:t>
            </a:r>
            <a:r>
              <a:rPr lang="es-ES" sz="1600" dirty="0" err="1">
                <a:highlight>
                  <a:srgbClr val="BC451B"/>
                </a:highlight>
                <a:latin typeface="Cascadia Code" panose="020B0609020000020004" pitchFamily="49" charset="0"/>
                <a:ea typeface="Cascadia Code" panose="020B0609020000020004" pitchFamily="49" charset="0"/>
                <a:cs typeface="Cascadia Code" panose="020B0609020000020004" pitchFamily="49" charset="0"/>
              </a:rPr>
              <a:t>Markdown</a:t>
            </a:r>
            <a:r>
              <a:rPr lang="es-ES" sz="1600" dirty="0">
                <a:latin typeface="Cascadia Code" panose="020B0609020000020004" pitchFamily="49" charset="0"/>
                <a:ea typeface="Cascadia Code" panose="020B0609020000020004" pitchFamily="49" charset="0"/>
                <a:cs typeface="Cascadia Code" panose="020B0609020000020004" pitchFamily="49" charset="0"/>
              </a:rPr>
              <a:t> (celda de texto), da formato al texto en las celdas de explicación, permitiéndonos utilizar títulos, negritas, listas, enlaces…</a:t>
            </a:r>
          </a:p>
          <a:p>
            <a:pPr>
              <a:lnSpc>
                <a:spcPct val="150000"/>
              </a:lnSpc>
            </a:pPr>
            <a:endParaRPr lang="es-ES" dirty="0">
              <a:latin typeface="Cascadia Code" panose="020B0609020000020004" pitchFamily="49" charset="0"/>
              <a:ea typeface="Cascadia Code" panose="020B0609020000020004" pitchFamily="49" charset="0"/>
              <a:cs typeface="Cascadia Code" panose="020B0609020000020004" pitchFamily="49" charset="0"/>
            </a:endParaRPr>
          </a:p>
          <a:p>
            <a:endParaRPr lang="es-ES" dirty="0">
              <a:latin typeface="Cascadia Code" panose="020B0609020000020004" pitchFamily="49" charset="0"/>
              <a:ea typeface="Cascadia Code" panose="020B0609020000020004" pitchFamily="49" charset="0"/>
              <a:cs typeface="Cascadia Code" panose="020B0609020000020004" pitchFamily="49" charset="0"/>
            </a:endParaRPr>
          </a:p>
          <a:p>
            <a:pPr>
              <a:lnSpc>
                <a:spcPct val="150000"/>
              </a:lnSpc>
            </a:pPr>
            <a:endParaRPr lang="es-ES" sz="2000" dirty="0">
              <a:highlight>
                <a:srgbClr val="008080"/>
              </a:highlight>
              <a:latin typeface="Cascadia Code" panose="020B0609020000020004" pitchFamily="49" charset="0"/>
              <a:ea typeface="Cascadia Code" panose="020B0609020000020004" pitchFamily="49" charset="0"/>
              <a:cs typeface="Cascadia Code" panose="020B0609020000020004" pitchFamily="49" charset="0"/>
            </a:endParaRPr>
          </a:p>
        </p:txBody>
      </p:sp>
      <p:sp>
        <p:nvSpPr>
          <p:cNvPr id="2" name="CuadroTexto 1">
            <a:extLst>
              <a:ext uri="{FF2B5EF4-FFF2-40B4-BE49-F238E27FC236}">
                <a16:creationId xmlns:a16="http://schemas.microsoft.com/office/drawing/2014/main" id="{746CEB4D-E1FB-32CA-B57B-C14D03E3C45B}"/>
              </a:ext>
            </a:extLst>
          </p:cNvPr>
          <p:cNvSpPr txBox="1"/>
          <p:nvPr/>
        </p:nvSpPr>
        <p:spPr>
          <a:xfrm>
            <a:off x="0" y="6488668"/>
            <a:ext cx="7042150" cy="369332"/>
          </a:xfrm>
          <a:prstGeom prst="rect">
            <a:avLst/>
          </a:prstGeom>
          <a:noFill/>
        </p:spPr>
        <p:txBody>
          <a:bodyPr wrap="square">
            <a:spAutoFit/>
          </a:bodyPr>
          <a:lstStyle/>
          <a:p>
            <a:r>
              <a:rPr lang="es-ES" dirty="0">
                <a:latin typeface="Cascadia Code" panose="020B0609020000020004" pitchFamily="49" charset="0"/>
                <a:ea typeface="Cascadia Code" panose="020B0609020000020004" pitchFamily="49" charset="0"/>
                <a:cs typeface="Cascadia Code" panose="020B0609020000020004" pitchFamily="49" charset="0"/>
              </a:rPr>
              <a:t>64</a:t>
            </a:r>
            <a:endParaRPr lang="es-ES" dirty="0"/>
          </a:p>
        </p:txBody>
      </p:sp>
      <p:cxnSp>
        <p:nvCxnSpPr>
          <p:cNvPr id="22" name="Conector recto 21">
            <a:extLst>
              <a:ext uri="{FF2B5EF4-FFF2-40B4-BE49-F238E27FC236}">
                <a16:creationId xmlns:a16="http://schemas.microsoft.com/office/drawing/2014/main" id="{285A2CED-7CC3-50D1-E4A8-C3F6360000D4}"/>
              </a:ext>
            </a:extLst>
          </p:cNvPr>
          <p:cNvCxnSpPr>
            <a:cxnSpLocks/>
            <a:endCxn id="23" idx="1"/>
          </p:cNvCxnSpPr>
          <p:nvPr/>
        </p:nvCxnSpPr>
        <p:spPr>
          <a:xfrm flipV="1">
            <a:off x="15755" y="955260"/>
            <a:ext cx="2765545" cy="2219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Rectángulo: esquinas redondeadas 22">
            <a:extLst>
              <a:ext uri="{FF2B5EF4-FFF2-40B4-BE49-F238E27FC236}">
                <a16:creationId xmlns:a16="http://schemas.microsoft.com/office/drawing/2014/main" id="{816591FD-37F4-3AAB-42A4-F71B10E73F9B}"/>
              </a:ext>
            </a:extLst>
          </p:cNvPr>
          <p:cNvSpPr/>
          <p:nvPr/>
        </p:nvSpPr>
        <p:spPr>
          <a:xfrm>
            <a:off x="2781300" y="714560"/>
            <a:ext cx="6378455" cy="481399"/>
          </a:xfrm>
          <a:prstGeom prst="roundRect">
            <a:avLst/>
          </a:prstGeom>
          <a:solidFill>
            <a:srgbClr val="FFFFFF">
              <a:alpha val="20000"/>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25" name="Conector recto 24">
            <a:extLst>
              <a:ext uri="{FF2B5EF4-FFF2-40B4-BE49-F238E27FC236}">
                <a16:creationId xmlns:a16="http://schemas.microsoft.com/office/drawing/2014/main" id="{1F2DEE72-080F-D582-10DA-BB4510568E32}"/>
              </a:ext>
            </a:extLst>
          </p:cNvPr>
          <p:cNvCxnSpPr>
            <a:cxnSpLocks/>
            <a:stCxn id="23" idx="3"/>
          </p:cNvCxnSpPr>
          <p:nvPr/>
        </p:nvCxnSpPr>
        <p:spPr>
          <a:xfrm>
            <a:off x="9159755" y="955260"/>
            <a:ext cx="3016490" cy="4253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 name="CuadroTexto 2">
            <a:extLst>
              <a:ext uri="{FF2B5EF4-FFF2-40B4-BE49-F238E27FC236}">
                <a16:creationId xmlns:a16="http://schemas.microsoft.com/office/drawing/2014/main" id="{ED271212-30A2-7A3B-1536-509AFAA62ABD}"/>
              </a:ext>
            </a:extLst>
          </p:cNvPr>
          <p:cNvSpPr txBox="1"/>
          <p:nvPr/>
        </p:nvSpPr>
        <p:spPr>
          <a:xfrm>
            <a:off x="3197801" y="693649"/>
            <a:ext cx="5796396" cy="523220"/>
          </a:xfrm>
          <a:prstGeom prst="rect">
            <a:avLst/>
          </a:prstGeom>
          <a:noFill/>
        </p:spPr>
        <p:txBody>
          <a:bodyPr wrap="square">
            <a:spAutoFit/>
          </a:bodyPr>
          <a:lstStyle/>
          <a:p>
            <a:pPr algn="ctr"/>
            <a:r>
              <a:rPr lang="es-ES" sz="2800" dirty="0">
                <a:latin typeface="Cascadia Code" panose="020B0609020000020004" pitchFamily="49" charset="0"/>
                <a:ea typeface="Cascadia Code" panose="020B0609020000020004" pitchFamily="49" charset="0"/>
                <a:cs typeface="Cascadia Code" panose="020B0609020000020004" pitchFamily="49" charset="0"/>
              </a:rPr>
              <a:t>¿Qué es un Notebook?</a:t>
            </a:r>
          </a:p>
        </p:txBody>
      </p:sp>
      <p:pic>
        <p:nvPicPr>
          <p:cNvPr id="5" name="Imagen 4">
            <a:extLst>
              <a:ext uri="{FF2B5EF4-FFF2-40B4-BE49-F238E27FC236}">
                <a16:creationId xmlns:a16="http://schemas.microsoft.com/office/drawing/2014/main" id="{AD3255F4-AA5A-DBEF-5332-72519DAE032C}"/>
              </a:ext>
            </a:extLst>
          </p:cNvPr>
          <p:cNvPicPr>
            <a:picLocks noChangeAspect="1"/>
          </p:cNvPicPr>
          <p:nvPr/>
        </p:nvPicPr>
        <p:blipFill>
          <a:blip r:embed="rId6"/>
          <a:stretch>
            <a:fillRect/>
          </a:stretch>
        </p:blipFill>
        <p:spPr>
          <a:xfrm>
            <a:off x="1086478" y="2586303"/>
            <a:ext cx="5009521" cy="3988846"/>
          </a:xfrm>
          <a:prstGeom prst="rect">
            <a:avLst/>
          </a:prstGeom>
          <a:ln>
            <a:solidFill>
              <a:schemeClr val="tx1"/>
            </a:solidFill>
          </a:ln>
        </p:spPr>
      </p:pic>
      <p:pic>
        <p:nvPicPr>
          <p:cNvPr id="10" name="Imagen 9">
            <a:extLst>
              <a:ext uri="{FF2B5EF4-FFF2-40B4-BE49-F238E27FC236}">
                <a16:creationId xmlns:a16="http://schemas.microsoft.com/office/drawing/2014/main" id="{B6ABFD36-4342-7AB9-DE9F-71D6D111EC3D}"/>
              </a:ext>
            </a:extLst>
          </p:cNvPr>
          <p:cNvPicPr>
            <a:picLocks noChangeAspect="1"/>
          </p:cNvPicPr>
          <p:nvPr/>
        </p:nvPicPr>
        <p:blipFill>
          <a:blip r:embed="rId7"/>
          <a:stretch>
            <a:fillRect/>
          </a:stretch>
        </p:blipFill>
        <p:spPr>
          <a:xfrm>
            <a:off x="6292234" y="4129053"/>
            <a:ext cx="5403926" cy="2166297"/>
          </a:xfrm>
          <a:prstGeom prst="rect">
            <a:avLst/>
          </a:prstGeom>
          <a:ln>
            <a:solidFill>
              <a:schemeClr val="tx1"/>
            </a:solidFill>
          </a:ln>
        </p:spPr>
      </p:pic>
    </p:spTree>
    <p:extLst>
      <p:ext uri="{BB962C8B-B14F-4D97-AF65-F5344CB8AC3E}">
        <p14:creationId xmlns:p14="http://schemas.microsoft.com/office/powerpoint/2010/main" val="37669289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3FD57F-B15E-61AF-9E7D-0B09CDE914C4}"/>
            </a:ext>
          </a:extLst>
        </p:cNvPr>
        <p:cNvGrpSpPr/>
        <p:nvPr/>
      </p:nvGrpSpPr>
      <p:grpSpPr>
        <a:xfrm>
          <a:off x="0" y="0"/>
          <a:ext cx="0" cy="0"/>
          <a:chOff x="0" y="0"/>
          <a:chExt cx="0" cy="0"/>
        </a:xfrm>
      </p:grpSpPr>
      <p:sp>
        <p:nvSpPr>
          <p:cNvPr id="6" name="Título 1">
            <a:extLst>
              <a:ext uri="{FF2B5EF4-FFF2-40B4-BE49-F238E27FC236}">
                <a16:creationId xmlns:a16="http://schemas.microsoft.com/office/drawing/2014/main" id="{89D4CC35-AD0D-CCAB-D43A-F51CEEF20E61}"/>
              </a:ext>
            </a:extLst>
          </p:cNvPr>
          <p:cNvSpPr txBox="1">
            <a:spLocks/>
          </p:cNvSpPr>
          <p:nvPr/>
        </p:nvSpPr>
        <p:spPr>
          <a:xfrm>
            <a:off x="15755" y="178802"/>
            <a:ext cx="9144000" cy="324289"/>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s-ES" sz="1800" dirty="0">
                <a:latin typeface="Cascadia Code" panose="020B0609020000020004" pitchFamily="49" charset="0"/>
                <a:ea typeface="Cascadia Code" panose="020B0609020000020004" pitchFamily="49" charset="0"/>
                <a:cs typeface="Cascadia Code" panose="020B0609020000020004" pitchFamily="49" charset="0"/>
              </a:rPr>
              <a:t>Unidad 1. Introducción a la Programación de Inteligencia Artificial</a:t>
            </a:r>
          </a:p>
        </p:txBody>
      </p:sp>
      <p:pic>
        <p:nvPicPr>
          <p:cNvPr id="9" name="Imagen 8" descr="Imagen que contiene señal, reloj&#10;&#10;Descripción generada automáticamente">
            <a:extLst>
              <a:ext uri="{FF2B5EF4-FFF2-40B4-BE49-F238E27FC236}">
                <a16:creationId xmlns:a16="http://schemas.microsoft.com/office/drawing/2014/main" id="{C31A9D21-F585-B3B6-91E3-6F5110E6BA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95660" y="26017"/>
            <a:ext cx="1180585" cy="979885"/>
          </a:xfrm>
          <a:prstGeom prst="rect">
            <a:avLst/>
          </a:prstGeom>
        </p:spPr>
      </p:pic>
      <p:cxnSp>
        <p:nvCxnSpPr>
          <p:cNvPr id="10" name="Conector recto 9">
            <a:extLst>
              <a:ext uri="{FF2B5EF4-FFF2-40B4-BE49-F238E27FC236}">
                <a16:creationId xmlns:a16="http://schemas.microsoft.com/office/drawing/2014/main" id="{40822EAB-7823-17FD-CFD8-396875BA465F}"/>
              </a:ext>
            </a:extLst>
          </p:cNvPr>
          <p:cNvCxnSpPr>
            <a:cxnSpLocks/>
            <a:endCxn id="11" idx="1"/>
          </p:cNvCxnSpPr>
          <p:nvPr/>
        </p:nvCxnSpPr>
        <p:spPr>
          <a:xfrm>
            <a:off x="15755" y="977450"/>
            <a:ext cx="2830314" cy="848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Rectángulo: esquinas redondeadas 10">
            <a:extLst>
              <a:ext uri="{FF2B5EF4-FFF2-40B4-BE49-F238E27FC236}">
                <a16:creationId xmlns:a16="http://schemas.microsoft.com/office/drawing/2014/main" id="{498E7826-006F-B28E-F350-EF8F4FBA51FE}"/>
              </a:ext>
            </a:extLst>
          </p:cNvPr>
          <p:cNvSpPr/>
          <p:nvPr/>
        </p:nvSpPr>
        <p:spPr>
          <a:xfrm>
            <a:off x="2846069" y="714560"/>
            <a:ext cx="6313685" cy="542740"/>
          </a:xfrm>
          <a:prstGeom prst="roundRect">
            <a:avLst/>
          </a:prstGeom>
          <a:solidFill>
            <a:srgbClr val="FFFFFF">
              <a:alpha val="20000"/>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2" name="Conector recto 11">
            <a:extLst>
              <a:ext uri="{FF2B5EF4-FFF2-40B4-BE49-F238E27FC236}">
                <a16:creationId xmlns:a16="http://schemas.microsoft.com/office/drawing/2014/main" id="{16651306-CF55-343D-F554-F2F5784681AE}"/>
              </a:ext>
            </a:extLst>
          </p:cNvPr>
          <p:cNvCxnSpPr>
            <a:cxnSpLocks/>
            <a:stCxn id="11" idx="3"/>
          </p:cNvCxnSpPr>
          <p:nvPr/>
        </p:nvCxnSpPr>
        <p:spPr>
          <a:xfrm>
            <a:off x="9159754" y="985930"/>
            <a:ext cx="3016491" cy="1186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CuadroTexto 21">
            <a:extLst>
              <a:ext uri="{FF2B5EF4-FFF2-40B4-BE49-F238E27FC236}">
                <a16:creationId xmlns:a16="http://schemas.microsoft.com/office/drawing/2014/main" id="{8DAB0C1C-AE44-100F-44CF-9E3E35AB09EB}"/>
              </a:ext>
            </a:extLst>
          </p:cNvPr>
          <p:cNvSpPr txBox="1"/>
          <p:nvPr/>
        </p:nvSpPr>
        <p:spPr>
          <a:xfrm>
            <a:off x="3535680" y="693830"/>
            <a:ext cx="5120640" cy="584775"/>
          </a:xfrm>
          <a:prstGeom prst="rect">
            <a:avLst/>
          </a:prstGeom>
          <a:noFill/>
        </p:spPr>
        <p:txBody>
          <a:bodyPr wrap="square">
            <a:spAutoFit/>
          </a:bodyPr>
          <a:lstStyle/>
          <a:p>
            <a:pPr algn="ctr"/>
            <a:r>
              <a:rPr lang="es-ES" sz="3200" dirty="0">
                <a:latin typeface="Cascadia Code" panose="020B0609020000020004" pitchFamily="49" charset="0"/>
                <a:ea typeface="Cascadia Code" panose="020B0609020000020004" pitchFamily="49" charset="0"/>
                <a:cs typeface="Cascadia Code" panose="020B0609020000020004" pitchFamily="49" charset="0"/>
              </a:rPr>
              <a:t>Atajos </a:t>
            </a:r>
            <a:r>
              <a:rPr lang="es-ES" sz="3200" dirty="0" err="1">
                <a:latin typeface="Cascadia Code" panose="020B0609020000020004" pitchFamily="49" charset="0"/>
                <a:ea typeface="Cascadia Code" panose="020B0609020000020004" pitchFamily="49" charset="0"/>
                <a:cs typeface="Cascadia Code" panose="020B0609020000020004" pitchFamily="49" charset="0"/>
              </a:rPr>
              <a:t>VSCode</a:t>
            </a:r>
            <a:endParaRPr lang="es-ES" sz="3200" dirty="0"/>
          </a:p>
        </p:txBody>
      </p:sp>
      <p:sp>
        <p:nvSpPr>
          <p:cNvPr id="24" name="CuadroTexto 23">
            <a:extLst>
              <a:ext uri="{FF2B5EF4-FFF2-40B4-BE49-F238E27FC236}">
                <a16:creationId xmlns:a16="http://schemas.microsoft.com/office/drawing/2014/main" id="{03D5C34A-AE4F-D179-3696-C5E244C935E8}"/>
              </a:ext>
            </a:extLst>
          </p:cNvPr>
          <p:cNvSpPr txBox="1"/>
          <p:nvPr/>
        </p:nvSpPr>
        <p:spPr>
          <a:xfrm>
            <a:off x="599379" y="1601572"/>
            <a:ext cx="10747296" cy="5909310"/>
          </a:xfrm>
          <a:prstGeom prst="rect">
            <a:avLst/>
          </a:prstGeom>
          <a:noFill/>
        </p:spPr>
        <p:txBody>
          <a:bodyPr wrap="square">
            <a:spAutoFit/>
          </a:bodyPr>
          <a:lstStyle/>
          <a:p>
            <a:pPr marL="285750" indent="-285750">
              <a:buFont typeface="Wingdings" panose="05000000000000000000" pitchFamily="2" charset="2"/>
              <a:buChar char="q"/>
            </a:pPr>
            <a:r>
              <a:rPr lang="es-ES" dirty="0">
                <a:highlight>
                  <a:srgbClr val="BC451B"/>
                </a:highlight>
                <a:latin typeface="Cascadia Code" panose="020B0609020000020004" pitchFamily="49" charset="0"/>
                <a:ea typeface="Cascadia Code" panose="020B0609020000020004" pitchFamily="49" charset="0"/>
                <a:cs typeface="Cascadia Code" panose="020B0609020000020004" pitchFamily="49" charset="0"/>
              </a:rPr>
              <a:t>Visual Studio </a:t>
            </a:r>
            <a:r>
              <a:rPr lang="es-ES" dirty="0" err="1">
                <a:highlight>
                  <a:srgbClr val="BC451B"/>
                </a:highlight>
                <a:latin typeface="Cascadia Code" panose="020B0609020000020004" pitchFamily="49" charset="0"/>
                <a:ea typeface="Cascadia Code" panose="020B0609020000020004" pitchFamily="49" charset="0"/>
                <a:cs typeface="Cascadia Code" panose="020B0609020000020004" pitchFamily="49" charset="0"/>
              </a:rPr>
              <a:t>Code</a:t>
            </a:r>
            <a:endParaRPr lang="es-ES" dirty="0">
              <a:highlight>
                <a:srgbClr val="BC451B"/>
              </a:highlight>
              <a:latin typeface="Cascadia Code" panose="020B0609020000020004" pitchFamily="49" charset="0"/>
              <a:ea typeface="Cascadia Code" panose="020B0609020000020004" pitchFamily="49" charset="0"/>
              <a:cs typeface="Cascadia Code" panose="020B0609020000020004" pitchFamily="49" charset="0"/>
            </a:endParaRPr>
          </a:p>
          <a:p>
            <a:pPr marL="285750" indent="-285750">
              <a:buFont typeface="Wingdings" panose="05000000000000000000" pitchFamily="2" charset="2"/>
              <a:buChar char="q"/>
            </a:pPr>
            <a:endParaRPr lang="es-ES" dirty="0">
              <a:latin typeface="Cascadia Code" panose="020B0609020000020004" pitchFamily="49" charset="0"/>
              <a:ea typeface="Cascadia Code" panose="020B0609020000020004" pitchFamily="49" charset="0"/>
              <a:cs typeface="Cascadia Code" panose="020B0609020000020004" pitchFamily="49" charset="0"/>
            </a:endParaRPr>
          </a:p>
          <a:p>
            <a:r>
              <a:rPr lang="es-ES" dirty="0">
                <a:latin typeface="Cascadia Code" panose="020B0609020000020004" pitchFamily="49" charset="0"/>
                <a:ea typeface="Cascadia Code" panose="020B0609020000020004" pitchFamily="49" charset="0"/>
                <a:cs typeface="Cascadia Code" panose="020B0609020000020004" pitchFamily="49" charset="0"/>
              </a:rPr>
              <a:t>Un </a:t>
            </a:r>
            <a:r>
              <a:rPr lang="es-ES" dirty="0" err="1">
                <a:solidFill>
                  <a:srgbClr val="00B0F0"/>
                </a:solidFill>
                <a:latin typeface="Cascadia Code" panose="020B0609020000020004" pitchFamily="49" charset="0"/>
                <a:ea typeface="Cascadia Code" panose="020B0609020000020004" pitchFamily="49" charset="0"/>
                <a:cs typeface="Cascadia Code" panose="020B0609020000020004" pitchFamily="49" charset="0"/>
              </a:rPr>
              <a:t>Snippet</a:t>
            </a:r>
            <a:r>
              <a:rPr lang="es-ES" dirty="0">
                <a:latin typeface="Cascadia Code" panose="020B0609020000020004" pitchFamily="49" charset="0"/>
                <a:ea typeface="Cascadia Code" panose="020B0609020000020004" pitchFamily="49" charset="0"/>
                <a:cs typeface="Cascadia Code" panose="020B0609020000020004" pitchFamily="49" charset="0"/>
              </a:rPr>
              <a:t> es una forma de “programar” atajos en </a:t>
            </a:r>
            <a:r>
              <a:rPr lang="es-ES" dirty="0" err="1">
                <a:latin typeface="Cascadia Code" panose="020B0609020000020004" pitchFamily="49" charset="0"/>
                <a:ea typeface="Cascadia Code" panose="020B0609020000020004" pitchFamily="49" charset="0"/>
                <a:cs typeface="Cascadia Code" panose="020B0609020000020004" pitchFamily="49" charset="0"/>
              </a:rPr>
              <a:t>VSCode</a:t>
            </a:r>
            <a:r>
              <a:rPr lang="es-ES" dirty="0">
                <a:latin typeface="Cascadia Code" panose="020B0609020000020004" pitchFamily="49" charset="0"/>
                <a:ea typeface="Cascadia Code" panose="020B0609020000020004" pitchFamily="49" charset="0"/>
                <a:cs typeface="Cascadia Code" panose="020B0609020000020004" pitchFamily="49" charset="0"/>
              </a:rPr>
              <a:t> que nos puede resultar muy útil trabajando con el lenguaje Python. </a:t>
            </a:r>
          </a:p>
          <a:p>
            <a:endParaRPr lang="es-ES" dirty="0">
              <a:latin typeface="Cascadia Code" panose="020B0609020000020004" pitchFamily="49" charset="0"/>
              <a:ea typeface="Cascadia Code" panose="020B0609020000020004" pitchFamily="49" charset="0"/>
              <a:cs typeface="Cascadia Code" panose="020B0609020000020004" pitchFamily="49" charset="0"/>
            </a:endParaRPr>
          </a:p>
          <a:p>
            <a:r>
              <a:rPr lang="es-ES" dirty="0">
                <a:latin typeface="Cascadia Code" panose="020B0609020000020004" pitchFamily="49" charset="0"/>
                <a:ea typeface="Cascadia Code" panose="020B0609020000020004" pitchFamily="49" charset="0"/>
                <a:cs typeface="Cascadia Code" panose="020B0609020000020004" pitchFamily="49" charset="0"/>
              </a:rPr>
              <a:t>Para acceder a la configuración de </a:t>
            </a:r>
            <a:r>
              <a:rPr lang="es-ES" dirty="0" err="1">
                <a:latin typeface="Cascadia Code" panose="020B0609020000020004" pitchFamily="49" charset="0"/>
                <a:ea typeface="Cascadia Code" panose="020B0609020000020004" pitchFamily="49" charset="0"/>
                <a:cs typeface="Cascadia Code" panose="020B0609020000020004" pitchFamily="49" charset="0"/>
              </a:rPr>
              <a:t>Snippets</a:t>
            </a:r>
            <a:r>
              <a:rPr lang="es-ES" dirty="0">
                <a:latin typeface="Cascadia Code" panose="020B0609020000020004" pitchFamily="49" charset="0"/>
                <a:ea typeface="Cascadia Code" panose="020B0609020000020004" pitchFamily="49" charset="0"/>
                <a:cs typeface="Cascadia Code" panose="020B0609020000020004" pitchFamily="49" charset="0"/>
              </a:rPr>
              <a:t>, podemos pulsar </a:t>
            </a:r>
            <a:r>
              <a:rPr lang="es-ES" dirty="0" err="1">
                <a:highlight>
                  <a:srgbClr val="008080"/>
                </a:highlight>
                <a:latin typeface="Cascadia Code" panose="020B0609020000020004" pitchFamily="49" charset="0"/>
                <a:ea typeface="Cascadia Code" panose="020B0609020000020004" pitchFamily="49" charset="0"/>
                <a:cs typeface="Cascadia Code" panose="020B0609020000020004" pitchFamily="49" charset="0"/>
              </a:rPr>
              <a:t>CTRL+Shift+P</a:t>
            </a:r>
            <a:r>
              <a:rPr lang="es-ES" dirty="0">
                <a:latin typeface="Cascadia Code" panose="020B0609020000020004" pitchFamily="49" charset="0"/>
                <a:ea typeface="Cascadia Code" panose="020B0609020000020004" pitchFamily="49" charset="0"/>
                <a:cs typeface="Cascadia Code" panose="020B0609020000020004" pitchFamily="49" charset="0"/>
              </a:rPr>
              <a:t> </a:t>
            </a:r>
            <a:r>
              <a:rPr lang="es-ES" dirty="0">
                <a:latin typeface="Cascadia Code" panose="020B0609020000020004" pitchFamily="49" charset="0"/>
                <a:ea typeface="Cascadia Code" panose="020B0609020000020004" pitchFamily="49" charset="0"/>
                <a:cs typeface="Cascadia Code" panose="020B0609020000020004" pitchFamily="49" charset="0"/>
                <a:sym typeface="Wingdings" panose="05000000000000000000" pitchFamily="2" charset="2"/>
              </a:rPr>
              <a:t> </a:t>
            </a:r>
            <a:r>
              <a:rPr lang="es-ES" dirty="0">
                <a:highlight>
                  <a:srgbClr val="008080"/>
                </a:highlight>
                <a:latin typeface="Cascadia Code" panose="020B0609020000020004" pitchFamily="49" charset="0"/>
                <a:ea typeface="Cascadia Code" panose="020B0609020000020004" pitchFamily="49" charset="0"/>
                <a:cs typeface="Cascadia Code" panose="020B0609020000020004" pitchFamily="49" charset="0"/>
                <a:sym typeface="Wingdings" panose="05000000000000000000" pitchFamily="2" charset="2"/>
              </a:rPr>
              <a:t>Configure </a:t>
            </a:r>
            <a:r>
              <a:rPr lang="es-ES" dirty="0" err="1">
                <a:highlight>
                  <a:srgbClr val="008080"/>
                </a:highlight>
                <a:latin typeface="Cascadia Code" panose="020B0609020000020004" pitchFamily="49" charset="0"/>
                <a:ea typeface="Cascadia Code" panose="020B0609020000020004" pitchFamily="49" charset="0"/>
                <a:cs typeface="Cascadia Code" panose="020B0609020000020004" pitchFamily="49" charset="0"/>
                <a:sym typeface="Wingdings" panose="05000000000000000000" pitchFamily="2" charset="2"/>
              </a:rPr>
              <a:t>User</a:t>
            </a:r>
            <a:r>
              <a:rPr lang="es-ES" dirty="0">
                <a:highlight>
                  <a:srgbClr val="008080"/>
                </a:highlight>
                <a:latin typeface="Cascadia Code" panose="020B0609020000020004" pitchFamily="49" charset="0"/>
                <a:ea typeface="Cascadia Code" panose="020B0609020000020004" pitchFamily="49" charset="0"/>
                <a:cs typeface="Cascadia Code" panose="020B0609020000020004" pitchFamily="49" charset="0"/>
                <a:sym typeface="Wingdings" panose="05000000000000000000" pitchFamily="2" charset="2"/>
              </a:rPr>
              <a:t> </a:t>
            </a:r>
            <a:r>
              <a:rPr lang="es-ES" dirty="0" err="1">
                <a:highlight>
                  <a:srgbClr val="008080"/>
                </a:highlight>
                <a:latin typeface="Cascadia Code" panose="020B0609020000020004" pitchFamily="49" charset="0"/>
                <a:ea typeface="Cascadia Code" panose="020B0609020000020004" pitchFamily="49" charset="0"/>
                <a:cs typeface="Cascadia Code" panose="020B0609020000020004" pitchFamily="49" charset="0"/>
                <a:sym typeface="Wingdings" panose="05000000000000000000" pitchFamily="2" charset="2"/>
              </a:rPr>
              <a:t>Snippets</a:t>
            </a:r>
            <a:r>
              <a:rPr lang="es-ES" dirty="0">
                <a:latin typeface="Cascadia Code" panose="020B0609020000020004" pitchFamily="49" charset="0"/>
                <a:ea typeface="Cascadia Code" panose="020B0609020000020004" pitchFamily="49" charset="0"/>
                <a:cs typeface="Cascadia Code" panose="020B0609020000020004" pitchFamily="49" charset="0"/>
                <a:sym typeface="Wingdings" panose="05000000000000000000" pitchFamily="2" charset="2"/>
              </a:rPr>
              <a:t>  </a:t>
            </a:r>
            <a:r>
              <a:rPr lang="es-ES" dirty="0">
                <a:highlight>
                  <a:srgbClr val="008080"/>
                </a:highlight>
                <a:latin typeface="Cascadia Code" panose="020B0609020000020004" pitchFamily="49" charset="0"/>
                <a:ea typeface="Cascadia Code" panose="020B0609020000020004" pitchFamily="49" charset="0"/>
                <a:cs typeface="Cascadia Code" panose="020B0609020000020004" pitchFamily="49" charset="0"/>
                <a:sym typeface="Wingdings" panose="05000000000000000000" pitchFamily="2" charset="2"/>
              </a:rPr>
              <a:t>Python</a:t>
            </a:r>
            <a:r>
              <a:rPr lang="es-ES" dirty="0">
                <a:latin typeface="Cascadia Code" panose="020B0609020000020004" pitchFamily="49" charset="0"/>
                <a:ea typeface="Cascadia Code" panose="020B0609020000020004" pitchFamily="49" charset="0"/>
                <a:cs typeface="Cascadia Code" panose="020B0609020000020004" pitchFamily="49" charset="0"/>
                <a:sym typeface="Wingdings" panose="05000000000000000000" pitchFamily="2" charset="2"/>
              </a:rPr>
              <a:t>, se abrirá un fichero JSON que puede recoger nuevos </a:t>
            </a:r>
            <a:r>
              <a:rPr lang="es-ES" dirty="0" err="1">
                <a:latin typeface="Cascadia Code" panose="020B0609020000020004" pitchFamily="49" charset="0"/>
                <a:ea typeface="Cascadia Code" panose="020B0609020000020004" pitchFamily="49" charset="0"/>
                <a:cs typeface="Cascadia Code" panose="020B0609020000020004" pitchFamily="49" charset="0"/>
                <a:sym typeface="Wingdings" panose="05000000000000000000" pitchFamily="2" charset="2"/>
              </a:rPr>
              <a:t>snippets</a:t>
            </a:r>
            <a:r>
              <a:rPr lang="es-ES" dirty="0">
                <a:latin typeface="Cascadia Code" panose="020B0609020000020004" pitchFamily="49" charset="0"/>
                <a:ea typeface="Cascadia Code" panose="020B0609020000020004" pitchFamily="49" charset="0"/>
                <a:cs typeface="Cascadia Code" panose="020B0609020000020004" pitchFamily="49" charset="0"/>
                <a:sym typeface="Wingdings" panose="05000000000000000000" pitchFamily="2" charset="2"/>
              </a:rPr>
              <a:t>. </a:t>
            </a:r>
          </a:p>
          <a:p>
            <a:endParaRPr lang="es-ES" dirty="0">
              <a:latin typeface="Cascadia Code" panose="020B0609020000020004" pitchFamily="49" charset="0"/>
              <a:ea typeface="Cascadia Code" panose="020B0609020000020004" pitchFamily="49" charset="0"/>
              <a:cs typeface="Cascadia Code" panose="020B0609020000020004" pitchFamily="49" charset="0"/>
              <a:sym typeface="Wingdings" panose="05000000000000000000" pitchFamily="2" charset="2"/>
            </a:endParaRPr>
          </a:p>
          <a:p>
            <a:r>
              <a:rPr lang="es-ES" dirty="0">
                <a:latin typeface="Cascadia Code" panose="020B0609020000020004" pitchFamily="49" charset="0"/>
                <a:ea typeface="Cascadia Code" panose="020B0609020000020004" pitchFamily="49" charset="0"/>
                <a:cs typeface="Cascadia Code" panose="020B0609020000020004" pitchFamily="49" charset="0"/>
                <a:sym typeface="Wingdings" panose="05000000000000000000" pitchFamily="2" charset="2"/>
              </a:rPr>
              <a:t>Vamos a hacer uno de prueba para atajar la plantilla base </a:t>
            </a:r>
            <a:r>
              <a:rPr lang="es-ES" dirty="0" err="1">
                <a:highlight>
                  <a:srgbClr val="D1AE2D"/>
                </a:highlight>
                <a:latin typeface="Cascadia Code" panose="020B0609020000020004" pitchFamily="49" charset="0"/>
                <a:ea typeface="Cascadia Code" panose="020B0609020000020004" pitchFamily="49" charset="0"/>
                <a:cs typeface="Cascadia Code" panose="020B0609020000020004" pitchFamily="49" charset="0"/>
                <a:sym typeface="Wingdings" panose="05000000000000000000" pitchFamily="2" charset="2"/>
              </a:rPr>
              <a:t>if-main</a:t>
            </a:r>
            <a:r>
              <a:rPr lang="es-ES" dirty="0">
                <a:latin typeface="Cascadia Code" panose="020B0609020000020004" pitchFamily="49" charset="0"/>
                <a:ea typeface="Cascadia Code" panose="020B0609020000020004" pitchFamily="49" charset="0"/>
                <a:cs typeface="Cascadia Code" panose="020B0609020000020004" pitchFamily="49" charset="0"/>
                <a:sym typeface="Wingdings" panose="05000000000000000000" pitchFamily="2" charset="2"/>
              </a:rPr>
              <a:t>: </a:t>
            </a:r>
            <a:endParaRPr lang="es-ES" dirty="0">
              <a:latin typeface="Cascadia Code" panose="020B0609020000020004" pitchFamily="49" charset="0"/>
              <a:ea typeface="Cascadia Code" panose="020B0609020000020004" pitchFamily="49" charset="0"/>
              <a:cs typeface="Cascadia Code" panose="020B0609020000020004" pitchFamily="49" charset="0"/>
            </a:endParaRPr>
          </a:p>
          <a:p>
            <a:endParaRPr lang="es-ES" dirty="0">
              <a:latin typeface="Cascadia Code" panose="020B0609020000020004" pitchFamily="49" charset="0"/>
              <a:ea typeface="Cascadia Code" panose="020B0609020000020004" pitchFamily="49" charset="0"/>
              <a:cs typeface="Cascadia Code" panose="020B0609020000020004" pitchFamily="49" charset="0"/>
            </a:endParaRPr>
          </a:p>
          <a:p>
            <a:endParaRPr lang="es-ES" dirty="0">
              <a:latin typeface="Cascadia Code" panose="020B0609020000020004" pitchFamily="49" charset="0"/>
              <a:ea typeface="Cascadia Code" panose="020B0609020000020004" pitchFamily="49" charset="0"/>
              <a:cs typeface="Cascadia Code" panose="020B0609020000020004" pitchFamily="49" charset="0"/>
            </a:endParaRPr>
          </a:p>
          <a:p>
            <a:endParaRPr lang="es-ES" dirty="0">
              <a:latin typeface="Cascadia Code" panose="020B0609020000020004" pitchFamily="49" charset="0"/>
              <a:ea typeface="Cascadia Code" panose="020B0609020000020004" pitchFamily="49" charset="0"/>
              <a:cs typeface="Cascadia Code" panose="020B0609020000020004" pitchFamily="49" charset="0"/>
            </a:endParaRPr>
          </a:p>
          <a:p>
            <a:endParaRPr lang="es-ES" dirty="0">
              <a:latin typeface="Cascadia Code" panose="020B0609020000020004" pitchFamily="49" charset="0"/>
              <a:ea typeface="Cascadia Code" panose="020B0609020000020004" pitchFamily="49" charset="0"/>
              <a:cs typeface="Cascadia Code" panose="020B0609020000020004" pitchFamily="49" charset="0"/>
            </a:endParaRPr>
          </a:p>
          <a:p>
            <a:endParaRPr lang="es-ES" dirty="0">
              <a:latin typeface="Cascadia Code" panose="020B0609020000020004" pitchFamily="49" charset="0"/>
              <a:ea typeface="Cascadia Code" panose="020B0609020000020004" pitchFamily="49" charset="0"/>
              <a:cs typeface="Cascadia Code" panose="020B0609020000020004" pitchFamily="49" charset="0"/>
            </a:endParaRPr>
          </a:p>
          <a:p>
            <a:endParaRPr lang="es-ES" dirty="0">
              <a:latin typeface="Cascadia Code" panose="020B0609020000020004" pitchFamily="49" charset="0"/>
              <a:ea typeface="Cascadia Code" panose="020B0609020000020004" pitchFamily="49" charset="0"/>
              <a:cs typeface="Cascadia Code" panose="020B0609020000020004" pitchFamily="49" charset="0"/>
            </a:endParaRPr>
          </a:p>
          <a:p>
            <a:endParaRPr lang="es-ES" dirty="0">
              <a:latin typeface="Cascadia Code" panose="020B0609020000020004" pitchFamily="49" charset="0"/>
              <a:ea typeface="Cascadia Code" panose="020B0609020000020004" pitchFamily="49" charset="0"/>
              <a:cs typeface="Cascadia Code" panose="020B0609020000020004" pitchFamily="49" charset="0"/>
            </a:endParaRPr>
          </a:p>
          <a:p>
            <a:endParaRPr lang="es-ES" dirty="0">
              <a:latin typeface="Cascadia Code" panose="020B0609020000020004" pitchFamily="49" charset="0"/>
              <a:ea typeface="Cascadia Code" panose="020B0609020000020004" pitchFamily="49" charset="0"/>
              <a:cs typeface="Cascadia Code" panose="020B0609020000020004" pitchFamily="49" charset="0"/>
            </a:endParaRPr>
          </a:p>
          <a:p>
            <a:pPr marL="285750" indent="-285750">
              <a:buFont typeface="Wingdings" panose="05000000000000000000" pitchFamily="2" charset="2"/>
              <a:buChar char="q"/>
            </a:pPr>
            <a:endParaRPr lang="es-ES" dirty="0">
              <a:latin typeface="Cascadia Code" panose="020B0609020000020004" pitchFamily="49" charset="0"/>
              <a:ea typeface="Cascadia Code" panose="020B0609020000020004" pitchFamily="49" charset="0"/>
              <a:cs typeface="Cascadia Code" panose="020B0609020000020004" pitchFamily="49" charset="0"/>
            </a:endParaRPr>
          </a:p>
          <a:p>
            <a:pPr marL="285750" indent="-285750">
              <a:buFont typeface="Wingdings" panose="05000000000000000000" pitchFamily="2" charset="2"/>
              <a:buChar char="q"/>
            </a:pPr>
            <a:endParaRPr lang="es-ES" dirty="0">
              <a:latin typeface="Cascadia Code" panose="020B0609020000020004" pitchFamily="49" charset="0"/>
              <a:ea typeface="Cascadia Code" panose="020B0609020000020004" pitchFamily="49" charset="0"/>
              <a:cs typeface="Cascadia Code" panose="020B0609020000020004" pitchFamily="49" charset="0"/>
            </a:endParaRPr>
          </a:p>
          <a:p>
            <a:endParaRPr lang="es-ES" dirty="0"/>
          </a:p>
        </p:txBody>
      </p:sp>
      <p:sp>
        <p:nvSpPr>
          <p:cNvPr id="39" name="CuadroTexto 38">
            <a:extLst>
              <a:ext uri="{FF2B5EF4-FFF2-40B4-BE49-F238E27FC236}">
                <a16:creationId xmlns:a16="http://schemas.microsoft.com/office/drawing/2014/main" id="{329C4552-0A7E-C7EA-32E5-C919A3DDE725}"/>
              </a:ext>
            </a:extLst>
          </p:cNvPr>
          <p:cNvSpPr txBox="1"/>
          <p:nvPr/>
        </p:nvSpPr>
        <p:spPr>
          <a:xfrm>
            <a:off x="23210" y="6494532"/>
            <a:ext cx="7042150" cy="369332"/>
          </a:xfrm>
          <a:prstGeom prst="rect">
            <a:avLst/>
          </a:prstGeom>
          <a:noFill/>
        </p:spPr>
        <p:txBody>
          <a:bodyPr wrap="square">
            <a:spAutoFit/>
          </a:bodyPr>
          <a:lstStyle/>
          <a:p>
            <a:r>
              <a:rPr lang="es-ES" dirty="0">
                <a:latin typeface="Cascadia Code" panose="020B0609020000020004" pitchFamily="49" charset="0"/>
                <a:ea typeface="Cascadia Code" panose="020B0609020000020004" pitchFamily="49" charset="0"/>
                <a:cs typeface="Cascadia Code" panose="020B0609020000020004" pitchFamily="49" charset="0"/>
              </a:rPr>
              <a:t>65</a:t>
            </a:r>
            <a:endParaRPr lang="es-ES" dirty="0"/>
          </a:p>
        </p:txBody>
      </p:sp>
      <p:pic>
        <p:nvPicPr>
          <p:cNvPr id="4" name="Imagen 3">
            <a:extLst>
              <a:ext uri="{FF2B5EF4-FFF2-40B4-BE49-F238E27FC236}">
                <a16:creationId xmlns:a16="http://schemas.microsoft.com/office/drawing/2014/main" id="{E0A6EC66-424F-FCED-782E-E02956F22069}"/>
              </a:ext>
            </a:extLst>
          </p:cNvPr>
          <p:cNvPicPr>
            <a:picLocks noChangeAspect="1"/>
          </p:cNvPicPr>
          <p:nvPr/>
        </p:nvPicPr>
        <p:blipFill>
          <a:blip r:embed="rId3"/>
          <a:stretch>
            <a:fillRect/>
          </a:stretch>
        </p:blipFill>
        <p:spPr>
          <a:xfrm>
            <a:off x="1731643" y="4627632"/>
            <a:ext cx="2481541" cy="2078556"/>
          </a:xfrm>
          <a:prstGeom prst="rect">
            <a:avLst/>
          </a:prstGeom>
          <a:ln>
            <a:solidFill>
              <a:schemeClr val="tx1"/>
            </a:solidFill>
          </a:ln>
        </p:spPr>
      </p:pic>
      <p:pic>
        <p:nvPicPr>
          <p:cNvPr id="16" name="Imagen 15">
            <a:extLst>
              <a:ext uri="{FF2B5EF4-FFF2-40B4-BE49-F238E27FC236}">
                <a16:creationId xmlns:a16="http://schemas.microsoft.com/office/drawing/2014/main" id="{42342214-4429-8163-BFDB-C627E1E7E329}"/>
              </a:ext>
            </a:extLst>
          </p:cNvPr>
          <p:cNvPicPr>
            <a:picLocks noChangeAspect="1"/>
          </p:cNvPicPr>
          <p:nvPr/>
        </p:nvPicPr>
        <p:blipFill>
          <a:blip r:embed="rId4"/>
          <a:stretch>
            <a:fillRect/>
          </a:stretch>
        </p:blipFill>
        <p:spPr>
          <a:xfrm>
            <a:off x="4789353" y="4786451"/>
            <a:ext cx="4229100" cy="609600"/>
          </a:xfrm>
          <a:prstGeom prst="rect">
            <a:avLst/>
          </a:prstGeom>
          <a:ln>
            <a:solidFill>
              <a:schemeClr val="tx1"/>
            </a:solidFill>
          </a:ln>
        </p:spPr>
      </p:pic>
      <p:pic>
        <p:nvPicPr>
          <p:cNvPr id="18" name="Imagen 17">
            <a:extLst>
              <a:ext uri="{FF2B5EF4-FFF2-40B4-BE49-F238E27FC236}">
                <a16:creationId xmlns:a16="http://schemas.microsoft.com/office/drawing/2014/main" id="{5F12BC28-6061-BE00-5702-C4E1F1941615}"/>
              </a:ext>
            </a:extLst>
          </p:cNvPr>
          <p:cNvPicPr>
            <a:picLocks noChangeAspect="1"/>
          </p:cNvPicPr>
          <p:nvPr/>
        </p:nvPicPr>
        <p:blipFill>
          <a:blip r:embed="rId5"/>
          <a:stretch>
            <a:fillRect/>
          </a:stretch>
        </p:blipFill>
        <p:spPr>
          <a:xfrm>
            <a:off x="8197624" y="5354742"/>
            <a:ext cx="2362200" cy="1181100"/>
          </a:xfrm>
          <a:prstGeom prst="rect">
            <a:avLst/>
          </a:prstGeom>
          <a:ln>
            <a:solidFill>
              <a:schemeClr val="tx1"/>
            </a:solidFill>
          </a:ln>
        </p:spPr>
      </p:pic>
      <p:cxnSp>
        <p:nvCxnSpPr>
          <p:cNvPr id="23" name="Conector recto de flecha 22">
            <a:extLst>
              <a:ext uri="{FF2B5EF4-FFF2-40B4-BE49-F238E27FC236}">
                <a16:creationId xmlns:a16="http://schemas.microsoft.com/office/drawing/2014/main" id="{0FE87D5A-BD47-1E84-161F-5B3C4AE0EEE0}"/>
              </a:ext>
            </a:extLst>
          </p:cNvPr>
          <p:cNvCxnSpPr/>
          <p:nvPr/>
        </p:nvCxnSpPr>
        <p:spPr>
          <a:xfrm>
            <a:off x="6096000" y="6204030"/>
            <a:ext cx="1994704"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CuadroTexto 27">
            <a:extLst>
              <a:ext uri="{FF2B5EF4-FFF2-40B4-BE49-F238E27FC236}">
                <a16:creationId xmlns:a16="http://schemas.microsoft.com/office/drawing/2014/main" id="{9F41B013-4B17-2B51-5521-36FD2A0E7764}"/>
              </a:ext>
            </a:extLst>
          </p:cNvPr>
          <p:cNvSpPr txBox="1"/>
          <p:nvPr/>
        </p:nvSpPr>
        <p:spPr>
          <a:xfrm>
            <a:off x="5600604" y="5728863"/>
            <a:ext cx="6111432" cy="369332"/>
          </a:xfrm>
          <a:prstGeom prst="rect">
            <a:avLst/>
          </a:prstGeom>
          <a:noFill/>
        </p:spPr>
        <p:txBody>
          <a:bodyPr wrap="square">
            <a:spAutoFit/>
          </a:bodyPr>
          <a:lstStyle/>
          <a:p>
            <a:r>
              <a:rPr lang="es-ES" dirty="0">
                <a:latin typeface="Cascadia Code" panose="020B0609020000020004" pitchFamily="49" charset="0"/>
                <a:ea typeface="Cascadia Code" panose="020B0609020000020004" pitchFamily="49" charset="0"/>
                <a:cs typeface="Cascadia Code" panose="020B0609020000020004" pitchFamily="49" charset="0"/>
                <a:sym typeface="Wingdings" panose="05000000000000000000" pitchFamily="2" charset="2"/>
              </a:rPr>
              <a:t>Presiono </a:t>
            </a:r>
            <a:r>
              <a:rPr lang="es-ES" dirty="0" err="1">
                <a:latin typeface="Cascadia Code" panose="020B0609020000020004" pitchFamily="49" charset="0"/>
                <a:ea typeface="Cascadia Code" panose="020B0609020000020004" pitchFamily="49" charset="0"/>
                <a:cs typeface="Cascadia Code" panose="020B0609020000020004" pitchFamily="49" charset="0"/>
                <a:sym typeface="Wingdings" panose="05000000000000000000" pitchFamily="2" charset="2"/>
              </a:rPr>
              <a:t>Enter</a:t>
            </a:r>
            <a:endParaRPr lang="es-ES" dirty="0"/>
          </a:p>
        </p:txBody>
      </p:sp>
    </p:spTree>
    <p:extLst>
      <p:ext uri="{BB962C8B-B14F-4D97-AF65-F5344CB8AC3E}">
        <p14:creationId xmlns:p14="http://schemas.microsoft.com/office/powerpoint/2010/main" val="144054634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8ACF4D-4DD5-75B4-B186-05B623025513}"/>
            </a:ext>
          </a:extLst>
        </p:cNvPr>
        <p:cNvGrpSpPr/>
        <p:nvPr/>
      </p:nvGrpSpPr>
      <p:grpSpPr>
        <a:xfrm>
          <a:off x="0" y="0"/>
          <a:ext cx="0" cy="0"/>
          <a:chOff x="0" y="0"/>
          <a:chExt cx="0" cy="0"/>
        </a:xfrm>
      </p:grpSpPr>
      <p:sp>
        <p:nvSpPr>
          <p:cNvPr id="6" name="Título 1">
            <a:extLst>
              <a:ext uri="{FF2B5EF4-FFF2-40B4-BE49-F238E27FC236}">
                <a16:creationId xmlns:a16="http://schemas.microsoft.com/office/drawing/2014/main" id="{FE7D0689-07E0-E3F5-5DC9-8D15BAEF1DA0}"/>
              </a:ext>
            </a:extLst>
          </p:cNvPr>
          <p:cNvSpPr txBox="1">
            <a:spLocks/>
          </p:cNvSpPr>
          <p:nvPr/>
        </p:nvSpPr>
        <p:spPr>
          <a:xfrm>
            <a:off x="15755" y="178802"/>
            <a:ext cx="9144000" cy="324289"/>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s-ES" sz="1800" dirty="0">
                <a:latin typeface="Cascadia Code" panose="020B0609020000020004" pitchFamily="49" charset="0"/>
                <a:ea typeface="Cascadia Code" panose="020B0609020000020004" pitchFamily="49" charset="0"/>
                <a:cs typeface="Cascadia Code" panose="020B0609020000020004" pitchFamily="49" charset="0"/>
              </a:rPr>
              <a:t>Unidad 1. Introducción a la Programación de Inteligencia Artificial</a:t>
            </a:r>
          </a:p>
        </p:txBody>
      </p:sp>
      <p:pic>
        <p:nvPicPr>
          <p:cNvPr id="9" name="Imagen 8" descr="Imagen que contiene señal, reloj&#10;&#10;Descripción generada automáticamente">
            <a:extLst>
              <a:ext uri="{FF2B5EF4-FFF2-40B4-BE49-F238E27FC236}">
                <a16:creationId xmlns:a16="http://schemas.microsoft.com/office/drawing/2014/main" id="{E067EFAF-BC00-729C-BE0E-B5876F66B9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95660" y="26017"/>
            <a:ext cx="1180585" cy="979885"/>
          </a:xfrm>
          <a:prstGeom prst="rect">
            <a:avLst/>
          </a:prstGeom>
        </p:spPr>
      </p:pic>
      <p:cxnSp>
        <p:nvCxnSpPr>
          <p:cNvPr id="10" name="Conector recto 9">
            <a:extLst>
              <a:ext uri="{FF2B5EF4-FFF2-40B4-BE49-F238E27FC236}">
                <a16:creationId xmlns:a16="http://schemas.microsoft.com/office/drawing/2014/main" id="{23E944FF-41A6-26FF-9D6B-93F711CA26DD}"/>
              </a:ext>
            </a:extLst>
          </p:cNvPr>
          <p:cNvCxnSpPr>
            <a:cxnSpLocks/>
            <a:endCxn id="11" idx="1"/>
          </p:cNvCxnSpPr>
          <p:nvPr/>
        </p:nvCxnSpPr>
        <p:spPr>
          <a:xfrm>
            <a:off x="15755" y="977450"/>
            <a:ext cx="2830314" cy="848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Rectángulo: esquinas redondeadas 10">
            <a:extLst>
              <a:ext uri="{FF2B5EF4-FFF2-40B4-BE49-F238E27FC236}">
                <a16:creationId xmlns:a16="http://schemas.microsoft.com/office/drawing/2014/main" id="{7E121133-3BDD-C644-87F2-584974C00CA3}"/>
              </a:ext>
            </a:extLst>
          </p:cNvPr>
          <p:cNvSpPr/>
          <p:nvPr/>
        </p:nvSpPr>
        <p:spPr>
          <a:xfrm>
            <a:off x="2846069" y="714560"/>
            <a:ext cx="6313685" cy="542740"/>
          </a:xfrm>
          <a:prstGeom prst="roundRect">
            <a:avLst/>
          </a:prstGeom>
          <a:solidFill>
            <a:srgbClr val="FFFFFF">
              <a:alpha val="20000"/>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2" name="Conector recto 11">
            <a:extLst>
              <a:ext uri="{FF2B5EF4-FFF2-40B4-BE49-F238E27FC236}">
                <a16:creationId xmlns:a16="http://schemas.microsoft.com/office/drawing/2014/main" id="{4765C54A-E0E9-67CC-89E3-ABB26826AC7C}"/>
              </a:ext>
            </a:extLst>
          </p:cNvPr>
          <p:cNvCxnSpPr>
            <a:cxnSpLocks/>
            <a:stCxn id="11" idx="3"/>
          </p:cNvCxnSpPr>
          <p:nvPr/>
        </p:nvCxnSpPr>
        <p:spPr>
          <a:xfrm>
            <a:off x="9159754" y="985930"/>
            <a:ext cx="3016491" cy="1186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CuadroTexto 21">
            <a:extLst>
              <a:ext uri="{FF2B5EF4-FFF2-40B4-BE49-F238E27FC236}">
                <a16:creationId xmlns:a16="http://schemas.microsoft.com/office/drawing/2014/main" id="{3C6B69B5-E1DA-6AF1-02C8-C38DFF3624A5}"/>
              </a:ext>
            </a:extLst>
          </p:cNvPr>
          <p:cNvSpPr txBox="1"/>
          <p:nvPr/>
        </p:nvSpPr>
        <p:spPr>
          <a:xfrm>
            <a:off x="3535680" y="693830"/>
            <a:ext cx="5120640" cy="584775"/>
          </a:xfrm>
          <a:prstGeom prst="rect">
            <a:avLst/>
          </a:prstGeom>
          <a:noFill/>
        </p:spPr>
        <p:txBody>
          <a:bodyPr wrap="square">
            <a:spAutoFit/>
          </a:bodyPr>
          <a:lstStyle/>
          <a:p>
            <a:pPr algn="ctr"/>
            <a:r>
              <a:rPr lang="es-ES" sz="3200" dirty="0">
                <a:latin typeface="Cascadia Code" panose="020B0609020000020004" pitchFamily="49" charset="0"/>
                <a:ea typeface="Cascadia Code" panose="020B0609020000020004" pitchFamily="49" charset="0"/>
                <a:cs typeface="Cascadia Code" panose="020B0609020000020004" pitchFamily="49" charset="0"/>
              </a:rPr>
              <a:t>Atajos </a:t>
            </a:r>
            <a:r>
              <a:rPr lang="es-ES" sz="3200" dirty="0" err="1">
                <a:latin typeface="Cascadia Code" panose="020B0609020000020004" pitchFamily="49" charset="0"/>
                <a:ea typeface="Cascadia Code" panose="020B0609020000020004" pitchFamily="49" charset="0"/>
                <a:cs typeface="Cascadia Code" panose="020B0609020000020004" pitchFamily="49" charset="0"/>
              </a:rPr>
              <a:t>VSCode</a:t>
            </a:r>
            <a:endParaRPr lang="es-ES" sz="3200" dirty="0"/>
          </a:p>
        </p:txBody>
      </p:sp>
      <p:sp>
        <p:nvSpPr>
          <p:cNvPr id="24" name="CuadroTexto 23">
            <a:extLst>
              <a:ext uri="{FF2B5EF4-FFF2-40B4-BE49-F238E27FC236}">
                <a16:creationId xmlns:a16="http://schemas.microsoft.com/office/drawing/2014/main" id="{58041C7D-6E0D-71C3-2064-15501598259B}"/>
              </a:ext>
            </a:extLst>
          </p:cNvPr>
          <p:cNvSpPr txBox="1"/>
          <p:nvPr/>
        </p:nvSpPr>
        <p:spPr>
          <a:xfrm>
            <a:off x="599379" y="1601572"/>
            <a:ext cx="10747296" cy="4247317"/>
          </a:xfrm>
          <a:prstGeom prst="rect">
            <a:avLst/>
          </a:prstGeom>
          <a:noFill/>
        </p:spPr>
        <p:txBody>
          <a:bodyPr wrap="square">
            <a:spAutoFit/>
          </a:bodyPr>
          <a:lstStyle/>
          <a:p>
            <a:pPr marL="285750" indent="-285750">
              <a:buFont typeface="Wingdings" panose="05000000000000000000" pitchFamily="2" charset="2"/>
              <a:buChar char="q"/>
            </a:pPr>
            <a:r>
              <a:rPr lang="es-ES" dirty="0">
                <a:highlight>
                  <a:srgbClr val="BC451B"/>
                </a:highlight>
                <a:latin typeface="Cascadia Code" panose="020B0609020000020004" pitchFamily="49" charset="0"/>
                <a:ea typeface="Cascadia Code" panose="020B0609020000020004" pitchFamily="49" charset="0"/>
                <a:cs typeface="Cascadia Code" panose="020B0609020000020004" pitchFamily="49" charset="0"/>
              </a:rPr>
              <a:t>Visual Studio </a:t>
            </a:r>
            <a:r>
              <a:rPr lang="es-ES" dirty="0" err="1">
                <a:highlight>
                  <a:srgbClr val="BC451B"/>
                </a:highlight>
                <a:latin typeface="Cascadia Code" panose="020B0609020000020004" pitchFamily="49" charset="0"/>
                <a:ea typeface="Cascadia Code" panose="020B0609020000020004" pitchFamily="49" charset="0"/>
                <a:cs typeface="Cascadia Code" panose="020B0609020000020004" pitchFamily="49" charset="0"/>
              </a:rPr>
              <a:t>Code</a:t>
            </a:r>
            <a:endParaRPr lang="es-ES" dirty="0">
              <a:highlight>
                <a:srgbClr val="BC451B"/>
              </a:highlight>
              <a:latin typeface="Cascadia Code" panose="020B0609020000020004" pitchFamily="49" charset="0"/>
              <a:ea typeface="Cascadia Code" panose="020B0609020000020004" pitchFamily="49" charset="0"/>
              <a:cs typeface="Cascadia Code" panose="020B0609020000020004" pitchFamily="49" charset="0"/>
            </a:endParaRPr>
          </a:p>
          <a:p>
            <a:pPr marL="285750" indent="-285750">
              <a:buFont typeface="Wingdings" panose="05000000000000000000" pitchFamily="2" charset="2"/>
              <a:buChar char="q"/>
            </a:pPr>
            <a:endParaRPr lang="es-ES" dirty="0">
              <a:latin typeface="Cascadia Code" panose="020B0609020000020004" pitchFamily="49" charset="0"/>
              <a:ea typeface="Cascadia Code" panose="020B0609020000020004" pitchFamily="49" charset="0"/>
              <a:cs typeface="Cascadia Code" panose="020B0609020000020004" pitchFamily="49" charset="0"/>
            </a:endParaRPr>
          </a:p>
          <a:p>
            <a:r>
              <a:rPr lang="es-ES" dirty="0">
                <a:latin typeface="Cascadia Code" panose="020B0609020000020004" pitchFamily="49" charset="0"/>
                <a:ea typeface="Cascadia Code" panose="020B0609020000020004" pitchFamily="49" charset="0"/>
                <a:cs typeface="Cascadia Code" panose="020B0609020000020004" pitchFamily="49" charset="0"/>
              </a:rPr>
              <a:t>En </a:t>
            </a:r>
            <a:r>
              <a:rPr lang="es-ES" dirty="0" err="1">
                <a:latin typeface="Cascadia Code" panose="020B0609020000020004" pitchFamily="49" charset="0"/>
                <a:ea typeface="Cascadia Code" panose="020B0609020000020004" pitchFamily="49" charset="0"/>
                <a:cs typeface="Cascadia Code" panose="020B0609020000020004" pitchFamily="49" charset="0"/>
              </a:rPr>
              <a:t>VSCode</a:t>
            </a:r>
            <a:r>
              <a:rPr lang="es-ES" dirty="0">
                <a:latin typeface="Cascadia Code" panose="020B0609020000020004" pitchFamily="49" charset="0"/>
                <a:ea typeface="Cascadia Code" panose="020B0609020000020004" pitchFamily="49" charset="0"/>
                <a:cs typeface="Cascadia Code" panose="020B0609020000020004" pitchFamily="49" charset="0"/>
              </a:rPr>
              <a:t> también podemos añadir atajos de teclado, también llamados </a:t>
            </a:r>
            <a:r>
              <a:rPr lang="es-ES" dirty="0" err="1">
                <a:highlight>
                  <a:srgbClr val="008080"/>
                </a:highlight>
                <a:latin typeface="Cascadia Code" panose="020B0609020000020004" pitchFamily="49" charset="0"/>
                <a:ea typeface="Cascadia Code" panose="020B0609020000020004" pitchFamily="49" charset="0"/>
                <a:cs typeface="Cascadia Code" panose="020B0609020000020004" pitchFamily="49" charset="0"/>
              </a:rPr>
              <a:t>Keyboard</a:t>
            </a:r>
            <a:r>
              <a:rPr lang="es-ES" dirty="0">
                <a:highlight>
                  <a:srgbClr val="008080"/>
                </a:highlight>
                <a:latin typeface="Cascadia Code" panose="020B0609020000020004" pitchFamily="49" charset="0"/>
                <a:ea typeface="Cascadia Code" panose="020B0609020000020004" pitchFamily="49" charset="0"/>
                <a:cs typeface="Cascadia Code" panose="020B0609020000020004" pitchFamily="49" charset="0"/>
              </a:rPr>
              <a:t> </a:t>
            </a:r>
            <a:r>
              <a:rPr lang="es-ES" dirty="0" err="1">
                <a:highlight>
                  <a:srgbClr val="008080"/>
                </a:highlight>
                <a:latin typeface="Cascadia Code" panose="020B0609020000020004" pitchFamily="49" charset="0"/>
                <a:ea typeface="Cascadia Code" panose="020B0609020000020004" pitchFamily="49" charset="0"/>
                <a:cs typeface="Cascadia Code" panose="020B0609020000020004" pitchFamily="49" charset="0"/>
              </a:rPr>
              <a:t>Shortcuts</a:t>
            </a:r>
            <a:r>
              <a:rPr lang="es-ES" dirty="0">
                <a:latin typeface="Cascadia Code" panose="020B0609020000020004" pitchFamily="49" charset="0"/>
                <a:ea typeface="Cascadia Code" panose="020B0609020000020004" pitchFamily="49" charset="0"/>
                <a:cs typeface="Cascadia Code" panose="020B0609020000020004" pitchFamily="49" charset="0"/>
              </a:rPr>
              <a:t>.</a:t>
            </a:r>
          </a:p>
          <a:p>
            <a:endParaRPr lang="es-ES" dirty="0">
              <a:latin typeface="Cascadia Code" panose="020B0609020000020004" pitchFamily="49" charset="0"/>
              <a:ea typeface="Cascadia Code" panose="020B0609020000020004" pitchFamily="49" charset="0"/>
              <a:cs typeface="Cascadia Code" panose="020B0609020000020004" pitchFamily="49" charset="0"/>
            </a:endParaRPr>
          </a:p>
          <a:p>
            <a:endParaRPr lang="es-ES" dirty="0">
              <a:latin typeface="Cascadia Code" panose="020B0609020000020004" pitchFamily="49" charset="0"/>
              <a:ea typeface="Cascadia Code" panose="020B0609020000020004" pitchFamily="49" charset="0"/>
              <a:cs typeface="Cascadia Code" panose="020B0609020000020004" pitchFamily="49" charset="0"/>
            </a:endParaRPr>
          </a:p>
          <a:p>
            <a:endParaRPr lang="es-ES" dirty="0">
              <a:latin typeface="Cascadia Code" panose="020B0609020000020004" pitchFamily="49" charset="0"/>
              <a:ea typeface="Cascadia Code" panose="020B0609020000020004" pitchFamily="49" charset="0"/>
              <a:cs typeface="Cascadia Code" panose="020B0609020000020004" pitchFamily="49" charset="0"/>
            </a:endParaRPr>
          </a:p>
          <a:p>
            <a:endParaRPr lang="es-ES" dirty="0">
              <a:latin typeface="Cascadia Code" panose="020B0609020000020004" pitchFamily="49" charset="0"/>
              <a:ea typeface="Cascadia Code" panose="020B0609020000020004" pitchFamily="49" charset="0"/>
              <a:cs typeface="Cascadia Code" panose="020B0609020000020004" pitchFamily="49" charset="0"/>
            </a:endParaRPr>
          </a:p>
          <a:p>
            <a:endParaRPr lang="es-ES" dirty="0">
              <a:latin typeface="Cascadia Code" panose="020B0609020000020004" pitchFamily="49" charset="0"/>
              <a:ea typeface="Cascadia Code" panose="020B0609020000020004" pitchFamily="49" charset="0"/>
              <a:cs typeface="Cascadia Code" panose="020B0609020000020004" pitchFamily="49" charset="0"/>
            </a:endParaRPr>
          </a:p>
          <a:p>
            <a:endParaRPr lang="es-ES" dirty="0">
              <a:latin typeface="Cascadia Code" panose="020B0609020000020004" pitchFamily="49" charset="0"/>
              <a:ea typeface="Cascadia Code" panose="020B0609020000020004" pitchFamily="49" charset="0"/>
              <a:cs typeface="Cascadia Code" panose="020B0609020000020004" pitchFamily="49" charset="0"/>
            </a:endParaRPr>
          </a:p>
          <a:p>
            <a:endParaRPr lang="es-ES" dirty="0">
              <a:latin typeface="Cascadia Code" panose="020B0609020000020004" pitchFamily="49" charset="0"/>
              <a:ea typeface="Cascadia Code" panose="020B0609020000020004" pitchFamily="49" charset="0"/>
              <a:cs typeface="Cascadia Code" panose="020B0609020000020004" pitchFamily="49" charset="0"/>
            </a:endParaRPr>
          </a:p>
          <a:p>
            <a:endParaRPr lang="es-ES" dirty="0">
              <a:latin typeface="Cascadia Code" panose="020B0609020000020004" pitchFamily="49" charset="0"/>
              <a:ea typeface="Cascadia Code" panose="020B0609020000020004" pitchFamily="49" charset="0"/>
              <a:cs typeface="Cascadia Code" panose="020B0609020000020004" pitchFamily="49" charset="0"/>
            </a:endParaRPr>
          </a:p>
          <a:p>
            <a:pPr marL="285750" indent="-285750">
              <a:buFont typeface="Wingdings" panose="05000000000000000000" pitchFamily="2" charset="2"/>
              <a:buChar char="q"/>
            </a:pPr>
            <a:endParaRPr lang="es-ES" dirty="0">
              <a:latin typeface="Cascadia Code" panose="020B0609020000020004" pitchFamily="49" charset="0"/>
              <a:ea typeface="Cascadia Code" panose="020B0609020000020004" pitchFamily="49" charset="0"/>
              <a:cs typeface="Cascadia Code" panose="020B0609020000020004" pitchFamily="49" charset="0"/>
            </a:endParaRPr>
          </a:p>
          <a:p>
            <a:pPr marL="285750" indent="-285750">
              <a:buFont typeface="Wingdings" panose="05000000000000000000" pitchFamily="2" charset="2"/>
              <a:buChar char="q"/>
            </a:pPr>
            <a:endParaRPr lang="es-ES" dirty="0">
              <a:latin typeface="Cascadia Code" panose="020B0609020000020004" pitchFamily="49" charset="0"/>
              <a:ea typeface="Cascadia Code" panose="020B0609020000020004" pitchFamily="49" charset="0"/>
              <a:cs typeface="Cascadia Code" panose="020B0609020000020004" pitchFamily="49" charset="0"/>
            </a:endParaRPr>
          </a:p>
          <a:p>
            <a:endParaRPr lang="es-ES" dirty="0"/>
          </a:p>
        </p:txBody>
      </p:sp>
      <p:sp>
        <p:nvSpPr>
          <p:cNvPr id="39" name="CuadroTexto 38">
            <a:extLst>
              <a:ext uri="{FF2B5EF4-FFF2-40B4-BE49-F238E27FC236}">
                <a16:creationId xmlns:a16="http://schemas.microsoft.com/office/drawing/2014/main" id="{6A5928A5-DAE9-4650-CDDF-AAA775BA9517}"/>
              </a:ext>
            </a:extLst>
          </p:cNvPr>
          <p:cNvSpPr txBox="1"/>
          <p:nvPr/>
        </p:nvSpPr>
        <p:spPr>
          <a:xfrm>
            <a:off x="23210" y="6494532"/>
            <a:ext cx="7042150" cy="369332"/>
          </a:xfrm>
          <a:prstGeom prst="rect">
            <a:avLst/>
          </a:prstGeom>
          <a:noFill/>
        </p:spPr>
        <p:txBody>
          <a:bodyPr wrap="square">
            <a:spAutoFit/>
          </a:bodyPr>
          <a:lstStyle/>
          <a:p>
            <a:r>
              <a:rPr lang="es-ES" dirty="0">
                <a:latin typeface="Cascadia Code" panose="020B0609020000020004" pitchFamily="49" charset="0"/>
                <a:ea typeface="Cascadia Code" panose="020B0609020000020004" pitchFamily="49" charset="0"/>
                <a:cs typeface="Cascadia Code" panose="020B0609020000020004" pitchFamily="49" charset="0"/>
              </a:rPr>
              <a:t>66</a:t>
            </a:r>
            <a:endParaRPr lang="es-ES" dirty="0"/>
          </a:p>
        </p:txBody>
      </p:sp>
      <p:pic>
        <p:nvPicPr>
          <p:cNvPr id="3" name="Imagen 2">
            <a:extLst>
              <a:ext uri="{FF2B5EF4-FFF2-40B4-BE49-F238E27FC236}">
                <a16:creationId xmlns:a16="http://schemas.microsoft.com/office/drawing/2014/main" id="{DAE83067-1593-7AA3-A75A-DE332987884F}"/>
              </a:ext>
            </a:extLst>
          </p:cNvPr>
          <p:cNvPicPr>
            <a:picLocks noChangeAspect="1"/>
          </p:cNvPicPr>
          <p:nvPr/>
        </p:nvPicPr>
        <p:blipFill>
          <a:blip r:embed="rId3"/>
          <a:stretch>
            <a:fillRect/>
          </a:stretch>
        </p:blipFill>
        <p:spPr>
          <a:xfrm>
            <a:off x="1293530" y="2969689"/>
            <a:ext cx="2752725" cy="2562225"/>
          </a:xfrm>
          <a:prstGeom prst="rect">
            <a:avLst/>
          </a:prstGeom>
          <a:ln>
            <a:solidFill>
              <a:schemeClr val="tx1"/>
            </a:solidFill>
          </a:ln>
        </p:spPr>
      </p:pic>
      <p:pic>
        <p:nvPicPr>
          <p:cNvPr id="7" name="Imagen 6">
            <a:extLst>
              <a:ext uri="{FF2B5EF4-FFF2-40B4-BE49-F238E27FC236}">
                <a16:creationId xmlns:a16="http://schemas.microsoft.com/office/drawing/2014/main" id="{8B235768-4294-8408-63A8-0DD593AB1B57}"/>
              </a:ext>
            </a:extLst>
          </p:cNvPr>
          <p:cNvPicPr>
            <a:picLocks noChangeAspect="1"/>
          </p:cNvPicPr>
          <p:nvPr/>
        </p:nvPicPr>
        <p:blipFill>
          <a:blip r:embed="rId4"/>
          <a:stretch>
            <a:fillRect/>
          </a:stretch>
        </p:blipFill>
        <p:spPr>
          <a:xfrm>
            <a:off x="4386805" y="2969688"/>
            <a:ext cx="6849181" cy="1396503"/>
          </a:xfrm>
          <a:prstGeom prst="rect">
            <a:avLst/>
          </a:prstGeom>
          <a:ln>
            <a:solidFill>
              <a:schemeClr val="tx1"/>
            </a:solidFill>
          </a:ln>
        </p:spPr>
      </p:pic>
      <p:pic>
        <p:nvPicPr>
          <p:cNvPr id="13" name="Imagen 12">
            <a:extLst>
              <a:ext uri="{FF2B5EF4-FFF2-40B4-BE49-F238E27FC236}">
                <a16:creationId xmlns:a16="http://schemas.microsoft.com/office/drawing/2014/main" id="{8F4BC1FF-4A73-AF0D-DCAB-ACD2F85EBE81}"/>
              </a:ext>
            </a:extLst>
          </p:cNvPr>
          <p:cNvPicPr>
            <a:picLocks noChangeAspect="1"/>
          </p:cNvPicPr>
          <p:nvPr/>
        </p:nvPicPr>
        <p:blipFill>
          <a:blip r:embed="rId5"/>
          <a:stretch>
            <a:fillRect/>
          </a:stretch>
        </p:blipFill>
        <p:spPr>
          <a:xfrm>
            <a:off x="8211786" y="3989603"/>
            <a:ext cx="2733675" cy="1266825"/>
          </a:xfrm>
          <a:prstGeom prst="rect">
            <a:avLst/>
          </a:prstGeom>
          <a:ln>
            <a:solidFill>
              <a:schemeClr val="tx1"/>
            </a:solidFill>
          </a:ln>
        </p:spPr>
      </p:pic>
      <p:cxnSp>
        <p:nvCxnSpPr>
          <p:cNvPr id="14" name="Conector recto de flecha 13">
            <a:extLst>
              <a:ext uri="{FF2B5EF4-FFF2-40B4-BE49-F238E27FC236}">
                <a16:creationId xmlns:a16="http://schemas.microsoft.com/office/drawing/2014/main" id="{83782BDE-C9BA-99DD-5188-BF298E30ED30}"/>
              </a:ext>
            </a:extLst>
          </p:cNvPr>
          <p:cNvCxnSpPr/>
          <p:nvPr/>
        </p:nvCxnSpPr>
        <p:spPr>
          <a:xfrm>
            <a:off x="6217082" y="5011837"/>
            <a:ext cx="1994704"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CuadroTexto 14">
            <a:extLst>
              <a:ext uri="{FF2B5EF4-FFF2-40B4-BE49-F238E27FC236}">
                <a16:creationId xmlns:a16="http://schemas.microsoft.com/office/drawing/2014/main" id="{9A87F7BB-8A6D-BBCF-F079-A2001CD0C158}"/>
              </a:ext>
            </a:extLst>
          </p:cNvPr>
          <p:cNvSpPr txBox="1"/>
          <p:nvPr/>
        </p:nvSpPr>
        <p:spPr>
          <a:xfrm>
            <a:off x="5600604" y="5367992"/>
            <a:ext cx="6111432" cy="369332"/>
          </a:xfrm>
          <a:prstGeom prst="rect">
            <a:avLst/>
          </a:prstGeom>
          <a:noFill/>
        </p:spPr>
        <p:txBody>
          <a:bodyPr wrap="square">
            <a:spAutoFit/>
          </a:bodyPr>
          <a:lstStyle/>
          <a:p>
            <a:r>
              <a:rPr lang="es-ES" dirty="0">
                <a:latin typeface="Cascadia Code" panose="020B0609020000020004" pitchFamily="49" charset="0"/>
                <a:ea typeface="Cascadia Code" panose="020B0609020000020004" pitchFamily="49" charset="0"/>
                <a:cs typeface="Cascadia Code" panose="020B0609020000020004" pitchFamily="49" charset="0"/>
                <a:sym typeface="Wingdings" panose="05000000000000000000" pitchFamily="2" charset="2"/>
              </a:rPr>
              <a:t>Presiono </a:t>
            </a:r>
            <a:r>
              <a:rPr lang="es-ES" dirty="0" err="1">
                <a:latin typeface="Cascadia Code" panose="020B0609020000020004" pitchFamily="49" charset="0"/>
                <a:ea typeface="Cascadia Code" panose="020B0609020000020004" pitchFamily="49" charset="0"/>
                <a:cs typeface="Cascadia Code" panose="020B0609020000020004" pitchFamily="49" charset="0"/>
                <a:sym typeface="Wingdings" panose="05000000000000000000" pitchFamily="2" charset="2"/>
              </a:rPr>
              <a:t>Ctrl</a:t>
            </a:r>
            <a:r>
              <a:rPr lang="es-ES" dirty="0">
                <a:latin typeface="Cascadia Code" panose="020B0609020000020004" pitchFamily="49" charset="0"/>
                <a:ea typeface="Cascadia Code" panose="020B0609020000020004" pitchFamily="49" charset="0"/>
                <a:cs typeface="Cascadia Code" panose="020B0609020000020004" pitchFamily="49" charset="0"/>
                <a:sym typeface="Wingdings" panose="05000000000000000000" pitchFamily="2" charset="2"/>
              </a:rPr>
              <a:t> + M en un bloque de código</a:t>
            </a:r>
            <a:endParaRPr lang="es-ES" dirty="0"/>
          </a:p>
        </p:txBody>
      </p:sp>
    </p:spTree>
    <p:extLst>
      <p:ext uri="{BB962C8B-B14F-4D97-AF65-F5344CB8AC3E}">
        <p14:creationId xmlns:p14="http://schemas.microsoft.com/office/powerpoint/2010/main" val="8499020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1">
            <a:extLst>
              <a:ext uri="{FF2B5EF4-FFF2-40B4-BE49-F238E27FC236}">
                <a16:creationId xmlns:a16="http://schemas.microsoft.com/office/drawing/2014/main" id="{03E9B5F6-D12F-D76F-64B8-A813D2D8B9A9}"/>
              </a:ext>
            </a:extLst>
          </p:cNvPr>
          <p:cNvSpPr txBox="1">
            <a:spLocks/>
          </p:cNvSpPr>
          <p:nvPr/>
        </p:nvSpPr>
        <p:spPr>
          <a:xfrm>
            <a:off x="15755" y="178802"/>
            <a:ext cx="9144000" cy="324289"/>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s-ES" sz="1800" dirty="0">
                <a:latin typeface="Cascadia Code" panose="020B0609020000020004" pitchFamily="49" charset="0"/>
                <a:ea typeface="Cascadia Code" panose="020B0609020000020004" pitchFamily="49" charset="0"/>
                <a:cs typeface="Cascadia Code" panose="020B0609020000020004" pitchFamily="49" charset="0"/>
              </a:rPr>
              <a:t>Unidad 1. Introducción a la Programación de Inteligencia Artificial</a:t>
            </a:r>
          </a:p>
        </p:txBody>
      </p:sp>
      <p:pic>
        <p:nvPicPr>
          <p:cNvPr id="9" name="Imagen 8" descr="Imagen que contiene señal, reloj&#10;&#10;Descripción generada automáticamente">
            <a:extLst>
              <a:ext uri="{FF2B5EF4-FFF2-40B4-BE49-F238E27FC236}">
                <a16:creationId xmlns:a16="http://schemas.microsoft.com/office/drawing/2014/main" id="{5D8F626B-1EE0-8E28-9286-46A94579DD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95660" y="26017"/>
            <a:ext cx="1180585" cy="979885"/>
          </a:xfrm>
          <a:prstGeom prst="rect">
            <a:avLst/>
          </a:prstGeom>
        </p:spPr>
      </p:pic>
      <p:cxnSp>
        <p:nvCxnSpPr>
          <p:cNvPr id="10" name="Conector recto 9">
            <a:extLst>
              <a:ext uri="{FF2B5EF4-FFF2-40B4-BE49-F238E27FC236}">
                <a16:creationId xmlns:a16="http://schemas.microsoft.com/office/drawing/2014/main" id="{C3E9B7A7-9704-2FAF-69CE-1E26F80FDBFE}"/>
              </a:ext>
            </a:extLst>
          </p:cNvPr>
          <p:cNvCxnSpPr>
            <a:cxnSpLocks/>
            <a:endCxn id="11" idx="1"/>
          </p:cNvCxnSpPr>
          <p:nvPr/>
        </p:nvCxnSpPr>
        <p:spPr>
          <a:xfrm>
            <a:off x="15755" y="977450"/>
            <a:ext cx="2830314" cy="848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Rectángulo: esquinas redondeadas 10">
            <a:extLst>
              <a:ext uri="{FF2B5EF4-FFF2-40B4-BE49-F238E27FC236}">
                <a16:creationId xmlns:a16="http://schemas.microsoft.com/office/drawing/2014/main" id="{B9BE3053-AAF0-0943-37EB-050D23E28A12}"/>
              </a:ext>
            </a:extLst>
          </p:cNvPr>
          <p:cNvSpPr/>
          <p:nvPr/>
        </p:nvSpPr>
        <p:spPr>
          <a:xfrm>
            <a:off x="2846069" y="714560"/>
            <a:ext cx="6313685" cy="542740"/>
          </a:xfrm>
          <a:prstGeom prst="roundRect">
            <a:avLst/>
          </a:prstGeom>
          <a:solidFill>
            <a:srgbClr val="FFFFFF">
              <a:alpha val="20000"/>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2" name="Conector recto 11">
            <a:extLst>
              <a:ext uri="{FF2B5EF4-FFF2-40B4-BE49-F238E27FC236}">
                <a16:creationId xmlns:a16="http://schemas.microsoft.com/office/drawing/2014/main" id="{82070113-7BB7-7024-E433-0280FBD0E38C}"/>
              </a:ext>
            </a:extLst>
          </p:cNvPr>
          <p:cNvCxnSpPr>
            <a:cxnSpLocks/>
            <a:stCxn id="11" idx="3"/>
          </p:cNvCxnSpPr>
          <p:nvPr/>
        </p:nvCxnSpPr>
        <p:spPr>
          <a:xfrm>
            <a:off x="9159754" y="985930"/>
            <a:ext cx="3016491" cy="1186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CuadroTexto 23">
            <a:extLst>
              <a:ext uri="{FF2B5EF4-FFF2-40B4-BE49-F238E27FC236}">
                <a16:creationId xmlns:a16="http://schemas.microsoft.com/office/drawing/2014/main" id="{77AC952E-FE1E-3C99-9DBC-A0774DAFAAAE}"/>
              </a:ext>
            </a:extLst>
          </p:cNvPr>
          <p:cNvSpPr txBox="1"/>
          <p:nvPr/>
        </p:nvSpPr>
        <p:spPr>
          <a:xfrm>
            <a:off x="599379" y="1601572"/>
            <a:ext cx="10747296" cy="2215991"/>
          </a:xfrm>
          <a:prstGeom prst="rect">
            <a:avLst/>
          </a:prstGeom>
          <a:noFill/>
        </p:spPr>
        <p:txBody>
          <a:bodyPr wrap="square">
            <a:spAutoFit/>
          </a:bodyPr>
          <a:lstStyle/>
          <a:p>
            <a:pPr marL="285750" indent="-285750">
              <a:lnSpc>
                <a:spcPct val="150000"/>
              </a:lnSpc>
              <a:buFont typeface="Wingdings" panose="05000000000000000000" pitchFamily="2" charset="2"/>
              <a:buChar char="q"/>
            </a:pPr>
            <a:r>
              <a:rPr lang="es-ES" sz="2000" dirty="0">
                <a:latin typeface="Cascadia Code" panose="020B0609020000020004" pitchFamily="49" charset="0"/>
                <a:ea typeface="Cascadia Code" panose="020B0609020000020004" pitchFamily="49" charset="0"/>
                <a:cs typeface="Cascadia Code" panose="020B0609020000020004" pitchFamily="49" charset="0"/>
              </a:rPr>
              <a:t>¿Qué es la Inteligencia Artificial?</a:t>
            </a:r>
          </a:p>
          <a:p>
            <a:pPr marL="742950" lvl="1" indent="-285750">
              <a:lnSpc>
                <a:spcPct val="150000"/>
              </a:lnSpc>
              <a:buFont typeface="Wingdings" panose="05000000000000000000" pitchFamily="2" charset="2"/>
              <a:buChar char="q"/>
            </a:pPr>
            <a:r>
              <a:rPr lang="es-ES" sz="2000" dirty="0">
                <a:latin typeface="Cascadia Code" panose="020B0609020000020004" pitchFamily="49" charset="0"/>
                <a:ea typeface="Cascadia Code" panose="020B0609020000020004" pitchFamily="49" charset="0"/>
                <a:cs typeface="Cascadia Code" panose="020B0609020000020004" pitchFamily="49" charset="0"/>
              </a:rPr>
              <a:t>¿Y qué son comportamientos “inteligentes”?</a:t>
            </a:r>
          </a:p>
          <a:p>
            <a:pPr marL="742950" lvl="1" indent="-285750">
              <a:lnSpc>
                <a:spcPct val="150000"/>
              </a:lnSpc>
              <a:buFont typeface="Wingdings" panose="05000000000000000000" pitchFamily="2" charset="2"/>
              <a:buChar char="q"/>
            </a:pPr>
            <a:endParaRPr lang="es-ES" sz="2000" dirty="0">
              <a:latin typeface="Cascadia Code" panose="020B0609020000020004" pitchFamily="49" charset="0"/>
              <a:ea typeface="Cascadia Code" panose="020B0609020000020004" pitchFamily="49" charset="0"/>
              <a:cs typeface="Cascadia Code" panose="020B0609020000020004" pitchFamily="49" charset="0"/>
            </a:endParaRPr>
          </a:p>
          <a:p>
            <a:pPr marL="285750" indent="-285750">
              <a:lnSpc>
                <a:spcPct val="150000"/>
              </a:lnSpc>
              <a:buFont typeface="Wingdings" panose="05000000000000000000" pitchFamily="2" charset="2"/>
              <a:buChar char="q"/>
            </a:pPr>
            <a:endParaRPr lang="es-ES" sz="2000" dirty="0">
              <a:latin typeface="Cascadia Code" panose="020B0609020000020004" pitchFamily="49" charset="0"/>
              <a:ea typeface="Cascadia Code" panose="020B0609020000020004" pitchFamily="49" charset="0"/>
              <a:cs typeface="Cascadia Code" panose="020B0609020000020004" pitchFamily="49" charset="0"/>
            </a:endParaRPr>
          </a:p>
          <a:p>
            <a:endParaRPr lang="es-ES" dirty="0"/>
          </a:p>
        </p:txBody>
      </p:sp>
      <p:sp>
        <p:nvSpPr>
          <p:cNvPr id="2" name="CuadroTexto 1">
            <a:extLst>
              <a:ext uri="{FF2B5EF4-FFF2-40B4-BE49-F238E27FC236}">
                <a16:creationId xmlns:a16="http://schemas.microsoft.com/office/drawing/2014/main" id="{7F9F07BE-1DDC-E18E-7266-8619704EC24D}"/>
              </a:ext>
            </a:extLst>
          </p:cNvPr>
          <p:cNvSpPr txBox="1"/>
          <p:nvPr/>
        </p:nvSpPr>
        <p:spPr>
          <a:xfrm>
            <a:off x="0" y="6488668"/>
            <a:ext cx="7042150" cy="369332"/>
          </a:xfrm>
          <a:prstGeom prst="rect">
            <a:avLst/>
          </a:prstGeom>
          <a:noFill/>
        </p:spPr>
        <p:txBody>
          <a:bodyPr wrap="square">
            <a:spAutoFit/>
          </a:bodyPr>
          <a:lstStyle/>
          <a:p>
            <a:r>
              <a:rPr lang="es-ES" dirty="0">
                <a:latin typeface="Cascadia Code" panose="020B0609020000020004" pitchFamily="49" charset="0"/>
                <a:ea typeface="Cascadia Code" panose="020B0609020000020004" pitchFamily="49" charset="0"/>
                <a:cs typeface="Cascadia Code" panose="020B0609020000020004" pitchFamily="49" charset="0"/>
              </a:rPr>
              <a:t>6</a:t>
            </a:r>
            <a:endParaRPr lang="es-ES" dirty="0"/>
          </a:p>
        </p:txBody>
      </p:sp>
      <p:sp>
        <p:nvSpPr>
          <p:cNvPr id="3" name="CuadroTexto 2">
            <a:extLst>
              <a:ext uri="{FF2B5EF4-FFF2-40B4-BE49-F238E27FC236}">
                <a16:creationId xmlns:a16="http://schemas.microsoft.com/office/drawing/2014/main" id="{CDC44977-E2C0-140D-5BAB-7AAD7874BEB0}"/>
              </a:ext>
            </a:extLst>
          </p:cNvPr>
          <p:cNvSpPr txBox="1"/>
          <p:nvPr/>
        </p:nvSpPr>
        <p:spPr>
          <a:xfrm>
            <a:off x="2846070" y="712281"/>
            <a:ext cx="6313684" cy="584775"/>
          </a:xfrm>
          <a:prstGeom prst="rect">
            <a:avLst/>
          </a:prstGeom>
          <a:noFill/>
        </p:spPr>
        <p:txBody>
          <a:bodyPr wrap="square">
            <a:spAutoFit/>
          </a:bodyPr>
          <a:lstStyle/>
          <a:p>
            <a:pPr algn="ctr"/>
            <a:r>
              <a:rPr lang="es-ES" sz="3200" dirty="0">
                <a:latin typeface="Cascadia Code" panose="020B0609020000020004" pitchFamily="49" charset="0"/>
                <a:ea typeface="Cascadia Code" panose="020B0609020000020004" pitchFamily="49" charset="0"/>
                <a:cs typeface="Cascadia Code" panose="020B0609020000020004" pitchFamily="49" charset="0"/>
              </a:rPr>
              <a:t>Introducción a la I.A.</a:t>
            </a:r>
            <a:endParaRPr lang="es-ES" sz="3200" dirty="0"/>
          </a:p>
        </p:txBody>
      </p:sp>
      <p:pic>
        <p:nvPicPr>
          <p:cNvPr id="1026" name="Picture 2" descr="Soccer Fail GIF by College of Natural Sciences, UT Austin">
            <a:extLst>
              <a:ext uri="{FF2B5EF4-FFF2-40B4-BE49-F238E27FC236}">
                <a16:creationId xmlns:a16="http://schemas.microsoft.com/office/drawing/2014/main" id="{7C136132-14E5-1E3A-A9AD-6A9BFB7D71B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59948" y="2369301"/>
            <a:ext cx="3186727" cy="1792534"/>
          </a:xfrm>
          <a:prstGeom prst="rect">
            <a:avLst/>
          </a:prstGeom>
          <a:noFill/>
          <a:ln>
            <a:solidFill>
              <a:schemeClr val="tx2"/>
            </a:solidFill>
          </a:ln>
          <a:extLst>
            <a:ext uri="{909E8E84-426E-40DD-AFC4-6F175D3DCCD1}">
              <a14:hiddenFill xmlns:a14="http://schemas.microsoft.com/office/drawing/2010/main">
                <a:solidFill>
                  <a:srgbClr val="FFFFFF"/>
                </a:solidFill>
              </a14:hiddenFill>
            </a:ext>
          </a:extLst>
        </p:spPr>
      </p:pic>
      <p:pic>
        <p:nvPicPr>
          <p:cNvPr id="1028" name="Picture 4" descr="Robot Falling GIFs | Tenor">
            <a:extLst>
              <a:ext uri="{FF2B5EF4-FFF2-40B4-BE49-F238E27FC236}">
                <a16:creationId xmlns:a16="http://schemas.microsoft.com/office/drawing/2014/main" id="{978EF2C0-6E2C-A929-3AE2-5F9B1B5288B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83326" y="3295770"/>
            <a:ext cx="3022323" cy="1717229"/>
          </a:xfrm>
          <a:prstGeom prst="rect">
            <a:avLst/>
          </a:prstGeom>
          <a:noFill/>
          <a:ln>
            <a:solidFill>
              <a:schemeClr val="tx2"/>
            </a:solidFill>
          </a:ln>
          <a:extLst>
            <a:ext uri="{909E8E84-426E-40DD-AFC4-6F175D3DCCD1}">
              <a14:hiddenFill xmlns:a14="http://schemas.microsoft.com/office/drawing/2010/main">
                <a:solidFill>
                  <a:srgbClr val="FFFFFF"/>
                </a:solidFill>
              </a14:hiddenFill>
            </a:ext>
          </a:extLst>
        </p:spPr>
      </p:pic>
      <p:pic>
        <p:nvPicPr>
          <p:cNvPr id="1030" name="Picture 6" descr="Robot Fail Compilation on Make a GIF">
            <a:extLst>
              <a:ext uri="{FF2B5EF4-FFF2-40B4-BE49-F238E27FC236}">
                <a16:creationId xmlns:a16="http://schemas.microsoft.com/office/drawing/2014/main" id="{1669ABFA-AEC1-D1F3-B676-F733DD95E0A7}"/>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1082" r="8660"/>
          <a:stretch/>
        </p:blipFill>
        <p:spPr bwMode="auto">
          <a:xfrm>
            <a:off x="8529718" y="4433205"/>
            <a:ext cx="2727963" cy="1911946"/>
          </a:xfrm>
          <a:prstGeom prst="rect">
            <a:avLst/>
          </a:prstGeom>
          <a:noFill/>
          <a:ln>
            <a:solidFill>
              <a:schemeClr val="tx2"/>
            </a:solidFill>
          </a:ln>
          <a:extLst>
            <a:ext uri="{909E8E84-426E-40DD-AFC4-6F175D3DCCD1}">
              <a14:hiddenFill xmlns:a14="http://schemas.microsoft.com/office/drawing/2010/main">
                <a:solidFill>
                  <a:srgbClr val="FFFFFF"/>
                </a:solidFill>
              </a14:hiddenFill>
            </a:ext>
          </a:extLst>
        </p:spPr>
      </p:pic>
      <p:sp>
        <p:nvSpPr>
          <p:cNvPr id="7" name="CuadroTexto 6">
            <a:extLst>
              <a:ext uri="{FF2B5EF4-FFF2-40B4-BE49-F238E27FC236}">
                <a16:creationId xmlns:a16="http://schemas.microsoft.com/office/drawing/2014/main" id="{FCE5BE21-5BA7-AE61-BCB8-B05B285232CA}"/>
              </a:ext>
            </a:extLst>
          </p:cNvPr>
          <p:cNvSpPr txBox="1"/>
          <p:nvPr/>
        </p:nvSpPr>
        <p:spPr>
          <a:xfrm>
            <a:off x="367058" y="3212904"/>
            <a:ext cx="4615760" cy="1200329"/>
          </a:xfrm>
          <a:prstGeom prst="rect">
            <a:avLst/>
          </a:prstGeom>
          <a:noFill/>
        </p:spPr>
        <p:txBody>
          <a:bodyPr wrap="square">
            <a:spAutoFit/>
          </a:bodyPr>
          <a:lstStyle/>
          <a:p>
            <a:pPr algn="just"/>
            <a:r>
              <a:rPr lang="es-ES" sz="1800" dirty="0">
                <a:latin typeface="Cascadia Code" panose="020B0609020000020004" pitchFamily="49" charset="0"/>
                <a:ea typeface="Cascadia Code" panose="020B0609020000020004" pitchFamily="49" charset="0"/>
                <a:cs typeface="Cascadia Code" panose="020B0609020000020004" pitchFamily="49" charset="0"/>
              </a:rPr>
              <a:t>Coge a cualquiera de algunas </a:t>
            </a:r>
            <a:r>
              <a:rPr lang="es-ES" sz="1800" dirty="0" err="1">
                <a:latin typeface="Cascadia Code" panose="020B0609020000020004" pitchFamily="49" charset="0"/>
                <a:ea typeface="Cascadia Code" panose="020B0609020000020004" pitchFamily="49" charset="0"/>
                <a:cs typeface="Cascadia Code" panose="020B0609020000020004" pitchFamily="49" charset="0"/>
              </a:rPr>
              <a:t>IAs</a:t>
            </a:r>
            <a:r>
              <a:rPr lang="es-ES" sz="1800" dirty="0">
                <a:latin typeface="Cascadia Code" panose="020B0609020000020004" pitchFamily="49" charset="0"/>
                <a:ea typeface="Cascadia Code" panose="020B0609020000020004" pitchFamily="49" charset="0"/>
                <a:cs typeface="Cascadia Code" panose="020B0609020000020004" pitchFamily="49" charset="0"/>
              </a:rPr>
              <a:t> que sobresalen en un dominio muy específico, y ponlo a realizar otra muy diferente…</a:t>
            </a:r>
            <a:endParaRPr lang="es-ES" dirty="0"/>
          </a:p>
        </p:txBody>
      </p:sp>
      <p:sp>
        <p:nvSpPr>
          <p:cNvPr id="18" name="CuadroTexto 17">
            <a:extLst>
              <a:ext uri="{FF2B5EF4-FFF2-40B4-BE49-F238E27FC236}">
                <a16:creationId xmlns:a16="http://schemas.microsoft.com/office/drawing/2014/main" id="{7DE1E291-F0FE-2AA0-BBA6-17824979B386}"/>
              </a:ext>
            </a:extLst>
          </p:cNvPr>
          <p:cNvSpPr txBox="1"/>
          <p:nvPr/>
        </p:nvSpPr>
        <p:spPr>
          <a:xfrm>
            <a:off x="3273285" y="5377032"/>
            <a:ext cx="6122504" cy="646331"/>
          </a:xfrm>
          <a:prstGeom prst="rect">
            <a:avLst/>
          </a:prstGeom>
          <a:noFill/>
        </p:spPr>
        <p:txBody>
          <a:bodyPr wrap="square">
            <a:spAutoFit/>
          </a:bodyPr>
          <a:lstStyle/>
          <a:p>
            <a:r>
              <a:rPr lang="es-ES" sz="3600" dirty="0">
                <a:solidFill>
                  <a:srgbClr val="FFC000"/>
                </a:solidFill>
                <a:latin typeface="Cascadia Code" panose="020B0609020000020004" pitchFamily="49" charset="0"/>
                <a:ea typeface="Cascadia Code" panose="020B0609020000020004" pitchFamily="49" charset="0"/>
                <a:cs typeface="Cascadia Code" panose="020B0609020000020004" pitchFamily="49" charset="0"/>
              </a:rPr>
              <a:t>I.A. Débil</a:t>
            </a:r>
            <a:endParaRPr lang="es-ES" sz="3600" dirty="0">
              <a:solidFill>
                <a:srgbClr val="FFC000"/>
              </a:solidFill>
            </a:endParaRPr>
          </a:p>
        </p:txBody>
      </p:sp>
      <p:cxnSp>
        <p:nvCxnSpPr>
          <p:cNvPr id="20" name="Conector: angular 19">
            <a:extLst>
              <a:ext uri="{FF2B5EF4-FFF2-40B4-BE49-F238E27FC236}">
                <a16:creationId xmlns:a16="http://schemas.microsoft.com/office/drawing/2014/main" id="{05A33E4F-7334-6AD3-48D1-0674B40F6699}"/>
              </a:ext>
            </a:extLst>
          </p:cNvPr>
          <p:cNvCxnSpPr>
            <a:endCxn id="18" idx="1"/>
          </p:cNvCxnSpPr>
          <p:nvPr/>
        </p:nvCxnSpPr>
        <p:spPr>
          <a:xfrm>
            <a:off x="1196340" y="4807186"/>
            <a:ext cx="2076945" cy="893012"/>
          </a:xfrm>
          <a:prstGeom prst="bentConnector3">
            <a:avLst>
              <a:gd name="adj1" fmla="val 869"/>
            </a:avLst>
          </a:prstGeom>
          <a:ln w="57150">
            <a:solidFill>
              <a:srgbClr val="D1AE2D"/>
            </a:solidFill>
            <a:tailEnd type="triangle"/>
          </a:ln>
        </p:spPr>
        <p:style>
          <a:lnRef idx="1">
            <a:schemeClr val="accent1"/>
          </a:lnRef>
          <a:fillRef idx="0">
            <a:schemeClr val="accent1"/>
          </a:fillRef>
          <a:effectRef idx="0">
            <a:schemeClr val="accent1"/>
          </a:effectRef>
          <a:fontRef idx="minor">
            <a:schemeClr val="tx1"/>
          </a:fontRef>
        </p:style>
      </p:cxnSp>
      <p:sp>
        <p:nvSpPr>
          <p:cNvPr id="26" name="CuadroTexto 25">
            <a:extLst>
              <a:ext uri="{FF2B5EF4-FFF2-40B4-BE49-F238E27FC236}">
                <a16:creationId xmlns:a16="http://schemas.microsoft.com/office/drawing/2014/main" id="{5A04982B-F927-7B83-9012-B9BB87BEADB3}"/>
              </a:ext>
            </a:extLst>
          </p:cNvPr>
          <p:cNvSpPr txBox="1"/>
          <p:nvPr/>
        </p:nvSpPr>
        <p:spPr>
          <a:xfrm>
            <a:off x="3509174" y="6053768"/>
            <a:ext cx="4650774" cy="646331"/>
          </a:xfrm>
          <a:prstGeom prst="rect">
            <a:avLst/>
          </a:prstGeom>
          <a:noFill/>
        </p:spPr>
        <p:txBody>
          <a:bodyPr wrap="square">
            <a:spAutoFit/>
          </a:bodyPr>
          <a:lstStyle/>
          <a:p>
            <a:r>
              <a:rPr lang="es-ES" sz="1800" dirty="0">
                <a:latin typeface="Cascadia Code" panose="020B0609020000020004" pitchFamily="49" charset="0"/>
                <a:ea typeface="Cascadia Code" panose="020B0609020000020004" pitchFamily="49" charset="0"/>
                <a:cs typeface="Cascadia Code" panose="020B0609020000020004" pitchFamily="49" charset="0"/>
              </a:rPr>
              <a:t>Pueden realizar un conjunto muy determinado de tareas.</a:t>
            </a:r>
            <a:endParaRPr lang="es-ES" dirty="0"/>
          </a:p>
        </p:txBody>
      </p:sp>
      <p:sp>
        <p:nvSpPr>
          <p:cNvPr id="27" name="CuadroTexto 26">
            <a:extLst>
              <a:ext uri="{FF2B5EF4-FFF2-40B4-BE49-F238E27FC236}">
                <a16:creationId xmlns:a16="http://schemas.microsoft.com/office/drawing/2014/main" id="{EEBBCB4B-5B76-BCF0-0FF5-751C57EE4A31}"/>
              </a:ext>
            </a:extLst>
          </p:cNvPr>
          <p:cNvSpPr txBox="1"/>
          <p:nvPr/>
        </p:nvSpPr>
        <p:spPr>
          <a:xfrm>
            <a:off x="6069496" y="5582845"/>
            <a:ext cx="6122504" cy="400110"/>
          </a:xfrm>
          <a:prstGeom prst="rect">
            <a:avLst/>
          </a:prstGeom>
          <a:noFill/>
        </p:spPr>
        <p:txBody>
          <a:bodyPr wrap="square">
            <a:spAutoFit/>
          </a:bodyPr>
          <a:lstStyle/>
          <a:p>
            <a:r>
              <a:rPr lang="es-ES" sz="2000" dirty="0">
                <a:solidFill>
                  <a:srgbClr val="FFC000"/>
                </a:solidFill>
                <a:latin typeface="Cascadia Code" panose="020B0609020000020004" pitchFamily="49" charset="0"/>
                <a:ea typeface="Cascadia Code" panose="020B0609020000020004" pitchFamily="49" charset="0"/>
                <a:cs typeface="Cascadia Code" panose="020B0609020000020004" pitchFamily="49" charset="0"/>
              </a:rPr>
              <a:t>Narrow AI</a:t>
            </a:r>
            <a:endParaRPr lang="es-ES" sz="2000" dirty="0">
              <a:solidFill>
                <a:srgbClr val="FFC000"/>
              </a:solidFill>
            </a:endParaRPr>
          </a:p>
        </p:txBody>
      </p:sp>
    </p:spTree>
    <p:extLst>
      <p:ext uri="{BB962C8B-B14F-4D97-AF65-F5344CB8AC3E}">
        <p14:creationId xmlns:p14="http://schemas.microsoft.com/office/powerpoint/2010/main" val="36157939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1">
            <a:extLst>
              <a:ext uri="{FF2B5EF4-FFF2-40B4-BE49-F238E27FC236}">
                <a16:creationId xmlns:a16="http://schemas.microsoft.com/office/drawing/2014/main" id="{03E9B5F6-D12F-D76F-64B8-A813D2D8B9A9}"/>
              </a:ext>
            </a:extLst>
          </p:cNvPr>
          <p:cNvSpPr txBox="1">
            <a:spLocks/>
          </p:cNvSpPr>
          <p:nvPr/>
        </p:nvSpPr>
        <p:spPr>
          <a:xfrm>
            <a:off x="15755" y="178802"/>
            <a:ext cx="9144000" cy="324289"/>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s-ES" sz="1800" dirty="0">
                <a:latin typeface="Cascadia Code" panose="020B0609020000020004" pitchFamily="49" charset="0"/>
                <a:ea typeface="Cascadia Code" panose="020B0609020000020004" pitchFamily="49" charset="0"/>
                <a:cs typeface="Cascadia Code" panose="020B0609020000020004" pitchFamily="49" charset="0"/>
              </a:rPr>
              <a:t>Unidad 1. Introducción a la Programación de Inteligencia Artificial</a:t>
            </a:r>
          </a:p>
        </p:txBody>
      </p:sp>
      <p:pic>
        <p:nvPicPr>
          <p:cNvPr id="9" name="Imagen 8" descr="Imagen que contiene señal, reloj&#10;&#10;Descripción generada automáticamente">
            <a:extLst>
              <a:ext uri="{FF2B5EF4-FFF2-40B4-BE49-F238E27FC236}">
                <a16:creationId xmlns:a16="http://schemas.microsoft.com/office/drawing/2014/main" id="{5D8F626B-1EE0-8E28-9286-46A94579DD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95660" y="26017"/>
            <a:ext cx="1180585" cy="979885"/>
          </a:xfrm>
          <a:prstGeom prst="rect">
            <a:avLst/>
          </a:prstGeom>
        </p:spPr>
      </p:pic>
      <p:cxnSp>
        <p:nvCxnSpPr>
          <p:cNvPr id="10" name="Conector recto 9">
            <a:extLst>
              <a:ext uri="{FF2B5EF4-FFF2-40B4-BE49-F238E27FC236}">
                <a16:creationId xmlns:a16="http://schemas.microsoft.com/office/drawing/2014/main" id="{C3E9B7A7-9704-2FAF-69CE-1E26F80FDBFE}"/>
              </a:ext>
            </a:extLst>
          </p:cNvPr>
          <p:cNvCxnSpPr>
            <a:cxnSpLocks/>
            <a:endCxn id="11" idx="1"/>
          </p:cNvCxnSpPr>
          <p:nvPr/>
        </p:nvCxnSpPr>
        <p:spPr>
          <a:xfrm>
            <a:off x="15755" y="977450"/>
            <a:ext cx="2830314" cy="848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Rectángulo: esquinas redondeadas 10">
            <a:extLst>
              <a:ext uri="{FF2B5EF4-FFF2-40B4-BE49-F238E27FC236}">
                <a16:creationId xmlns:a16="http://schemas.microsoft.com/office/drawing/2014/main" id="{B9BE3053-AAF0-0943-37EB-050D23E28A12}"/>
              </a:ext>
            </a:extLst>
          </p:cNvPr>
          <p:cNvSpPr/>
          <p:nvPr/>
        </p:nvSpPr>
        <p:spPr>
          <a:xfrm>
            <a:off x="2846069" y="714560"/>
            <a:ext cx="6313685" cy="542740"/>
          </a:xfrm>
          <a:prstGeom prst="roundRect">
            <a:avLst/>
          </a:prstGeom>
          <a:solidFill>
            <a:srgbClr val="FFFFFF">
              <a:alpha val="20000"/>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2" name="Conector recto 11">
            <a:extLst>
              <a:ext uri="{FF2B5EF4-FFF2-40B4-BE49-F238E27FC236}">
                <a16:creationId xmlns:a16="http://schemas.microsoft.com/office/drawing/2014/main" id="{82070113-7BB7-7024-E433-0280FBD0E38C}"/>
              </a:ext>
            </a:extLst>
          </p:cNvPr>
          <p:cNvCxnSpPr>
            <a:cxnSpLocks/>
            <a:stCxn id="11" idx="3"/>
          </p:cNvCxnSpPr>
          <p:nvPr/>
        </p:nvCxnSpPr>
        <p:spPr>
          <a:xfrm>
            <a:off x="9159754" y="985930"/>
            <a:ext cx="3016491" cy="1186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CuadroTexto 23">
            <a:extLst>
              <a:ext uri="{FF2B5EF4-FFF2-40B4-BE49-F238E27FC236}">
                <a16:creationId xmlns:a16="http://schemas.microsoft.com/office/drawing/2014/main" id="{77AC952E-FE1E-3C99-9DBC-A0774DAFAAAE}"/>
              </a:ext>
            </a:extLst>
          </p:cNvPr>
          <p:cNvSpPr txBox="1"/>
          <p:nvPr/>
        </p:nvSpPr>
        <p:spPr>
          <a:xfrm>
            <a:off x="599379" y="1601572"/>
            <a:ext cx="10747296" cy="2215991"/>
          </a:xfrm>
          <a:prstGeom prst="rect">
            <a:avLst/>
          </a:prstGeom>
          <a:noFill/>
        </p:spPr>
        <p:txBody>
          <a:bodyPr wrap="square">
            <a:spAutoFit/>
          </a:bodyPr>
          <a:lstStyle/>
          <a:p>
            <a:pPr marL="285750" indent="-285750">
              <a:lnSpc>
                <a:spcPct val="150000"/>
              </a:lnSpc>
              <a:buFont typeface="Wingdings" panose="05000000000000000000" pitchFamily="2" charset="2"/>
              <a:buChar char="q"/>
            </a:pPr>
            <a:r>
              <a:rPr lang="es-ES" sz="2000" dirty="0">
                <a:latin typeface="Cascadia Code" panose="020B0609020000020004" pitchFamily="49" charset="0"/>
                <a:ea typeface="Cascadia Code" panose="020B0609020000020004" pitchFamily="49" charset="0"/>
                <a:cs typeface="Cascadia Code" panose="020B0609020000020004" pitchFamily="49" charset="0"/>
              </a:rPr>
              <a:t>¿Qué es la Inteligencia Artificial?</a:t>
            </a:r>
          </a:p>
          <a:p>
            <a:pPr marL="742950" lvl="1" indent="-285750">
              <a:lnSpc>
                <a:spcPct val="150000"/>
              </a:lnSpc>
              <a:buFont typeface="Wingdings" panose="05000000000000000000" pitchFamily="2" charset="2"/>
              <a:buChar char="q"/>
            </a:pPr>
            <a:r>
              <a:rPr lang="es-ES" sz="2000" dirty="0">
                <a:latin typeface="Cascadia Code" panose="020B0609020000020004" pitchFamily="49" charset="0"/>
                <a:ea typeface="Cascadia Code" panose="020B0609020000020004" pitchFamily="49" charset="0"/>
                <a:cs typeface="Cascadia Code" panose="020B0609020000020004" pitchFamily="49" charset="0"/>
              </a:rPr>
              <a:t>¿Y qué son comportamientos “inteligentes”?</a:t>
            </a:r>
          </a:p>
          <a:p>
            <a:pPr marL="742950" lvl="1" indent="-285750">
              <a:lnSpc>
                <a:spcPct val="150000"/>
              </a:lnSpc>
              <a:buFont typeface="Wingdings" panose="05000000000000000000" pitchFamily="2" charset="2"/>
              <a:buChar char="q"/>
            </a:pPr>
            <a:endParaRPr lang="es-ES" sz="2000" dirty="0">
              <a:latin typeface="Cascadia Code" panose="020B0609020000020004" pitchFamily="49" charset="0"/>
              <a:ea typeface="Cascadia Code" panose="020B0609020000020004" pitchFamily="49" charset="0"/>
              <a:cs typeface="Cascadia Code" panose="020B0609020000020004" pitchFamily="49" charset="0"/>
            </a:endParaRPr>
          </a:p>
          <a:p>
            <a:pPr marL="285750" indent="-285750">
              <a:lnSpc>
                <a:spcPct val="150000"/>
              </a:lnSpc>
              <a:buFont typeface="Wingdings" panose="05000000000000000000" pitchFamily="2" charset="2"/>
              <a:buChar char="q"/>
            </a:pPr>
            <a:endParaRPr lang="es-ES" sz="2000" dirty="0">
              <a:latin typeface="Cascadia Code" panose="020B0609020000020004" pitchFamily="49" charset="0"/>
              <a:ea typeface="Cascadia Code" panose="020B0609020000020004" pitchFamily="49" charset="0"/>
              <a:cs typeface="Cascadia Code" panose="020B0609020000020004" pitchFamily="49" charset="0"/>
            </a:endParaRPr>
          </a:p>
          <a:p>
            <a:endParaRPr lang="es-ES" dirty="0"/>
          </a:p>
        </p:txBody>
      </p:sp>
      <p:sp>
        <p:nvSpPr>
          <p:cNvPr id="2" name="CuadroTexto 1">
            <a:extLst>
              <a:ext uri="{FF2B5EF4-FFF2-40B4-BE49-F238E27FC236}">
                <a16:creationId xmlns:a16="http://schemas.microsoft.com/office/drawing/2014/main" id="{7F9F07BE-1DDC-E18E-7266-8619704EC24D}"/>
              </a:ext>
            </a:extLst>
          </p:cNvPr>
          <p:cNvSpPr txBox="1"/>
          <p:nvPr/>
        </p:nvSpPr>
        <p:spPr>
          <a:xfrm>
            <a:off x="0" y="6488668"/>
            <a:ext cx="7042150" cy="369332"/>
          </a:xfrm>
          <a:prstGeom prst="rect">
            <a:avLst/>
          </a:prstGeom>
          <a:noFill/>
        </p:spPr>
        <p:txBody>
          <a:bodyPr wrap="square">
            <a:spAutoFit/>
          </a:bodyPr>
          <a:lstStyle/>
          <a:p>
            <a:r>
              <a:rPr lang="es-ES" dirty="0">
                <a:latin typeface="Cascadia Code" panose="020B0609020000020004" pitchFamily="49" charset="0"/>
                <a:ea typeface="Cascadia Code" panose="020B0609020000020004" pitchFamily="49" charset="0"/>
                <a:cs typeface="Cascadia Code" panose="020B0609020000020004" pitchFamily="49" charset="0"/>
              </a:rPr>
              <a:t>7</a:t>
            </a:r>
            <a:endParaRPr lang="es-ES" dirty="0"/>
          </a:p>
        </p:txBody>
      </p:sp>
      <p:sp>
        <p:nvSpPr>
          <p:cNvPr id="3" name="CuadroTexto 2">
            <a:extLst>
              <a:ext uri="{FF2B5EF4-FFF2-40B4-BE49-F238E27FC236}">
                <a16:creationId xmlns:a16="http://schemas.microsoft.com/office/drawing/2014/main" id="{CDC44977-E2C0-140D-5BAB-7AAD7874BEB0}"/>
              </a:ext>
            </a:extLst>
          </p:cNvPr>
          <p:cNvSpPr txBox="1"/>
          <p:nvPr/>
        </p:nvSpPr>
        <p:spPr>
          <a:xfrm>
            <a:off x="2846070" y="712281"/>
            <a:ext cx="6313684" cy="584775"/>
          </a:xfrm>
          <a:prstGeom prst="rect">
            <a:avLst/>
          </a:prstGeom>
          <a:noFill/>
        </p:spPr>
        <p:txBody>
          <a:bodyPr wrap="square">
            <a:spAutoFit/>
          </a:bodyPr>
          <a:lstStyle/>
          <a:p>
            <a:pPr algn="ctr"/>
            <a:r>
              <a:rPr lang="es-ES" sz="3200" dirty="0">
                <a:latin typeface="Cascadia Code" panose="020B0609020000020004" pitchFamily="49" charset="0"/>
                <a:ea typeface="Cascadia Code" panose="020B0609020000020004" pitchFamily="49" charset="0"/>
                <a:cs typeface="Cascadia Code" panose="020B0609020000020004" pitchFamily="49" charset="0"/>
              </a:rPr>
              <a:t>Introducción a la I.A.</a:t>
            </a:r>
            <a:endParaRPr lang="es-ES" sz="3200" dirty="0"/>
          </a:p>
        </p:txBody>
      </p:sp>
      <p:sp>
        <p:nvSpPr>
          <p:cNvPr id="18" name="CuadroTexto 17">
            <a:extLst>
              <a:ext uri="{FF2B5EF4-FFF2-40B4-BE49-F238E27FC236}">
                <a16:creationId xmlns:a16="http://schemas.microsoft.com/office/drawing/2014/main" id="{7DE1E291-F0FE-2AA0-BBA6-17824979B386}"/>
              </a:ext>
            </a:extLst>
          </p:cNvPr>
          <p:cNvSpPr txBox="1"/>
          <p:nvPr/>
        </p:nvSpPr>
        <p:spPr>
          <a:xfrm>
            <a:off x="1643267" y="2604872"/>
            <a:ext cx="6122504" cy="646331"/>
          </a:xfrm>
          <a:prstGeom prst="rect">
            <a:avLst/>
          </a:prstGeom>
          <a:noFill/>
        </p:spPr>
        <p:txBody>
          <a:bodyPr wrap="square">
            <a:spAutoFit/>
          </a:bodyPr>
          <a:lstStyle/>
          <a:p>
            <a:r>
              <a:rPr lang="es-ES" sz="3600" dirty="0">
                <a:solidFill>
                  <a:srgbClr val="00B0F0"/>
                </a:solidFill>
                <a:latin typeface="Cascadia Code" panose="020B0609020000020004" pitchFamily="49" charset="0"/>
                <a:ea typeface="Cascadia Code" panose="020B0609020000020004" pitchFamily="49" charset="0"/>
                <a:cs typeface="Cascadia Code" panose="020B0609020000020004" pitchFamily="49" charset="0"/>
              </a:rPr>
              <a:t>I.A. Fuerte</a:t>
            </a:r>
            <a:endParaRPr lang="es-ES" sz="3600" dirty="0">
              <a:solidFill>
                <a:srgbClr val="00B0F0"/>
              </a:solidFill>
            </a:endParaRPr>
          </a:p>
        </p:txBody>
      </p:sp>
      <p:sp>
        <p:nvSpPr>
          <p:cNvPr id="26" name="CuadroTexto 25">
            <a:extLst>
              <a:ext uri="{FF2B5EF4-FFF2-40B4-BE49-F238E27FC236}">
                <a16:creationId xmlns:a16="http://schemas.microsoft.com/office/drawing/2014/main" id="{5A04982B-F927-7B83-9012-B9BB87BEADB3}"/>
              </a:ext>
            </a:extLst>
          </p:cNvPr>
          <p:cNvSpPr txBox="1"/>
          <p:nvPr/>
        </p:nvSpPr>
        <p:spPr>
          <a:xfrm>
            <a:off x="2262367" y="3231660"/>
            <a:ext cx="8948971" cy="646331"/>
          </a:xfrm>
          <a:prstGeom prst="rect">
            <a:avLst/>
          </a:prstGeom>
          <a:noFill/>
        </p:spPr>
        <p:txBody>
          <a:bodyPr wrap="square">
            <a:spAutoFit/>
          </a:bodyPr>
          <a:lstStyle/>
          <a:p>
            <a:r>
              <a:rPr lang="es-ES" sz="1800" dirty="0">
                <a:latin typeface="Cascadia Code" panose="020B0609020000020004" pitchFamily="49" charset="0"/>
                <a:ea typeface="Cascadia Code" panose="020B0609020000020004" pitchFamily="49" charset="0"/>
                <a:cs typeface="Cascadia Code" panose="020B0609020000020004" pitchFamily="49" charset="0"/>
              </a:rPr>
              <a:t>Hacen referencia a aquellas </a:t>
            </a:r>
            <a:r>
              <a:rPr lang="es-ES" sz="1800" dirty="0" err="1">
                <a:latin typeface="Cascadia Code" panose="020B0609020000020004" pitchFamily="49" charset="0"/>
                <a:ea typeface="Cascadia Code" panose="020B0609020000020004" pitchFamily="49" charset="0"/>
                <a:cs typeface="Cascadia Code" panose="020B0609020000020004" pitchFamily="49" charset="0"/>
              </a:rPr>
              <a:t>IAs</a:t>
            </a:r>
            <a:r>
              <a:rPr lang="es-ES" sz="1800" dirty="0">
                <a:latin typeface="Cascadia Code" panose="020B0609020000020004" pitchFamily="49" charset="0"/>
                <a:ea typeface="Cascadia Code" panose="020B0609020000020004" pitchFamily="49" charset="0"/>
                <a:cs typeface="Cascadia Code" panose="020B0609020000020004" pitchFamily="49" charset="0"/>
              </a:rPr>
              <a:t> que son capaces de aplicarse a gran variedad de problemas.</a:t>
            </a:r>
            <a:endParaRPr lang="es-ES" dirty="0"/>
          </a:p>
        </p:txBody>
      </p:sp>
      <p:sp>
        <p:nvSpPr>
          <p:cNvPr id="4" name="CuadroTexto 3">
            <a:extLst>
              <a:ext uri="{FF2B5EF4-FFF2-40B4-BE49-F238E27FC236}">
                <a16:creationId xmlns:a16="http://schemas.microsoft.com/office/drawing/2014/main" id="{908DBE1E-0067-B583-782B-5845533D0506}"/>
              </a:ext>
            </a:extLst>
          </p:cNvPr>
          <p:cNvSpPr txBox="1"/>
          <p:nvPr/>
        </p:nvSpPr>
        <p:spPr>
          <a:xfrm>
            <a:off x="4704519" y="2881307"/>
            <a:ext cx="6122504" cy="400110"/>
          </a:xfrm>
          <a:prstGeom prst="rect">
            <a:avLst/>
          </a:prstGeom>
          <a:noFill/>
        </p:spPr>
        <p:txBody>
          <a:bodyPr wrap="square">
            <a:spAutoFit/>
          </a:bodyPr>
          <a:lstStyle/>
          <a:p>
            <a:r>
              <a:rPr lang="es-ES" sz="2000" dirty="0">
                <a:solidFill>
                  <a:srgbClr val="00B0F0"/>
                </a:solidFill>
                <a:latin typeface="Cascadia Code" panose="020B0609020000020004" pitchFamily="49" charset="0"/>
                <a:ea typeface="Cascadia Code" panose="020B0609020000020004" pitchFamily="49" charset="0"/>
                <a:cs typeface="Cascadia Code" panose="020B0609020000020004" pitchFamily="49" charset="0"/>
              </a:rPr>
              <a:t>AI General</a:t>
            </a:r>
            <a:endParaRPr lang="es-ES" sz="2000" dirty="0">
              <a:solidFill>
                <a:srgbClr val="00B0F0"/>
              </a:solidFill>
            </a:endParaRPr>
          </a:p>
        </p:txBody>
      </p:sp>
      <p:sp>
        <p:nvSpPr>
          <p:cNvPr id="8" name="CuadroTexto 7">
            <a:extLst>
              <a:ext uri="{FF2B5EF4-FFF2-40B4-BE49-F238E27FC236}">
                <a16:creationId xmlns:a16="http://schemas.microsoft.com/office/drawing/2014/main" id="{88B769E5-37C8-ED03-4168-F3A0BF3F374F}"/>
              </a:ext>
            </a:extLst>
          </p:cNvPr>
          <p:cNvSpPr txBox="1"/>
          <p:nvPr/>
        </p:nvSpPr>
        <p:spPr>
          <a:xfrm>
            <a:off x="5973027" y="3663111"/>
            <a:ext cx="6122504" cy="369332"/>
          </a:xfrm>
          <a:prstGeom prst="rect">
            <a:avLst/>
          </a:prstGeom>
          <a:noFill/>
        </p:spPr>
        <p:txBody>
          <a:bodyPr wrap="square">
            <a:spAutoFit/>
          </a:bodyPr>
          <a:lstStyle/>
          <a:p>
            <a:r>
              <a:rPr lang="es-ES" sz="1800" dirty="0">
                <a:solidFill>
                  <a:srgbClr val="FF0000"/>
                </a:solidFill>
                <a:latin typeface="Cascadia Code" panose="020B0609020000020004" pitchFamily="49" charset="0"/>
                <a:ea typeface="Cascadia Code" panose="020B0609020000020004" pitchFamily="49" charset="0"/>
                <a:cs typeface="Cascadia Code" panose="020B0609020000020004" pitchFamily="49" charset="0"/>
                <a:sym typeface="Wingdings" panose="05000000000000000000" pitchFamily="2" charset="2"/>
              </a:rPr>
              <a:t> AÚN NO EXISTE</a:t>
            </a:r>
            <a:endParaRPr lang="es-ES" dirty="0">
              <a:solidFill>
                <a:srgbClr val="FF0000"/>
              </a:solidFill>
            </a:endParaRPr>
          </a:p>
        </p:txBody>
      </p:sp>
      <p:sp>
        <p:nvSpPr>
          <p:cNvPr id="14" name="CuadroTexto 13">
            <a:extLst>
              <a:ext uri="{FF2B5EF4-FFF2-40B4-BE49-F238E27FC236}">
                <a16:creationId xmlns:a16="http://schemas.microsoft.com/office/drawing/2014/main" id="{416061FC-E96C-030A-4BA7-C2D65B00B4B4}"/>
              </a:ext>
            </a:extLst>
          </p:cNvPr>
          <p:cNvSpPr txBox="1"/>
          <p:nvPr/>
        </p:nvSpPr>
        <p:spPr>
          <a:xfrm>
            <a:off x="2262367" y="4036444"/>
            <a:ext cx="6122504" cy="369332"/>
          </a:xfrm>
          <a:prstGeom prst="rect">
            <a:avLst/>
          </a:prstGeom>
          <a:noFill/>
        </p:spPr>
        <p:txBody>
          <a:bodyPr wrap="square">
            <a:spAutoFit/>
          </a:bodyPr>
          <a:lstStyle/>
          <a:p>
            <a:r>
              <a:rPr lang="es-ES" sz="1800" dirty="0">
                <a:latin typeface="Cascadia Code" panose="020B0609020000020004" pitchFamily="49" charset="0"/>
                <a:ea typeface="Cascadia Code" panose="020B0609020000020004" pitchFamily="49" charset="0"/>
                <a:cs typeface="Cascadia Code" panose="020B0609020000020004" pitchFamily="49" charset="0"/>
              </a:rPr>
              <a:t>Avances hacia la AGI:</a:t>
            </a:r>
            <a:endParaRPr lang="es-ES" dirty="0"/>
          </a:p>
        </p:txBody>
      </p:sp>
      <p:sp>
        <p:nvSpPr>
          <p:cNvPr id="15" name="CuadroTexto 14">
            <a:extLst>
              <a:ext uri="{FF2B5EF4-FFF2-40B4-BE49-F238E27FC236}">
                <a16:creationId xmlns:a16="http://schemas.microsoft.com/office/drawing/2014/main" id="{256AF212-7A71-8F8B-5DB9-37F7C2EF8CFF}"/>
              </a:ext>
            </a:extLst>
          </p:cNvPr>
          <p:cNvSpPr txBox="1"/>
          <p:nvPr/>
        </p:nvSpPr>
        <p:spPr>
          <a:xfrm>
            <a:off x="461824" y="6173674"/>
            <a:ext cx="11268351" cy="369332"/>
          </a:xfrm>
          <a:prstGeom prst="rect">
            <a:avLst/>
          </a:prstGeom>
          <a:noFill/>
        </p:spPr>
        <p:txBody>
          <a:bodyPr wrap="square">
            <a:spAutoFit/>
          </a:bodyPr>
          <a:lstStyle/>
          <a:p>
            <a:r>
              <a:rPr lang="es-ES" sz="1800" dirty="0">
                <a:latin typeface="Cascadia Code" panose="020B0609020000020004" pitchFamily="49" charset="0"/>
                <a:ea typeface="Cascadia Code" panose="020B0609020000020004" pitchFamily="49" charset="0"/>
                <a:cs typeface="Cascadia Code" panose="020B0609020000020004" pitchFamily="49" charset="0"/>
              </a:rPr>
              <a:t>Transfer Learning				   </a:t>
            </a:r>
            <a:r>
              <a:rPr lang="es-ES" sz="1800" dirty="0" err="1">
                <a:latin typeface="Cascadia Code" panose="020B0609020000020004" pitchFamily="49" charset="0"/>
                <a:ea typeface="Cascadia Code" panose="020B0609020000020004" pitchFamily="49" charset="0"/>
                <a:cs typeface="Cascadia Code" panose="020B0609020000020004" pitchFamily="49" charset="0"/>
              </a:rPr>
              <a:t>Multi-task</a:t>
            </a:r>
            <a:r>
              <a:rPr lang="es-ES" sz="1800" dirty="0">
                <a:latin typeface="Cascadia Code" panose="020B0609020000020004" pitchFamily="49" charset="0"/>
                <a:ea typeface="Cascadia Code" panose="020B0609020000020004" pitchFamily="49" charset="0"/>
                <a:cs typeface="Cascadia Code" panose="020B0609020000020004" pitchFamily="49" charset="0"/>
              </a:rPr>
              <a:t> Learning			Modelos de Gran Escala	</a:t>
            </a:r>
            <a:endParaRPr lang="es-ES" dirty="0"/>
          </a:p>
        </p:txBody>
      </p:sp>
      <p:pic>
        <p:nvPicPr>
          <p:cNvPr id="22" name="Imagen 21" descr="Diagrama&#10;&#10;Descripción generada automáticamente">
            <a:extLst>
              <a:ext uri="{FF2B5EF4-FFF2-40B4-BE49-F238E27FC236}">
                <a16:creationId xmlns:a16="http://schemas.microsoft.com/office/drawing/2014/main" id="{85AC609F-468B-9AA9-3676-B458B67C5769}"/>
              </a:ext>
            </a:extLst>
          </p:cNvPr>
          <p:cNvPicPr>
            <a:picLocks noChangeAspect="1"/>
          </p:cNvPicPr>
          <p:nvPr/>
        </p:nvPicPr>
        <p:blipFill>
          <a:blip r:embed="rId4">
            <a:extLst>
              <a:ext uri="{28A0092B-C50C-407E-A947-70E740481C1C}">
                <a14:useLocalDpi xmlns:a14="http://schemas.microsoft.com/office/drawing/2010/main" val="0"/>
              </a:ext>
            </a:extLst>
          </a:blip>
          <a:srcRect b="8841"/>
          <a:stretch/>
        </p:blipFill>
        <p:spPr>
          <a:xfrm>
            <a:off x="171919" y="4404162"/>
            <a:ext cx="2942695" cy="1601667"/>
          </a:xfrm>
          <a:prstGeom prst="rect">
            <a:avLst/>
          </a:prstGeom>
        </p:spPr>
      </p:pic>
      <p:sp>
        <p:nvSpPr>
          <p:cNvPr id="25" name="CuadroTexto 24">
            <a:extLst>
              <a:ext uri="{FF2B5EF4-FFF2-40B4-BE49-F238E27FC236}">
                <a16:creationId xmlns:a16="http://schemas.microsoft.com/office/drawing/2014/main" id="{DF60C975-F55A-424D-5473-0672BC2991F9}"/>
              </a:ext>
            </a:extLst>
          </p:cNvPr>
          <p:cNvSpPr txBox="1"/>
          <p:nvPr/>
        </p:nvSpPr>
        <p:spPr>
          <a:xfrm>
            <a:off x="1003300" y="5432743"/>
            <a:ext cx="6121400" cy="276999"/>
          </a:xfrm>
          <a:prstGeom prst="rect">
            <a:avLst/>
          </a:prstGeom>
          <a:noFill/>
        </p:spPr>
        <p:txBody>
          <a:bodyPr wrap="square">
            <a:spAutoFit/>
          </a:bodyPr>
          <a:lstStyle/>
          <a:p>
            <a:r>
              <a:rPr lang="es-ES" sz="1200" dirty="0">
                <a:latin typeface="Cascadia Code" panose="020B0609020000020004" pitchFamily="49" charset="0"/>
                <a:ea typeface="Cascadia Code" panose="020B0609020000020004" pitchFamily="49" charset="0"/>
                <a:cs typeface="Cascadia Code" panose="020B0609020000020004" pitchFamily="49" charset="0"/>
              </a:rPr>
              <a:t>Conocimiento</a:t>
            </a:r>
            <a:endParaRPr lang="es-ES" sz="1200" dirty="0"/>
          </a:p>
        </p:txBody>
      </p:sp>
      <p:sp>
        <p:nvSpPr>
          <p:cNvPr id="27" name="CuadroTexto 26">
            <a:extLst>
              <a:ext uri="{FF2B5EF4-FFF2-40B4-BE49-F238E27FC236}">
                <a16:creationId xmlns:a16="http://schemas.microsoft.com/office/drawing/2014/main" id="{3A801B61-9D25-F619-7664-E5965CB7F15D}"/>
              </a:ext>
            </a:extLst>
          </p:cNvPr>
          <p:cNvSpPr txBox="1"/>
          <p:nvPr/>
        </p:nvSpPr>
        <p:spPr>
          <a:xfrm>
            <a:off x="2263471" y="4925190"/>
            <a:ext cx="6121400" cy="276999"/>
          </a:xfrm>
          <a:prstGeom prst="rect">
            <a:avLst/>
          </a:prstGeom>
          <a:noFill/>
        </p:spPr>
        <p:txBody>
          <a:bodyPr wrap="square">
            <a:spAutoFit/>
          </a:bodyPr>
          <a:lstStyle/>
          <a:p>
            <a:r>
              <a:rPr lang="es-ES" sz="1200" dirty="0" err="1">
                <a:latin typeface="Cascadia Code" panose="020B0609020000020004" pitchFamily="49" charset="0"/>
                <a:ea typeface="Cascadia Code" panose="020B0609020000020004" pitchFamily="49" charset="0"/>
                <a:cs typeface="Cascadia Code" panose="020B0609020000020004" pitchFamily="49" charset="0"/>
              </a:rPr>
              <a:t>Dataset</a:t>
            </a:r>
            <a:r>
              <a:rPr lang="es-ES" sz="1200" dirty="0">
                <a:latin typeface="Cascadia Code" panose="020B0609020000020004" pitchFamily="49" charset="0"/>
                <a:ea typeface="Cascadia Code" panose="020B0609020000020004" pitchFamily="49" charset="0"/>
                <a:cs typeface="Cascadia Code" panose="020B0609020000020004" pitchFamily="49" charset="0"/>
              </a:rPr>
              <a:t> 2</a:t>
            </a:r>
            <a:endParaRPr lang="es-ES" sz="1200" dirty="0"/>
          </a:p>
        </p:txBody>
      </p:sp>
      <p:sp>
        <p:nvSpPr>
          <p:cNvPr id="28" name="CuadroTexto 27">
            <a:extLst>
              <a:ext uri="{FF2B5EF4-FFF2-40B4-BE49-F238E27FC236}">
                <a16:creationId xmlns:a16="http://schemas.microsoft.com/office/drawing/2014/main" id="{3F76CD40-31F3-AB97-DF74-7CF7B41B35D0}"/>
              </a:ext>
            </a:extLst>
          </p:cNvPr>
          <p:cNvSpPr txBox="1"/>
          <p:nvPr/>
        </p:nvSpPr>
        <p:spPr>
          <a:xfrm>
            <a:off x="171919" y="4904958"/>
            <a:ext cx="6121400" cy="276999"/>
          </a:xfrm>
          <a:prstGeom prst="rect">
            <a:avLst/>
          </a:prstGeom>
          <a:noFill/>
        </p:spPr>
        <p:txBody>
          <a:bodyPr wrap="square">
            <a:spAutoFit/>
          </a:bodyPr>
          <a:lstStyle/>
          <a:p>
            <a:r>
              <a:rPr lang="es-ES" sz="1200" dirty="0" err="1">
                <a:latin typeface="Cascadia Code" panose="020B0609020000020004" pitchFamily="49" charset="0"/>
                <a:ea typeface="Cascadia Code" panose="020B0609020000020004" pitchFamily="49" charset="0"/>
                <a:cs typeface="Cascadia Code" panose="020B0609020000020004" pitchFamily="49" charset="0"/>
              </a:rPr>
              <a:t>Dataset</a:t>
            </a:r>
            <a:r>
              <a:rPr lang="es-ES" sz="1200" dirty="0">
                <a:latin typeface="Cascadia Code" panose="020B0609020000020004" pitchFamily="49" charset="0"/>
                <a:ea typeface="Cascadia Code" panose="020B0609020000020004" pitchFamily="49" charset="0"/>
                <a:cs typeface="Cascadia Code" panose="020B0609020000020004" pitchFamily="49" charset="0"/>
              </a:rPr>
              <a:t> 1</a:t>
            </a:r>
            <a:endParaRPr lang="es-ES" sz="1200" dirty="0"/>
          </a:p>
        </p:txBody>
      </p:sp>
      <p:sp>
        <p:nvSpPr>
          <p:cNvPr id="29" name="CuadroTexto 28">
            <a:extLst>
              <a:ext uri="{FF2B5EF4-FFF2-40B4-BE49-F238E27FC236}">
                <a16:creationId xmlns:a16="http://schemas.microsoft.com/office/drawing/2014/main" id="{2F7025A7-80E7-64FE-8665-E42EE4ED8AAE}"/>
              </a:ext>
            </a:extLst>
          </p:cNvPr>
          <p:cNvSpPr txBox="1"/>
          <p:nvPr/>
        </p:nvSpPr>
        <p:spPr>
          <a:xfrm>
            <a:off x="737069" y="5745173"/>
            <a:ext cx="6121400" cy="276999"/>
          </a:xfrm>
          <a:prstGeom prst="rect">
            <a:avLst/>
          </a:prstGeom>
          <a:noFill/>
        </p:spPr>
        <p:txBody>
          <a:bodyPr wrap="square">
            <a:spAutoFit/>
          </a:bodyPr>
          <a:lstStyle/>
          <a:p>
            <a:r>
              <a:rPr lang="es-ES" sz="1200" dirty="0">
                <a:latin typeface="Cascadia Code" panose="020B0609020000020004" pitchFamily="49" charset="0"/>
                <a:ea typeface="Cascadia Code" panose="020B0609020000020004" pitchFamily="49" charset="0"/>
                <a:cs typeface="Cascadia Code" panose="020B0609020000020004" pitchFamily="49" charset="0"/>
              </a:rPr>
              <a:t>Modelo 1</a:t>
            </a:r>
            <a:endParaRPr lang="es-ES" sz="1200" dirty="0"/>
          </a:p>
        </p:txBody>
      </p:sp>
      <p:sp>
        <p:nvSpPr>
          <p:cNvPr id="30" name="CuadroTexto 29">
            <a:extLst>
              <a:ext uri="{FF2B5EF4-FFF2-40B4-BE49-F238E27FC236}">
                <a16:creationId xmlns:a16="http://schemas.microsoft.com/office/drawing/2014/main" id="{58CDAE1B-8886-8DCD-49DD-6C89E1BC35FE}"/>
              </a:ext>
            </a:extLst>
          </p:cNvPr>
          <p:cNvSpPr txBox="1"/>
          <p:nvPr/>
        </p:nvSpPr>
        <p:spPr>
          <a:xfrm>
            <a:off x="2846069" y="5783168"/>
            <a:ext cx="6121400" cy="276999"/>
          </a:xfrm>
          <a:prstGeom prst="rect">
            <a:avLst/>
          </a:prstGeom>
          <a:noFill/>
        </p:spPr>
        <p:txBody>
          <a:bodyPr wrap="square">
            <a:spAutoFit/>
          </a:bodyPr>
          <a:lstStyle/>
          <a:p>
            <a:r>
              <a:rPr lang="es-ES" sz="1200" dirty="0">
                <a:latin typeface="Cascadia Code" panose="020B0609020000020004" pitchFamily="49" charset="0"/>
                <a:ea typeface="Cascadia Code" panose="020B0609020000020004" pitchFamily="49" charset="0"/>
                <a:cs typeface="Cascadia Code" panose="020B0609020000020004" pitchFamily="49" charset="0"/>
              </a:rPr>
              <a:t>Modelo 2</a:t>
            </a:r>
            <a:endParaRPr lang="es-ES" sz="1200" dirty="0"/>
          </a:p>
        </p:txBody>
      </p:sp>
      <p:pic>
        <p:nvPicPr>
          <p:cNvPr id="32" name="Imagen 31" descr="Diagrama&#10;&#10;Descripción generada automáticamente">
            <a:extLst>
              <a:ext uri="{FF2B5EF4-FFF2-40B4-BE49-F238E27FC236}">
                <a16:creationId xmlns:a16="http://schemas.microsoft.com/office/drawing/2014/main" id="{731DBAB3-8AC8-C089-4196-C306454DDAB0}"/>
              </a:ext>
            </a:extLst>
          </p:cNvPr>
          <p:cNvPicPr>
            <a:picLocks noChangeAspect="1"/>
          </p:cNvPicPr>
          <p:nvPr/>
        </p:nvPicPr>
        <p:blipFill>
          <a:blip r:embed="rId4">
            <a:extLst>
              <a:ext uri="{28A0092B-C50C-407E-A947-70E740481C1C}">
                <a14:useLocalDpi xmlns:a14="http://schemas.microsoft.com/office/drawing/2010/main" val="0"/>
              </a:ext>
            </a:extLst>
          </a:blip>
          <a:srcRect t="58371" r="74761" b="8841"/>
          <a:stretch/>
        </p:blipFill>
        <p:spPr>
          <a:xfrm>
            <a:off x="5207645" y="5414815"/>
            <a:ext cx="1060191" cy="822359"/>
          </a:xfrm>
          <a:prstGeom prst="rect">
            <a:avLst/>
          </a:prstGeom>
        </p:spPr>
      </p:pic>
      <p:pic>
        <p:nvPicPr>
          <p:cNvPr id="34" name="Gráfico 33" descr="Portapapeles parcialmente comprobado con relleno sólido">
            <a:extLst>
              <a:ext uri="{FF2B5EF4-FFF2-40B4-BE49-F238E27FC236}">
                <a16:creationId xmlns:a16="http://schemas.microsoft.com/office/drawing/2014/main" id="{7E9A197E-E79D-2FBA-0679-B9BC6AA8085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587755" y="4446687"/>
            <a:ext cx="729992" cy="729992"/>
          </a:xfrm>
          <a:prstGeom prst="rect">
            <a:avLst/>
          </a:prstGeom>
        </p:spPr>
      </p:pic>
      <p:pic>
        <p:nvPicPr>
          <p:cNvPr id="35" name="Gráfico 34" descr="Portapapeles parcialmente comprobado con relleno sólido">
            <a:extLst>
              <a:ext uri="{FF2B5EF4-FFF2-40B4-BE49-F238E27FC236}">
                <a16:creationId xmlns:a16="http://schemas.microsoft.com/office/drawing/2014/main" id="{E4A49A23-1F27-9532-79D4-D37F5DBBC15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440537" y="4446687"/>
            <a:ext cx="729992" cy="729992"/>
          </a:xfrm>
          <a:prstGeom prst="rect">
            <a:avLst/>
          </a:prstGeom>
        </p:spPr>
      </p:pic>
      <p:pic>
        <p:nvPicPr>
          <p:cNvPr id="36" name="Gráfico 35" descr="Portapapeles parcialmente comprobado con relleno sólido">
            <a:extLst>
              <a:ext uri="{FF2B5EF4-FFF2-40B4-BE49-F238E27FC236}">
                <a16:creationId xmlns:a16="http://schemas.microsoft.com/office/drawing/2014/main" id="{A4EABEB3-BE1A-0140-FFDE-C24C8E7FC48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267836" y="4446687"/>
            <a:ext cx="729992" cy="729992"/>
          </a:xfrm>
          <a:prstGeom prst="rect">
            <a:avLst/>
          </a:prstGeom>
        </p:spPr>
      </p:pic>
      <p:cxnSp>
        <p:nvCxnSpPr>
          <p:cNvPr id="38" name="Conector recto de flecha 37">
            <a:extLst>
              <a:ext uri="{FF2B5EF4-FFF2-40B4-BE49-F238E27FC236}">
                <a16:creationId xmlns:a16="http://schemas.microsoft.com/office/drawing/2014/main" id="{B1507F4B-567F-FF70-AAC6-66668C532418}"/>
              </a:ext>
            </a:extLst>
          </p:cNvPr>
          <p:cNvCxnSpPr/>
          <p:nvPr/>
        </p:nvCxnSpPr>
        <p:spPr>
          <a:xfrm flipH="1" flipV="1">
            <a:off x="4927600" y="5202189"/>
            <a:ext cx="512937" cy="335011"/>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Conector recto de flecha 38">
            <a:extLst>
              <a:ext uri="{FF2B5EF4-FFF2-40B4-BE49-F238E27FC236}">
                <a16:creationId xmlns:a16="http://schemas.microsoft.com/office/drawing/2014/main" id="{51E490AA-2B84-32CA-47EA-2A54CE23E1EA}"/>
              </a:ext>
            </a:extLst>
          </p:cNvPr>
          <p:cNvCxnSpPr>
            <a:cxnSpLocks/>
          </p:cNvCxnSpPr>
          <p:nvPr/>
        </p:nvCxnSpPr>
        <p:spPr>
          <a:xfrm flipV="1">
            <a:off x="6170529" y="5184702"/>
            <a:ext cx="376971" cy="375479"/>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Conector recto de flecha 42">
            <a:extLst>
              <a:ext uri="{FF2B5EF4-FFF2-40B4-BE49-F238E27FC236}">
                <a16:creationId xmlns:a16="http://schemas.microsoft.com/office/drawing/2014/main" id="{D55DE044-C295-F769-9DF5-F349F6E4CDD1}"/>
              </a:ext>
            </a:extLst>
          </p:cNvPr>
          <p:cNvCxnSpPr>
            <a:cxnSpLocks/>
          </p:cNvCxnSpPr>
          <p:nvPr/>
        </p:nvCxnSpPr>
        <p:spPr>
          <a:xfrm flipV="1">
            <a:off x="5805533" y="5179424"/>
            <a:ext cx="0" cy="268227"/>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pic>
        <p:nvPicPr>
          <p:cNvPr id="47" name="Gráfico 46" descr="Base de datos con relleno sólido">
            <a:extLst>
              <a:ext uri="{FF2B5EF4-FFF2-40B4-BE49-F238E27FC236}">
                <a16:creationId xmlns:a16="http://schemas.microsoft.com/office/drawing/2014/main" id="{586CA65D-97A3-3AD3-43D4-5FAC5EDF52D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419957" y="3772800"/>
            <a:ext cx="729992" cy="729992"/>
          </a:xfrm>
          <a:prstGeom prst="rect">
            <a:avLst/>
          </a:prstGeom>
        </p:spPr>
      </p:pic>
      <p:pic>
        <p:nvPicPr>
          <p:cNvPr id="48" name="Gráfico 47" descr="Base de datos con relleno sólido">
            <a:extLst>
              <a:ext uri="{FF2B5EF4-FFF2-40B4-BE49-F238E27FC236}">
                <a16:creationId xmlns:a16="http://schemas.microsoft.com/office/drawing/2014/main" id="{E5CC0317-D08F-F001-85FF-0AE0A931E9F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431932" y="4474532"/>
            <a:ext cx="729992" cy="729992"/>
          </a:xfrm>
          <a:prstGeom prst="rect">
            <a:avLst/>
          </a:prstGeom>
        </p:spPr>
      </p:pic>
      <p:pic>
        <p:nvPicPr>
          <p:cNvPr id="49" name="Gráfico 48" descr="Base de datos con relleno sólido">
            <a:extLst>
              <a:ext uri="{FF2B5EF4-FFF2-40B4-BE49-F238E27FC236}">
                <a16:creationId xmlns:a16="http://schemas.microsoft.com/office/drawing/2014/main" id="{FDDDD619-725E-719C-1CFF-F1B634A1377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431932" y="5443682"/>
            <a:ext cx="729992" cy="729992"/>
          </a:xfrm>
          <a:prstGeom prst="rect">
            <a:avLst/>
          </a:prstGeom>
        </p:spPr>
      </p:pic>
      <p:sp>
        <p:nvSpPr>
          <p:cNvPr id="51" name="CuadroTexto 50">
            <a:extLst>
              <a:ext uri="{FF2B5EF4-FFF2-40B4-BE49-F238E27FC236}">
                <a16:creationId xmlns:a16="http://schemas.microsoft.com/office/drawing/2014/main" id="{E618BAD3-9582-933E-3AAA-6BA75889F306}"/>
              </a:ext>
            </a:extLst>
          </p:cNvPr>
          <p:cNvSpPr txBox="1"/>
          <p:nvPr/>
        </p:nvSpPr>
        <p:spPr>
          <a:xfrm>
            <a:off x="8629412" y="5063689"/>
            <a:ext cx="6121400" cy="369332"/>
          </a:xfrm>
          <a:prstGeom prst="rect">
            <a:avLst/>
          </a:prstGeom>
          <a:noFill/>
        </p:spPr>
        <p:txBody>
          <a:bodyPr wrap="square">
            <a:spAutoFit/>
          </a:bodyPr>
          <a:lstStyle/>
          <a:p>
            <a:r>
              <a:rPr lang="es-ES" dirty="0">
                <a:latin typeface="Cascadia Code" panose="020B0609020000020004" pitchFamily="49" charset="0"/>
                <a:ea typeface="Cascadia Code" panose="020B0609020000020004" pitchFamily="49" charset="0"/>
                <a:cs typeface="Cascadia Code" panose="020B0609020000020004" pitchFamily="49" charset="0"/>
              </a:rPr>
              <a:t>…</a:t>
            </a:r>
            <a:endParaRPr lang="es-ES" dirty="0"/>
          </a:p>
        </p:txBody>
      </p:sp>
      <p:pic>
        <p:nvPicPr>
          <p:cNvPr id="52" name="Imagen 51" descr="Diagrama&#10;&#10;Descripción generada automáticamente">
            <a:extLst>
              <a:ext uri="{FF2B5EF4-FFF2-40B4-BE49-F238E27FC236}">
                <a16:creationId xmlns:a16="http://schemas.microsoft.com/office/drawing/2014/main" id="{F673A13D-A544-DC76-5ED2-B97C6B4808CC}"/>
              </a:ext>
            </a:extLst>
          </p:cNvPr>
          <p:cNvPicPr>
            <a:picLocks noChangeAspect="1"/>
          </p:cNvPicPr>
          <p:nvPr/>
        </p:nvPicPr>
        <p:blipFill>
          <a:blip r:embed="rId4">
            <a:extLst>
              <a:ext uri="{28A0092B-C50C-407E-A947-70E740481C1C}">
                <a14:useLocalDpi xmlns:a14="http://schemas.microsoft.com/office/drawing/2010/main" val="0"/>
              </a:ext>
            </a:extLst>
          </a:blip>
          <a:srcRect t="58371" r="74761" b="8841"/>
          <a:stretch/>
        </p:blipFill>
        <p:spPr>
          <a:xfrm>
            <a:off x="9957862" y="4336716"/>
            <a:ext cx="1517330" cy="1176948"/>
          </a:xfrm>
          <a:prstGeom prst="rect">
            <a:avLst/>
          </a:prstGeom>
        </p:spPr>
      </p:pic>
      <p:cxnSp>
        <p:nvCxnSpPr>
          <p:cNvPr id="53" name="Conector recto de flecha 52">
            <a:extLst>
              <a:ext uri="{FF2B5EF4-FFF2-40B4-BE49-F238E27FC236}">
                <a16:creationId xmlns:a16="http://schemas.microsoft.com/office/drawing/2014/main" id="{FD8B39D4-0C77-AAEC-031E-CDD56B22031C}"/>
              </a:ext>
            </a:extLst>
          </p:cNvPr>
          <p:cNvCxnSpPr>
            <a:cxnSpLocks/>
          </p:cNvCxnSpPr>
          <p:nvPr/>
        </p:nvCxnSpPr>
        <p:spPr>
          <a:xfrm>
            <a:off x="9159754" y="4187889"/>
            <a:ext cx="1025646" cy="50646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55" name="Conector recto de flecha 54">
            <a:extLst>
              <a:ext uri="{FF2B5EF4-FFF2-40B4-BE49-F238E27FC236}">
                <a16:creationId xmlns:a16="http://schemas.microsoft.com/office/drawing/2014/main" id="{59DCA24A-8547-7852-BA33-8EAF82FF4BB6}"/>
              </a:ext>
            </a:extLst>
          </p:cNvPr>
          <p:cNvCxnSpPr>
            <a:cxnSpLocks/>
          </p:cNvCxnSpPr>
          <p:nvPr/>
        </p:nvCxnSpPr>
        <p:spPr>
          <a:xfrm>
            <a:off x="9112693" y="4862202"/>
            <a:ext cx="1072707" cy="37881"/>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58" name="Conector recto de flecha 57">
            <a:extLst>
              <a:ext uri="{FF2B5EF4-FFF2-40B4-BE49-F238E27FC236}">
                <a16:creationId xmlns:a16="http://schemas.microsoft.com/office/drawing/2014/main" id="{13FAB285-7E4E-95D4-D133-D5DB35A5EB4E}"/>
              </a:ext>
            </a:extLst>
          </p:cNvPr>
          <p:cNvCxnSpPr>
            <a:cxnSpLocks/>
          </p:cNvCxnSpPr>
          <p:nvPr/>
        </p:nvCxnSpPr>
        <p:spPr>
          <a:xfrm flipV="1">
            <a:off x="9160539" y="5136446"/>
            <a:ext cx="1024861" cy="55127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385378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1">
            <a:extLst>
              <a:ext uri="{FF2B5EF4-FFF2-40B4-BE49-F238E27FC236}">
                <a16:creationId xmlns:a16="http://schemas.microsoft.com/office/drawing/2014/main" id="{03E9B5F6-D12F-D76F-64B8-A813D2D8B9A9}"/>
              </a:ext>
            </a:extLst>
          </p:cNvPr>
          <p:cNvSpPr txBox="1">
            <a:spLocks/>
          </p:cNvSpPr>
          <p:nvPr/>
        </p:nvSpPr>
        <p:spPr>
          <a:xfrm>
            <a:off x="15755" y="178802"/>
            <a:ext cx="9144000" cy="324289"/>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s-ES" sz="1800" dirty="0">
                <a:latin typeface="Cascadia Code" panose="020B0609020000020004" pitchFamily="49" charset="0"/>
                <a:ea typeface="Cascadia Code" panose="020B0609020000020004" pitchFamily="49" charset="0"/>
                <a:cs typeface="Cascadia Code" panose="020B0609020000020004" pitchFamily="49" charset="0"/>
              </a:rPr>
              <a:t>Unidad 1. Introducción a la Programación de Inteligencia Artificial</a:t>
            </a:r>
          </a:p>
        </p:txBody>
      </p:sp>
      <p:pic>
        <p:nvPicPr>
          <p:cNvPr id="9" name="Imagen 8" descr="Imagen que contiene señal, reloj&#10;&#10;Descripción generada automáticamente">
            <a:extLst>
              <a:ext uri="{FF2B5EF4-FFF2-40B4-BE49-F238E27FC236}">
                <a16:creationId xmlns:a16="http://schemas.microsoft.com/office/drawing/2014/main" id="{5D8F626B-1EE0-8E28-9286-46A94579DD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95660" y="26017"/>
            <a:ext cx="1180585" cy="979885"/>
          </a:xfrm>
          <a:prstGeom prst="rect">
            <a:avLst/>
          </a:prstGeom>
        </p:spPr>
      </p:pic>
      <p:cxnSp>
        <p:nvCxnSpPr>
          <p:cNvPr id="10" name="Conector recto 9">
            <a:extLst>
              <a:ext uri="{FF2B5EF4-FFF2-40B4-BE49-F238E27FC236}">
                <a16:creationId xmlns:a16="http://schemas.microsoft.com/office/drawing/2014/main" id="{C3E9B7A7-9704-2FAF-69CE-1E26F80FDBFE}"/>
              </a:ext>
            </a:extLst>
          </p:cNvPr>
          <p:cNvCxnSpPr>
            <a:cxnSpLocks/>
            <a:endCxn id="11" idx="1"/>
          </p:cNvCxnSpPr>
          <p:nvPr/>
        </p:nvCxnSpPr>
        <p:spPr>
          <a:xfrm>
            <a:off x="15755" y="977450"/>
            <a:ext cx="2830314" cy="848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Rectángulo: esquinas redondeadas 10">
            <a:extLst>
              <a:ext uri="{FF2B5EF4-FFF2-40B4-BE49-F238E27FC236}">
                <a16:creationId xmlns:a16="http://schemas.microsoft.com/office/drawing/2014/main" id="{B9BE3053-AAF0-0943-37EB-050D23E28A12}"/>
              </a:ext>
            </a:extLst>
          </p:cNvPr>
          <p:cNvSpPr/>
          <p:nvPr/>
        </p:nvSpPr>
        <p:spPr>
          <a:xfrm>
            <a:off x="2846069" y="714560"/>
            <a:ext cx="6313685" cy="542740"/>
          </a:xfrm>
          <a:prstGeom prst="roundRect">
            <a:avLst/>
          </a:prstGeom>
          <a:solidFill>
            <a:srgbClr val="FFFFFF">
              <a:alpha val="20000"/>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2" name="Conector recto 11">
            <a:extLst>
              <a:ext uri="{FF2B5EF4-FFF2-40B4-BE49-F238E27FC236}">
                <a16:creationId xmlns:a16="http://schemas.microsoft.com/office/drawing/2014/main" id="{82070113-7BB7-7024-E433-0280FBD0E38C}"/>
              </a:ext>
            </a:extLst>
          </p:cNvPr>
          <p:cNvCxnSpPr>
            <a:cxnSpLocks/>
            <a:stCxn id="11" idx="3"/>
          </p:cNvCxnSpPr>
          <p:nvPr/>
        </p:nvCxnSpPr>
        <p:spPr>
          <a:xfrm>
            <a:off x="9159754" y="985930"/>
            <a:ext cx="3016491" cy="1186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CuadroTexto 23">
            <a:extLst>
              <a:ext uri="{FF2B5EF4-FFF2-40B4-BE49-F238E27FC236}">
                <a16:creationId xmlns:a16="http://schemas.microsoft.com/office/drawing/2014/main" id="{77AC952E-FE1E-3C99-9DBC-A0774DAFAAAE}"/>
              </a:ext>
            </a:extLst>
          </p:cNvPr>
          <p:cNvSpPr txBox="1"/>
          <p:nvPr/>
        </p:nvSpPr>
        <p:spPr>
          <a:xfrm>
            <a:off x="599379" y="1601572"/>
            <a:ext cx="10747296" cy="2215991"/>
          </a:xfrm>
          <a:prstGeom prst="rect">
            <a:avLst/>
          </a:prstGeom>
          <a:noFill/>
        </p:spPr>
        <p:txBody>
          <a:bodyPr wrap="square">
            <a:spAutoFit/>
          </a:bodyPr>
          <a:lstStyle/>
          <a:p>
            <a:pPr marL="285750" indent="-285750">
              <a:lnSpc>
                <a:spcPct val="150000"/>
              </a:lnSpc>
              <a:buFont typeface="Wingdings" panose="05000000000000000000" pitchFamily="2" charset="2"/>
              <a:buChar char="q"/>
            </a:pPr>
            <a:r>
              <a:rPr lang="es-ES" sz="2000" dirty="0">
                <a:latin typeface="Cascadia Code" panose="020B0609020000020004" pitchFamily="49" charset="0"/>
                <a:ea typeface="Cascadia Code" panose="020B0609020000020004" pitchFamily="49" charset="0"/>
                <a:cs typeface="Cascadia Code" panose="020B0609020000020004" pitchFamily="49" charset="0"/>
              </a:rPr>
              <a:t>¿Qué es la Inteligencia Artificial?</a:t>
            </a:r>
          </a:p>
          <a:p>
            <a:pPr marL="742950" lvl="1" indent="-285750">
              <a:lnSpc>
                <a:spcPct val="150000"/>
              </a:lnSpc>
              <a:buFont typeface="Wingdings" panose="05000000000000000000" pitchFamily="2" charset="2"/>
              <a:buChar char="q"/>
            </a:pPr>
            <a:r>
              <a:rPr lang="es-ES" sz="2000" dirty="0">
                <a:latin typeface="Cascadia Code" panose="020B0609020000020004" pitchFamily="49" charset="0"/>
                <a:ea typeface="Cascadia Code" panose="020B0609020000020004" pitchFamily="49" charset="0"/>
                <a:cs typeface="Cascadia Code" panose="020B0609020000020004" pitchFamily="49" charset="0"/>
              </a:rPr>
              <a:t>¿Y qué son comportamientos “inteligentes”?</a:t>
            </a:r>
          </a:p>
          <a:p>
            <a:pPr marL="742950" lvl="1" indent="-285750">
              <a:lnSpc>
                <a:spcPct val="150000"/>
              </a:lnSpc>
              <a:buFont typeface="Wingdings" panose="05000000000000000000" pitchFamily="2" charset="2"/>
              <a:buChar char="q"/>
            </a:pPr>
            <a:endParaRPr lang="es-ES" sz="2000" dirty="0">
              <a:latin typeface="Cascadia Code" panose="020B0609020000020004" pitchFamily="49" charset="0"/>
              <a:ea typeface="Cascadia Code" panose="020B0609020000020004" pitchFamily="49" charset="0"/>
              <a:cs typeface="Cascadia Code" panose="020B0609020000020004" pitchFamily="49" charset="0"/>
            </a:endParaRPr>
          </a:p>
          <a:p>
            <a:pPr marL="285750" indent="-285750">
              <a:lnSpc>
                <a:spcPct val="150000"/>
              </a:lnSpc>
              <a:buFont typeface="Wingdings" panose="05000000000000000000" pitchFamily="2" charset="2"/>
              <a:buChar char="q"/>
            </a:pPr>
            <a:endParaRPr lang="es-ES" sz="2000" dirty="0">
              <a:latin typeface="Cascadia Code" panose="020B0609020000020004" pitchFamily="49" charset="0"/>
              <a:ea typeface="Cascadia Code" panose="020B0609020000020004" pitchFamily="49" charset="0"/>
              <a:cs typeface="Cascadia Code" panose="020B0609020000020004" pitchFamily="49" charset="0"/>
            </a:endParaRPr>
          </a:p>
          <a:p>
            <a:endParaRPr lang="es-ES" dirty="0"/>
          </a:p>
        </p:txBody>
      </p:sp>
      <p:sp>
        <p:nvSpPr>
          <p:cNvPr id="2" name="CuadroTexto 1">
            <a:extLst>
              <a:ext uri="{FF2B5EF4-FFF2-40B4-BE49-F238E27FC236}">
                <a16:creationId xmlns:a16="http://schemas.microsoft.com/office/drawing/2014/main" id="{7F9F07BE-1DDC-E18E-7266-8619704EC24D}"/>
              </a:ext>
            </a:extLst>
          </p:cNvPr>
          <p:cNvSpPr txBox="1"/>
          <p:nvPr/>
        </p:nvSpPr>
        <p:spPr>
          <a:xfrm>
            <a:off x="0" y="6488668"/>
            <a:ext cx="7042150" cy="369332"/>
          </a:xfrm>
          <a:prstGeom prst="rect">
            <a:avLst/>
          </a:prstGeom>
          <a:noFill/>
        </p:spPr>
        <p:txBody>
          <a:bodyPr wrap="square">
            <a:spAutoFit/>
          </a:bodyPr>
          <a:lstStyle/>
          <a:p>
            <a:r>
              <a:rPr lang="es-ES" dirty="0">
                <a:latin typeface="Cascadia Code" panose="020B0609020000020004" pitchFamily="49" charset="0"/>
                <a:ea typeface="Cascadia Code" panose="020B0609020000020004" pitchFamily="49" charset="0"/>
                <a:cs typeface="Cascadia Code" panose="020B0609020000020004" pitchFamily="49" charset="0"/>
              </a:rPr>
              <a:t>8</a:t>
            </a:r>
            <a:endParaRPr lang="es-ES" dirty="0"/>
          </a:p>
        </p:txBody>
      </p:sp>
      <p:sp>
        <p:nvSpPr>
          <p:cNvPr id="3" name="CuadroTexto 2">
            <a:extLst>
              <a:ext uri="{FF2B5EF4-FFF2-40B4-BE49-F238E27FC236}">
                <a16:creationId xmlns:a16="http://schemas.microsoft.com/office/drawing/2014/main" id="{CDC44977-E2C0-140D-5BAB-7AAD7874BEB0}"/>
              </a:ext>
            </a:extLst>
          </p:cNvPr>
          <p:cNvSpPr txBox="1"/>
          <p:nvPr/>
        </p:nvSpPr>
        <p:spPr>
          <a:xfrm>
            <a:off x="2846070" y="712281"/>
            <a:ext cx="6313684" cy="584775"/>
          </a:xfrm>
          <a:prstGeom prst="rect">
            <a:avLst/>
          </a:prstGeom>
          <a:noFill/>
        </p:spPr>
        <p:txBody>
          <a:bodyPr wrap="square">
            <a:spAutoFit/>
          </a:bodyPr>
          <a:lstStyle/>
          <a:p>
            <a:pPr algn="ctr"/>
            <a:r>
              <a:rPr lang="es-ES" sz="3200" dirty="0">
                <a:latin typeface="Cascadia Code" panose="020B0609020000020004" pitchFamily="49" charset="0"/>
                <a:ea typeface="Cascadia Code" panose="020B0609020000020004" pitchFamily="49" charset="0"/>
                <a:cs typeface="Cascadia Code" panose="020B0609020000020004" pitchFamily="49" charset="0"/>
              </a:rPr>
              <a:t>Introducción a la I.A.</a:t>
            </a:r>
            <a:endParaRPr lang="es-ES" sz="3200" dirty="0"/>
          </a:p>
        </p:txBody>
      </p:sp>
      <p:sp>
        <p:nvSpPr>
          <p:cNvPr id="18" name="CuadroTexto 17">
            <a:extLst>
              <a:ext uri="{FF2B5EF4-FFF2-40B4-BE49-F238E27FC236}">
                <a16:creationId xmlns:a16="http://schemas.microsoft.com/office/drawing/2014/main" id="{7DE1E291-F0FE-2AA0-BBA6-17824979B386}"/>
              </a:ext>
            </a:extLst>
          </p:cNvPr>
          <p:cNvSpPr txBox="1"/>
          <p:nvPr/>
        </p:nvSpPr>
        <p:spPr>
          <a:xfrm>
            <a:off x="1643267" y="2604872"/>
            <a:ext cx="6122504" cy="646331"/>
          </a:xfrm>
          <a:prstGeom prst="rect">
            <a:avLst/>
          </a:prstGeom>
          <a:noFill/>
        </p:spPr>
        <p:txBody>
          <a:bodyPr wrap="square">
            <a:spAutoFit/>
          </a:bodyPr>
          <a:lstStyle/>
          <a:p>
            <a:r>
              <a:rPr lang="es-ES" sz="3600" dirty="0">
                <a:solidFill>
                  <a:srgbClr val="00B0F0"/>
                </a:solidFill>
                <a:latin typeface="Cascadia Code" panose="020B0609020000020004" pitchFamily="49" charset="0"/>
                <a:ea typeface="Cascadia Code" panose="020B0609020000020004" pitchFamily="49" charset="0"/>
                <a:cs typeface="Cascadia Code" panose="020B0609020000020004" pitchFamily="49" charset="0"/>
              </a:rPr>
              <a:t>I.A. Fuerte</a:t>
            </a:r>
            <a:endParaRPr lang="es-ES" sz="3600" dirty="0">
              <a:solidFill>
                <a:srgbClr val="00B0F0"/>
              </a:solidFill>
            </a:endParaRPr>
          </a:p>
        </p:txBody>
      </p:sp>
      <p:sp>
        <p:nvSpPr>
          <p:cNvPr id="26" name="CuadroTexto 25">
            <a:extLst>
              <a:ext uri="{FF2B5EF4-FFF2-40B4-BE49-F238E27FC236}">
                <a16:creationId xmlns:a16="http://schemas.microsoft.com/office/drawing/2014/main" id="{5A04982B-F927-7B83-9012-B9BB87BEADB3}"/>
              </a:ext>
            </a:extLst>
          </p:cNvPr>
          <p:cNvSpPr txBox="1"/>
          <p:nvPr/>
        </p:nvSpPr>
        <p:spPr>
          <a:xfrm>
            <a:off x="2262367" y="3231660"/>
            <a:ext cx="8948971" cy="646331"/>
          </a:xfrm>
          <a:prstGeom prst="rect">
            <a:avLst/>
          </a:prstGeom>
          <a:noFill/>
        </p:spPr>
        <p:txBody>
          <a:bodyPr wrap="square">
            <a:spAutoFit/>
          </a:bodyPr>
          <a:lstStyle/>
          <a:p>
            <a:r>
              <a:rPr lang="es-ES" sz="1800" dirty="0">
                <a:latin typeface="Cascadia Code" panose="020B0609020000020004" pitchFamily="49" charset="0"/>
                <a:ea typeface="Cascadia Code" panose="020B0609020000020004" pitchFamily="49" charset="0"/>
                <a:cs typeface="Cascadia Code" panose="020B0609020000020004" pitchFamily="49" charset="0"/>
              </a:rPr>
              <a:t>Hacen referencia a aquellas </a:t>
            </a:r>
            <a:r>
              <a:rPr lang="es-ES" sz="1800" dirty="0" err="1">
                <a:latin typeface="Cascadia Code" panose="020B0609020000020004" pitchFamily="49" charset="0"/>
                <a:ea typeface="Cascadia Code" panose="020B0609020000020004" pitchFamily="49" charset="0"/>
                <a:cs typeface="Cascadia Code" panose="020B0609020000020004" pitchFamily="49" charset="0"/>
              </a:rPr>
              <a:t>IAs</a:t>
            </a:r>
            <a:r>
              <a:rPr lang="es-ES" sz="1800" dirty="0">
                <a:latin typeface="Cascadia Code" panose="020B0609020000020004" pitchFamily="49" charset="0"/>
                <a:ea typeface="Cascadia Code" panose="020B0609020000020004" pitchFamily="49" charset="0"/>
                <a:cs typeface="Cascadia Code" panose="020B0609020000020004" pitchFamily="49" charset="0"/>
              </a:rPr>
              <a:t> que son capaces de aplicarse a gran variedad de problemas.</a:t>
            </a:r>
            <a:endParaRPr lang="es-ES" dirty="0"/>
          </a:p>
        </p:txBody>
      </p:sp>
      <p:sp>
        <p:nvSpPr>
          <p:cNvPr id="4" name="CuadroTexto 3">
            <a:extLst>
              <a:ext uri="{FF2B5EF4-FFF2-40B4-BE49-F238E27FC236}">
                <a16:creationId xmlns:a16="http://schemas.microsoft.com/office/drawing/2014/main" id="{908DBE1E-0067-B583-782B-5845533D0506}"/>
              </a:ext>
            </a:extLst>
          </p:cNvPr>
          <p:cNvSpPr txBox="1"/>
          <p:nvPr/>
        </p:nvSpPr>
        <p:spPr>
          <a:xfrm>
            <a:off x="4704519" y="2881307"/>
            <a:ext cx="6122504" cy="400110"/>
          </a:xfrm>
          <a:prstGeom prst="rect">
            <a:avLst/>
          </a:prstGeom>
          <a:noFill/>
        </p:spPr>
        <p:txBody>
          <a:bodyPr wrap="square">
            <a:spAutoFit/>
          </a:bodyPr>
          <a:lstStyle/>
          <a:p>
            <a:r>
              <a:rPr lang="es-ES" sz="2000" dirty="0">
                <a:solidFill>
                  <a:srgbClr val="00B0F0"/>
                </a:solidFill>
                <a:latin typeface="Cascadia Code" panose="020B0609020000020004" pitchFamily="49" charset="0"/>
                <a:ea typeface="Cascadia Code" panose="020B0609020000020004" pitchFamily="49" charset="0"/>
                <a:cs typeface="Cascadia Code" panose="020B0609020000020004" pitchFamily="49" charset="0"/>
              </a:rPr>
              <a:t>AI General</a:t>
            </a:r>
            <a:endParaRPr lang="es-ES" sz="2000" dirty="0">
              <a:solidFill>
                <a:srgbClr val="00B0F0"/>
              </a:solidFill>
            </a:endParaRPr>
          </a:p>
        </p:txBody>
      </p:sp>
      <p:sp>
        <p:nvSpPr>
          <p:cNvPr id="8" name="CuadroTexto 7">
            <a:extLst>
              <a:ext uri="{FF2B5EF4-FFF2-40B4-BE49-F238E27FC236}">
                <a16:creationId xmlns:a16="http://schemas.microsoft.com/office/drawing/2014/main" id="{88B769E5-37C8-ED03-4168-F3A0BF3F374F}"/>
              </a:ext>
            </a:extLst>
          </p:cNvPr>
          <p:cNvSpPr txBox="1"/>
          <p:nvPr/>
        </p:nvSpPr>
        <p:spPr>
          <a:xfrm>
            <a:off x="5973027" y="3663111"/>
            <a:ext cx="6122504" cy="369332"/>
          </a:xfrm>
          <a:prstGeom prst="rect">
            <a:avLst/>
          </a:prstGeom>
          <a:noFill/>
        </p:spPr>
        <p:txBody>
          <a:bodyPr wrap="square">
            <a:spAutoFit/>
          </a:bodyPr>
          <a:lstStyle/>
          <a:p>
            <a:r>
              <a:rPr lang="es-ES" sz="1800" dirty="0">
                <a:solidFill>
                  <a:srgbClr val="FF0000"/>
                </a:solidFill>
                <a:latin typeface="Cascadia Code" panose="020B0609020000020004" pitchFamily="49" charset="0"/>
                <a:ea typeface="Cascadia Code" panose="020B0609020000020004" pitchFamily="49" charset="0"/>
                <a:cs typeface="Cascadia Code" panose="020B0609020000020004" pitchFamily="49" charset="0"/>
                <a:sym typeface="Wingdings" panose="05000000000000000000" pitchFamily="2" charset="2"/>
              </a:rPr>
              <a:t> AÚN NO EXISTE</a:t>
            </a:r>
            <a:endParaRPr lang="es-ES" dirty="0">
              <a:solidFill>
                <a:srgbClr val="FF0000"/>
              </a:solidFill>
            </a:endParaRPr>
          </a:p>
        </p:txBody>
      </p:sp>
      <p:sp>
        <p:nvSpPr>
          <p:cNvPr id="14" name="CuadroTexto 13">
            <a:extLst>
              <a:ext uri="{FF2B5EF4-FFF2-40B4-BE49-F238E27FC236}">
                <a16:creationId xmlns:a16="http://schemas.microsoft.com/office/drawing/2014/main" id="{416061FC-E96C-030A-4BA7-C2D65B00B4B4}"/>
              </a:ext>
            </a:extLst>
          </p:cNvPr>
          <p:cNvSpPr txBox="1"/>
          <p:nvPr/>
        </p:nvSpPr>
        <p:spPr>
          <a:xfrm>
            <a:off x="2262367" y="4036444"/>
            <a:ext cx="6122504" cy="369332"/>
          </a:xfrm>
          <a:prstGeom prst="rect">
            <a:avLst/>
          </a:prstGeom>
          <a:noFill/>
        </p:spPr>
        <p:txBody>
          <a:bodyPr wrap="square">
            <a:spAutoFit/>
          </a:bodyPr>
          <a:lstStyle/>
          <a:p>
            <a:r>
              <a:rPr lang="es-ES" sz="1800" dirty="0">
                <a:latin typeface="Cascadia Code" panose="020B0609020000020004" pitchFamily="49" charset="0"/>
                <a:ea typeface="Cascadia Code" panose="020B0609020000020004" pitchFamily="49" charset="0"/>
                <a:cs typeface="Cascadia Code" panose="020B0609020000020004" pitchFamily="49" charset="0"/>
              </a:rPr>
              <a:t>Avances hacia la AGI:</a:t>
            </a:r>
            <a:endParaRPr lang="es-ES" dirty="0"/>
          </a:p>
        </p:txBody>
      </p:sp>
      <p:sp>
        <p:nvSpPr>
          <p:cNvPr id="15" name="CuadroTexto 14">
            <a:extLst>
              <a:ext uri="{FF2B5EF4-FFF2-40B4-BE49-F238E27FC236}">
                <a16:creationId xmlns:a16="http://schemas.microsoft.com/office/drawing/2014/main" id="{256AF212-7A71-8F8B-5DB9-37F7C2EF8CFF}"/>
              </a:ext>
            </a:extLst>
          </p:cNvPr>
          <p:cNvSpPr txBox="1"/>
          <p:nvPr/>
        </p:nvSpPr>
        <p:spPr>
          <a:xfrm>
            <a:off x="461824" y="6173674"/>
            <a:ext cx="11268351" cy="369332"/>
          </a:xfrm>
          <a:prstGeom prst="rect">
            <a:avLst/>
          </a:prstGeom>
          <a:noFill/>
        </p:spPr>
        <p:txBody>
          <a:bodyPr wrap="square">
            <a:spAutoFit/>
          </a:bodyPr>
          <a:lstStyle/>
          <a:p>
            <a:r>
              <a:rPr lang="es-ES" sz="1800" dirty="0">
                <a:latin typeface="Cascadia Code" panose="020B0609020000020004" pitchFamily="49" charset="0"/>
                <a:ea typeface="Cascadia Code" panose="020B0609020000020004" pitchFamily="49" charset="0"/>
                <a:cs typeface="Cascadia Code" panose="020B0609020000020004" pitchFamily="49" charset="0"/>
              </a:rPr>
              <a:t>Transfer Learning				   </a:t>
            </a:r>
            <a:r>
              <a:rPr lang="es-ES" sz="1800" dirty="0" err="1">
                <a:latin typeface="Cascadia Code" panose="020B0609020000020004" pitchFamily="49" charset="0"/>
                <a:ea typeface="Cascadia Code" panose="020B0609020000020004" pitchFamily="49" charset="0"/>
                <a:cs typeface="Cascadia Code" panose="020B0609020000020004" pitchFamily="49" charset="0"/>
              </a:rPr>
              <a:t>Multi-task</a:t>
            </a:r>
            <a:r>
              <a:rPr lang="es-ES" sz="1800" dirty="0">
                <a:latin typeface="Cascadia Code" panose="020B0609020000020004" pitchFamily="49" charset="0"/>
                <a:ea typeface="Cascadia Code" panose="020B0609020000020004" pitchFamily="49" charset="0"/>
                <a:cs typeface="Cascadia Code" panose="020B0609020000020004" pitchFamily="49" charset="0"/>
              </a:rPr>
              <a:t> Learning			Modelos de Gran Escala	</a:t>
            </a:r>
            <a:endParaRPr lang="es-ES" dirty="0"/>
          </a:p>
        </p:txBody>
      </p:sp>
      <p:pic>
        <p:nvPicPr>
          <p:cNvPr id="7" name="Imagen 6">
            <a:extLst>
              <a:ext uri="{FF2B5EF4-FFF2-40B4-BE49-F238E27FC236}">
                <a16:creationId xmlns:a16="http://schemas.microsoft.com/office/drawing/2014/main" id="{7AD7CACC-2829-1D69-2F3F-E137340C6EB6}"/>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Lst>
          </a:blip>
          <a:stretch>
            <a:fillRect/>
          </a:stretch>
        </p:blipFill>
        <p:spPr>
          <a:xfrm>
            <a:off x="711873" y="5316455"/>
            <a:ext cx="2830314" cy="829082"/>
          </a:xfrm>
          <a:prstGeom prst="rect">
            <a:avLst/>
          </a:prstGeom>
        </p:spPr>
      </p:pic>
      <p:pic>
        <p:nvPicPr>
          <p:cNvPr id="16" name="Imagen 15">
            <a:extLst>
              <a:ext uri="{FF2B5EF4-FFF2-40B4-BE49-F238E27FC236}">
                <a16:creationId xmlns:a16="http://schemas.microsoft.com/office/drawing/2014/main" id="{5A7C3602-1DC1-ABBE-A4E2-B6CE97823CAD}"/>
              </a:ext>
            </a:extLst>
          </p:cNvPr>
          <p:cNvPicPr>
            <a:picLocks noChangeAspect="1"/>
          </p:cNvPicPr>
          <p:nvPr/>
        </p:nvPicPr>
        <p:blipFill>
          <a:blip r:embed="rId6">
            <a:duotone>
              <a:prstClr val="black"/>
              <a:schemeClr val="accent3">
                <a:tint val="45000"/>
                <a:satMod val="400000"/>
              </a:schemeClr>
            </a:duotone>
            <a:extLst>
              <a:ext uri="{BEBA8EAE-BF5A-486C-A8C5-ECC9F3942E4B}">
                <a14:imgProps xmlns:a14="http://schemas.microsoft.com/office/drawing/2010/main">
                  <a14:imgLayer r:embed="rId7">
                    <a14:imgEffect>
                      <a14:backgroundRemoval t="10000" b="90000" l="10000" r="90000"/>
                    </a14:imgEffect>
                  </a14:imgLayer>
                </a14:imgProps>
              </a:ext>
            </a:extLst>
          </a:blip>
          <a:stretch>
            <a:fillRect/>
          </a:stretch>
        </p:blipFill>
        <p:spPr>
          <a:xfrm>
            <a:off x="423431" y="3817563"/>
            <a:ext cx="1703599" cy="1598439"/>
          </a:xfrm>
          <a:prstGeom prst="rect">
            <a:avLst/>
          </a:prstGeom>
        </p:spPr>
      </p:pic>
      <p:sp>
        <p:nvSpPr>
          <p:cNvPr id="19" name="CuadroTexto 18">
            <a:extLst>
              <a:ext uri="{FF2B5EF4-FFF2-40B4-BE49-F238E27FC236}">
                <a16:creationId xmlns:a16="http://schemas.microsoft.com/office/drawing/2014/main" id="{96523F24-7036-E5D2-6E06-DAF17DE90A5A}"/>
              </a:ext>
            </a:extLst>
          </p:cNvPr>
          <p:cNvSpPr txBox="1"/>
          <p:nvPr/>
        </p:nvSpPr>
        <p:spPr>
          <a:xfrm>
            <a:off x="1866900" y="4506048"/>
            <a:ext cx="6121400" cy="369332"/>
          </a:xfrm>
          <a:prstGeom prst="rect">
            <a:avLst/>
          </a:prstGeom>
          <a:noFill/>
        </p:spPr>
        <p:txBody>
          <a:bodyPr wrap="square">
            <a:spAutoFit/>
          </a:bodyPr>
          <a:lstStyle/>
          <a:p>
            <a:r>
              <a:rPr lang="es-ES" sz="1800" dirty="0" err="1">
                <a:latin typeface="Cascadia Code" panose="020B0609020000020004" pitchFamily="49" charset="0"/>
                <a:ea typeface="Cascadia Code" panose="020B0609020000020004" pitchFamily="49" charset="0"/>
                <a:cs typeface="Cascadia Code" panose="020B0609020000020004" pitchFamily="49" charset="0"/>
              </a:rPr>
              <a:t>ResNet</a:t>
            </a:r>
            <a:endParaRPr lang="es-ES" dirty="0"/>
          </a:p>
        </p:txBody>
      </p:sp>
      <p:pic>
        <p:nvPicPr>
          <p:cNvPr id="3074" name="Picture 2" descr="Qué es la visión artificial y cómo funciona con la inteligencia artificial?">
            <a:extLst>
              <a:ext uri="{FF2B5EF4-FFF2-40B4-BE49-F238E27FC236}">
                <a16:creationId xmlns:a16="http://schemas.microsoft.com/office/drawing/2014/main" id="{262C7488-E384-E415-B037-7C3B99841B1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004011" y="4376903"/>
            <a:ext cx="3534116" cy="1848867"/>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3076" name="Picture 4" descr="3 Things to Know About GPT-4 as A Content Creator - Proofed">
            <a:extLst>
              <a:ext uri="{FF2B5EF4-FFF2-40B4-BE49-F238E27FC236}">
                <a16:creationId xmlns:a16="http://schemas.microsoft.com/office/drawing/2014/main" id="{A2DA00C0-7370-AF79-C4C0-69EE9E96A71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384871" y="3709968"/>
            <a:ext cx="1665206" cy="1198948"/>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9AC3C23F-DA8E-4EE5-5028-75B96512996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800028" y="4093998"/>
            <a:ext cx="1601951" cy="160195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Gemini (Google) Logo Free Download S... · LobeHub">
            <a:extLst>
              <a:ext uri="{FF2B5EF4-FFF2-40B4-BE49-F238E27FC236}">
                <a16:creationId xmlns:a16="http://schemas.microsoft.com/office/drawing/2014/main" id="{3527A76D-1CD1-88B0-2628-19C1ABE9FDC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834082" y="4981389"/>
            <a:ext cx="1162051" cy="1162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305246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izarra">
  <a:themeElements>
    <a:clrScheme name="Pizarra">
      <a:dk1>
        <a:sysClr val="windowText" lastClr="000000"/>
      </a:dk1>
      <a:lt1>
        <a:sysClr val="window" lastClr="FFFFFF"/>
      </a:lt1>
      <a:dk2>
        <a:srgbClr val="212123"/>
      </a:dk2>
      <a:lt2>
        <a:srgbClr val="DADADA"/>
      </a:lt2>
      <a:accent1>
        <a:srgbClr val="BC451B"/>
      </a:accent1>
      <a:accent2>
        <a:srgbClr val="D3BA68"/>
      </a:accent2>
      <a:accent3>
        <a:srgbClr val="BB8640"/>
      </a:accent3>
      <a:accent4>
        <a:srgbClr val="AD9277"/>
      </a:accent4>
      <a:accent5>
        <a:srgbClr val="A55A43"/>
      </a:accent5>
      <a:accent6>
        <a:srgbClr val="AD9D7B"/>
      </a:accent6>
      <a:hlink>
        <a:srgbClr val="E98052"/>
      </a:hlink>
      <a:folHlink>
        <a:srgbClr val="F4B69B"/>
      </a:folHlink>
    </a:clrScheme>
    <a:fontScheme name="Pizarra">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izarra">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3F2DE9A5-64E6-437C-A389-CC4477E817E8}"/>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TM04033929[[fn=Pizarra]]</Template>
  <TotalTime>15418</TotalTime>
  <Words>4682</Words>
  <Application>Microsoft Office PowerPoint</Application>
  <PresentationFormat>Panorámica</PresentationFormat>
  <Paragraphs>912</Paragraphs>
  <Slides>66</Slides>
  <Notes>44</Notes>
  <HiddenSlides>0</HiddenSlides>
  <MMClips>0</MMClips>
  <ScaleCrop>false</ScaleCrop>
  <HeadingPairs>
    <vt:vector size="6" baseType="variant">
      <vt:variant>
        <vt:lpstr>Fuentes usadas</vt:lpstr>
      </vt:variant>
      <vt:variant>
        <vt:i4>10</vt:i4>
      </vt:variant>
      <vt:variant>
        <vt:lpstr>Tema</vt:lpstr>
      </vt:variant>
      <vt:variant>
        <vt:i4>1</vt:i4>
      </vt:variant>
      <vt:variant>
        <vt:lpstr>Títulos de diapositiva</vt:lpstr>
      </vt:variant>
      <vt:variant>
        <vt:i4>66</vt:i4>
      </vt:variant>
    </vt:vector>
  </HeadingPairs>
  <TitlesOfParts>
    <vt:vector size="77" baseType="lpstr">
      <vt:lpstr>Abadi Extra Light</vt:lpstr>
      <vt:lpstr>Aptos</vt:lpstr>
      <vt:lpstr>Arial</vt:lpstr>
      <vt:lpstr>Asap</vt:lpstr>
      <vt:lpstr>Bauhaus 93</vt:lpstr>
      <vt:lpstr>Calisto MT</vt:lpstr>
      <vt:lpstr>Cascadia Code</vt:lpstr>
      <vt:lpstr>Menlo</vt:lpstr>
      <vt:lpstr>Wingdings</vt:lpstr>
      <vt:lpstr>Wingdings 2</vt:lpstr>
      <vt:lpstr>Pizarra</vt:lpstr>
      <vt:lpstr>Programación de Inteligencia Artificial</vt:lpstr>
      <vt:lpstr>Presentación de PowerPoint</vt:lpstr>
      <vt:lpstr>Programación de Inteligencia Artificial</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Programación de Inteligencia Artificial</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Programación de Inteligencia Artificial</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Programación de Inteligencia Artificial</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Carlos Hidalgo García</dc:creator>
  <cp:lastModifiedBy>Carlos Hidalgo García</cp:lastModifiedBy>
  <cp:revision>2</cp:revision>
  <dcterms:created xsi:type="dcterms:W3CDTF">2024-09-16T20:30:32Z</dcterms:created>
  <dcterms:modified xsi:type="dcterms:W3CDTF">2025-10-02T13:32:03Z</dcterms:modified>
</cp:coreProperties>
</file>